
<file path=[Content_Types].xml><?xml version="1.0" encoding="utf-8"?>
<Types xmlns="http://schemas.openxmlformats.org/package/2006/content-types">
  <Default Extension="png" ContentType="image/png"/>
  <Default Extension="vsd" ContentType="application/vnd.visio"/>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8"/>
  </p:notesMasterIdLst>
  <p:sldIdLst>
    <p:sldId id="256" r:id="rId2"/>
    <p:sldId id="438" r:id="rId3"/>
    <p:sldId id="553" r:id="rId4"/>
    <p:sldId id="554" r:id="rId5"/>
    <p:sldId id="555" r:id="rId6"/>
    <p:sldId id="556" r:id="rId7"/>
    <p:sldId id="557" r:id="rId8"/>
    <p:sldId id="558" r:id="rId9"/>
    <p:sldId id="559" r:id="rId10"/>
    <p:sldId id="560" r:id="rId11"/>
    <p:sldId id="561" r:id="rId12"/>
    <p:sldId id="562" r:id="rId13"/>
    <p:sldId id="563" r:id="rId14"/>
    <p:sldId id="564" r:id="rId15"/>
    <p:sldId id="565" r:id="rId16"/>
    <p:sldId id="566" r:id="rId17"/>
    <p:sldId id="567" r:id="rId18"/>
    <p:sldId id="568" r:id="rId19"/>
    <p:sldId id="569" r:id="rId20"/>
    <p:sldId id="570" r:id="rId21"/>
    <p:sldId id="571" r:id="rId22"/>
    <p:sldId id="645" r:id="rId23"/>
    <p:sldId id="572" r:id="rId24"/>
    <p:sldId id="573" r:id="rId25"/>
    <p:sldId id="574" r:id="rId26"/>
    <p:sldId id="646" r:id="rId27"/>
    <p:sldId id="575" r:id="rId28"/>
    <p:sldId id="576" r:id="rId29"/>
    <p:sldId id="577" r:id="rId30"/>
    <p:sldId id="578" r:id="rId31"/>
    <p:sldId id="579" r:id="rId32"/>
    <p:sldId id="580" r:id="rId33"/>
    <p:sldId id="581" r:id="rId34"/>
    <p:sldId id="582" r:id="rId35"/>
    <p:sldId id="583" r:id="rId36"/>
    <p:sldId id="584" r:id="rId37"/>
    <p:sldId id="585" r:id="rId38"/>
    <p:sldId id="586" r:id="rId39"/>
    <p:sldId id="587" r:id="rId40"/>
    <p:sldId id="588" r:id="rId41"/>
    <p:sldId id="589" r:id="rId42"/>
    <p:sldId id="590" r:id="rId43"/>
    <p:sldId id="591" r:id="rId44"/>
    <p:sldId id="647" r:id="rId45"/>
    <p:sldId id="593" r:id="rId46"/>
    <p:sldId id="644" r:id="rId47"/>
    <p:sldId id="594" r:id="rId48"/>
    <p:sldId id="648" r:id="rId49"/>
    <p:sldId id="595" r:id="rId50"/>
    <p:sldId id="596" r:id="rId51"/>
    <p:sldId id="649" r:id="rId52"/>
    <p:sldId id="597" r:id="rId53"/>
    <p:sldId id="598" r:id="rId54"/>
    <p:sldId id="599" r:id="rId55"/>
    <p:sldId id="600" r:id="rId56"/>
    <p:sldId id="601" r:id="rId57"/>
    <p:sldId id="602" r:id="rId58"/>
    <p:sldId id="603" r:id="rId59"/>
    <p:sldId id="650" r:id="rId60"/>
    <p:sldId id="651" r:id="rId61"/>
    <p:sldId id="652" r:id="rId62"/>
    <p:sldId id="604" r:id="rId63"/>
    <p:sldId id="605" r:id="rId64"/>
    <p:sldId id="606" r:id="rId65"/>
    <p:sldId id="607" r:id="rId66"/>
    <p:sldId id="653" r:id="rId67"/>
    <p:sldId id="654" r:id="rId68"/>
    <p:sldId id="656" r:id="rId69"/>
    <p:sldId id="658" r:id="rId70"/>
    <p:sldId id="659" r:id="rId71"/>
    <p:sldId id="660" r:id="rId72"/>
    <p:sldId id="662" r:id="rId73"/>
    <p:sldId id="663" r:id="rId74"/>
    <p:sldId id="664" r:id="rId75"/>
    <p:sldId id="666" r:id="rId76"/>
    <p:sldId id="668" r:id="rId77"/>
    <p:sldId id="670" r:id="rId78"/>
    <p:sldId id="674" r:id="rId79"/>
    <p:sldId id="677" r:id="rId80"/>
    <p:sldId id="680" r:id="rId81"/>
    <p:sldId id="610" r:id="rId82"/>
    <p:sldId id="681" r:id="rId83"/>
    <p:sldId id="683" r:id="rId84"/>
    <p:sldId id="686" r:id="rId85"/>
    <p:sldId id="688" r:id="rId86"/>
    <p:sldId id="691" r:id="rId87"/>
    <p:sldId id="694" r:id="rId88"/>
    <p:sldId id="695" r:id="rId89"/>
    <p:sldId id="697" r:id="rId90"/>
    <p:sldId id="699" r:id="rId91"/>
    <p:sldId id="611" r:id="rId92"/>
    <p:sldId id="700" r:id="rId93"/>
    <p:sldId id="702" r:id="rId94"/>
    <p:sldId id="704" r:id="rId95"/>
    <p:sldId id="705" r:id="rId96"/>
    <p:sldId id="709" r:id="rId97"/>
    <p:sldId id="712" r:id="rId98"/>
    <p:sldId id="715" r:id="rId99"/>
    <p:sldId id="718" r:id="rId100"/>
    <p:sldId id="727" r:id="rId101"/>
    <p:sldId id="729" r:id="rId102"/>
    <p:sldId id="731" r:id="rId103"/>
    <p:sldId id="614" r:id="rId104"/>
    <p:sldId id="613" r:id="rId105"/>
    <p:sldId id="615" r:id="rId106"/>
    <p:sldId id="616" r:id="rId107"/>
    <p:sldId id="617" r:id="rId108"/>
    <p:sldId id="618" r:id="rId109"/>
    <p:sldId id="732" r:id="rId110"/>
    <p:sldId id="733" r:id="rId111"/>
    <p:sldId id="619" r:id="rId112"/>
    <p:sldId id="734" r:id="rId113"/>
    <p:sldId id="735" r:id="rId114"/>
    <p:sldId id="736" r:id="rId115"/>
    <p:sldId id="738" r:id="rId116"/>
    <p:sldId id="739" r:id="rId117"/>
    <p:sldId id="740" r:id="rId118"/>
    <p:sldId id="741" r:id="rId119"/>
    <p:sldId id="742" r:id="rId120"/>
    <p:sldId id="620" r:id="rId121"/>
    <p:sldId id="743" r:id="rId122"/>
    <p:sldId id="744" r:id="rId123"/>
    <p:sldId id="621" r:id="rId124"/>
    <p:sldId id="622" r:id="rId125"/>
    <p:sldId id="623" r:id="rId126"/>
    <p:sldId id="624" r:id="rId127"/>
    <p:sldId id="625" r:id="rId128"/>
    <p:sldId id="626" r:id="rId129"/>
    <p:sldId id="627" r:id="rId130"/>
    <p:sldId id="628" r:id="rId131"/>
    <p:sldId id="629" r:id="rId132"/>
    <p:sldId id="630" r:id="rId133"/>
    <p:sldId id="631" r:id="rId134"/>
    <p:sldId id="632" r:id="rId135"/>
    <p:sldId id="633" r:id="rId136"/>
    <p:sldId id="634" r:id="rId137"/>
    <p:sldId id="635" r:id="rId138"/>
    <p:sldId id="636" r:id="rId139"/>
    <p:sldId id="637" r:id="rId140"/>
    <p:sldId id="638" r:id="rId141"/>
    <p:sldId id="639" r:id="rId142"/>
    <p:sldId id="640" r:id="rId143"/>
    <p:sldId id="641" r:id="rId144"/>
    <p:sldId id="642" r:id="rId145"/>
    <p:sldId id="643" r:id="rId146"/>
    <p:sldId id="409" r:id="rId147"/>
  </p:sldIdLst>
  <p:sldSz cx="12196763"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00FF"/>
    <a:srgbClr val="FF0066"/>
    <a:srgbClr val="960096"/>
    <a:srgbClr val="0029AC"/>
    <a:srgbClr val="00FFFF"/>
    <a:srgbClr val="FFFFCC"/>
    <a:srgbClr val="3366FF"/>
    <a:srgbClr val="FF0D5E"/>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4775" autoAdjust="0"/>
  </p:normalViewPr>
  <p:slideViewPr>
    <p:cSldViewPr snapToObjects="1">
      <p:cViewPr varScale="1">
        <p:scale>
          <a:sx n="110" d="100"/>
          <a:sy n="110" d="100"/>
        </p:scale>
        <p:origin x="630" y="84"/>
      </p:cViewPr>
      <p:guideLst>
        <p:guide orient="horz" pos="2142"/>
        <p:guide pos="384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B9EEDA17-7CE7-49CA-897E-A1888A19DA62}" type="datetimeFigureOut">
              <a:rPr lang="zh-CN" altLang="en-US"/>
              <a:pPr/>
              <a:t>2021/10/13 Wednesday</a:t>
            </a:fld>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E1689F0-D8FB-450F-A36F-553F26501FEE}" type="slidenum">
              <a:rPr lang="zh-CN" altLang="en-US"/>
              <a:pPr/>
              <a:t>‹#›</a:t>
            </a:fld>
            <a:endParaRPr lang="en-US"/>
          </a:p>
        </p:txBody>
      </p:sp>
    </p:spTree>
    <p:extLst>
      <p:ext uri="{BB962C8B-B14F-4D97-AF65-F5344CB8AC3E}">
        <p14:creationId xmlns:p14="http://schemas.microsoft.com/office/powerpoint/2010/main" val="21761610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a:t>
            </a:fld>
            <a:endParaRPr lang="en-US"/>
          </a:p>
        </p:txBody>
      </p:sp>
    </p:spTree>
    <p:extLst>
      <p:ext uri="{BB962C8B-B14F-4D97-AF65-F5344CB8AC3E}">
        <p14:creationId xmlns:p14="http://schemas.microsoft.com/office/powerpoint/2010/main" val="336221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fld id="{648212AD-2B31-419A-A0D5-89B8C7846734}" type="slidenum">
              <a:rPr lang="en-US" altLang="zh-CN" sz="1200">
                <a:latin typeface="Arial" panose="020B0604020202020204" pitchFamily="34" charset="0"/>
              </a:rPr>
              <a:pPr eaLnBrk="1" hangingPunct="1"/>
              <a:t>65</a:t>
            </a:fld>
            <a:endParaRPr lang="en-US" altLang="zh-CN" sz="1200">
              <a:latin typeface="Arial" panose="020B0604020202020204" pitchFamily="34" charset="0"/>
            </a:endParaRPr>
          </a:p>
        </p:txBody>
      </p:sp>
      <p:sp>
        <p:nvSpPr>
          <p:cNvPr id="10035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2" eaLnBrk="1" hangingPunct="1">
              <a:lnSpc>
                <a:spcPct val="130000"/>
              </a:lnSpc>
            </a:pPr>
            <a:r>
              <a:rPr lang="en-US" altLang="zh-CN" sz="1300" dirty="0" smtClean="0">
                <a:solidFill>
                  <a:srgbClr val="FF0066"/>
                </a:solidFill>
                <a:cs typeface="Times New Roman" panose="02020603050405020304" pitchFamily="18" charset="0"/>
              </a:rPr>
              <a:t>disabled</a:t>
            </a:r>
            <a:r>
              <a:rPr lang="zh-CN" altLang="en-US" sz="1300" dirty="0" smtClean="0">
                <a:cs typeface="Times New Roman" panose="02020603050405020304" pitchFamily="18" charset="0"/>
              </a:rPr>
              <a:t>：用于设定输入元素不被输入和修改。无属性值。</a:t>
            </a:r>
          </a:p>
          <a:p>
            <a:pPr lvl="2" eaLnBrk="1" hangingPunct="1">
              <a:lnSpc>
                <a:spcPct val="130000"/>
              </a:lnSpc>
            </a:pPr>
            <a:r>
              <a:rPr lang="en-US" altLang="zh-CN" sz="1300" dirty="0" err="1" smtClean="0">
                <a:solidFill>
                  <a:srgbClr val="FF0066"/>
                </a:solidFill>
                <a:cs typeface="Times New Roman" panose="02020603050405020304" pitchFamily="18" charset="0"/>
              </a:rPr>
              <a:t>readonly</a:t>
            </a:r>
            <a:r>
              <a:rPr lang="zh-CN" altLang="en-US" sz="1300" dirty="0" smtClean="0">
                <a:cs typeface="Times New Roman" panose="02020603050405020304" pitchFamily="18" charset="0"/>
              </a:rPr>
              <a:t>：只读。无属性值。</a:t>
            </a:r>
            <a:endParaRPr lang="zh-CN" altLang="en-US" sz="1000" dirty="0" smtClean="0">
              <a:cs typeface="Times New Roman" panose="02020603050405020304" pitchFamily="18" charset="0"/>
            </a:endParaRPr>
          </a:p>
          <a:p>
            <a:pPr eaLnBrk="1" hangingPunct="1"/>
            <a:endParaRPr lang="en-US" altLang="zh-CN" dirty="0" smtClean="0">
              <a:cs typeface="Times New Roman" panose="02020603050405020304" pitchFamily="18" charset="0"/>
            </a:endParaRPr>
          </a:p>
        </p:txBody>
      </p:sp>
    </p:spTree>
    <p:extLst>
      <p:ext uri="{BB962C8B-B14F-4D97-AF65-F5344CB8AC3E}">
        <p14:creationId xmlns:p14="http://schemas.microsoft.com/office/powerpoint/2010/main" val="328023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fld id="{05B6AA5D-060F-4723-82E9-3F45188CDE58}" type="slidenum">
              <a:rPr lang="en-US" altLang="zh-CN" sz="1200">
                <a:latin typeface="Arial" panose="020B0604020202020204" pitchFamily="34" charset="0"/>
              </a:rPr>
              <a:pPr eaLnBrk="1" hangingPunct="1"/>
              <a:t>103</a:t>
            </a:fld>
            <a:endParaRPr lang="en-US" altLang="zh-CN" sz="1200">
              <a:latin typeface="Arial" panose="020B0604020202020204" pitchFamily="34" charset="0"/>
            </a:endParaRPr>
          </a:p>
        </p:txBody>
      </p:sp>
      <p:sp>
        <p:nvSpPr>
          <p:cNvPr id="10240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2" eaLnBrk="1" hangingPunct="1">
              <a:lnSpc>
                <a:spcPct val="140000"/>
              </a:lnSpc>
            </a:pPr>
            <a:r>
              <a:rPr lang="en-US" altLang="zh-CN" sz="1300" dirty="0" smtClean="0">
                <a:solidFill>
                  <a:srgbClr val="FF0066"/>
                </a:solidFill>
                <a:cs typeface="Times New Roman" panose="02020603050405020304" pitchFamily="18" charset="0"/>
              </a:rPr>
              <a:t>wrap</a:t>
            </a:r>
            <a:r>
              <a:rPr lang="zh-CN" altLang="en-US" sz="1300" dirty="0" smtClean="0">
                <a:cs typeface="Times New Roman" panose="02020603050405020304" pitchFamily="18" charset="0"/>
              </a:rPr>
              <a:t>：用于设定转行方式。</a:t>
            </a:r>
            <a:r>
              <a:rPr lang="en-US" altLang="zh-CN" sz="1300" dirty="0" smtClean="0">
                <a:cs typeface="Times New Roman" panose="02020603050405020304" pitchFamily="18" charset="0"/>
              </a:rPr>
              <a:t>off / virtual / physical</a:t>
            </a:r>
          </a:p>
          <a:p>
            <a:pPr lvl="2" eaLnBrk="1" hangingPunct="1">
              <a:lnSpc>
                <a:spcPct val="140000"/>
              </a:lnSpc>
            </a:pPr>
            <a:r>
              <a:rPr lang="en-US" altLang="zh-CN" sz="1300" dirty="0" err="1" smtClean="0">
                <a:solidFill>
                  <a:srgbClr val="FF0066"/>
                </a:solidFill>
                <a:cs typeface="Times New Roman" panose="02020603050405020304" pitchFamily="18" charset="0"/>
              </a:rPr>
              <a:t>accesskey</a:t>
            </a:r>
            <a:r>
              <a:rPr lang="zh-CN" altLang="en-US" sz="1300" dirty="0" smtClean="0">
                <a:cs typeface="Times New Roman" panose="02020603050405020304" pitchFamily="18" charset="0"/>
              </a:rPr>
              <a:t>：用于设定一个激活文本框的快捷键，激活时要按住</a:t>
            </a:r>
            <a:r>
              <a:rPr lang="en-US" altLang="zh-CN" sz="1300" dirty="0" smtClean="0">
                <a:cs typeface="Times New Roman" panose="02020603050405020304" pitchFamily="18" charset="0"/>
              </a:rPr>
              <a:t>Alt</a:t>
            </a:r>
            <a:r>
              <a:rPr lang="zh-CN" altLang="en-US" sz="1300" dirty="0" smtClean="0">
                <a:cs typeface="Times New Roman" panose="02020603050405020304" pitchFamily="18" charset="0"/>
              </a:rPr>
              <a:t>键，再按设定的键即可。</a:t>
            </a:r>
          </a:p>
          <a:p>
            <a:pPr eaLnBrk="1" hangingPunct="1"/>
            <a:endParaRPr lang="en-US" altLang="zh-CN" dirty="0" smtClean="0">
              <a:cs typeface="Times New Roman" panose="02020603050405020304" pitchFamily="18" charset="0"/>
            </a:endParaRPr>
          </a:p>
        </p:txBody>
      </p:sp>
    </p:spTree>
    <p:extLst>
      <p:ext uri="{BB962C8B-B14F-4D97-AF65-F5344CB8AC3E}">
        <p14:creationId xmlns:p14="http://schemas.microsoft.com/office/powerpoint/2010/main" val="2262610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fld id="{73222BC8-4EBB-4C40-9978-00F705CD6294}" type="slidenum">
              <a:rPr lang="en-US" altLang="zh-CN" sz="1200">
                <a:latin typeface="Arial" panose="020B0604020202020204" pitchFamily="34" charset="0"/>
              </a:rPr>
              <a:pPr eaLnBrk="1" hangingPunct="1"/>
              <a:t>104</a:t>
            </a:fld>
            <a:endParaRPr lang="en-US" altLang="zh-CN" sz="1200">
              <a:latin typeface="Arial" panose="020B0604020202020204" pitchFamily="34" charset="0"/>
            </a:endParaRPr>
          </a:p>
        </p:txBody>
      </p:sp>
      <p:sp>
        <p:nvSpPr>
          <p:cNvPr id="10137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endParaRPr lang="zh-CN" altLang="zh-CN" sz="800" smtClean="0"/>
          </a:p>
        </p:txBody>
      </p:sp>
    </p:spTree>
    <p:extLst>
      <p:ext uri="{BB962C8B-B14F-4D97-AF65-F5344CB8AC3E}">
        <p14:creationId xmlns:p14="http://schemas.microsoft.com/office/powerpoint/2010/main" val="79583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106</a:t>
            </a:fld>
            <a:endParaRPr lang="en-US"/>
          </a:p>
        </p:txBody>
      </p:sp>
    </p:spTree>
    <p:extLst>
      <p:ext uri="{BB962C8B-B14F-4D97-AF65-F5344CB8AC3E}">
        <p14:creationId xmlns:p14="http://schemas.microsoft.com/office/powerpoint/2010/main" val="19934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eaLnBrk="0" hangingPunct="0">
              <a:lnSpc>
                <a:spcPts val="1867"/>
              </a:lnSpc>
              <a:buClr>
                <a:srgbClr val="660066"/>
              </a:buClr>
              <a:buSzPct val="100000"/>
            </a:pPr>
            <a:r>
              <a:rPr lang="en-US" altLang="zh-CN" sz="1200" dirty="0" smtClean="0">
                <a:ea typeface="黑体" pitchFamily="49" charset="-122"/>
              </a:rPr>
              <a:t>&lt;!</a:t>
            </a:r>
            <a:r>
              <a:rPr lang="en-US" altLang="zh-CN" sz="1200" dirty="0" err="1" smtClean="0">
                <a:ea typeface="黑体" pitchFamily="49" charset="-122"/>
              </a:rPr>
              <a:t>doctype</a:t>
            </a:r>
            <a:r>
              <a:rPr lang="en-US" altLang="zh-CN" sz="1200" dirty="0" smtClean="0">
                <a:ea typeface="黑体" pitchFamily="49" charset="-122"/>
              </a:rPr>
              <a:t> html&gt;</a:t>
            </a:r>
          </a:p>
          <a:p>
            <a:pPr eaLnBrk="0" hangingPunct="0">
              <a:lnSpc>
                <a:spcPts val="1867"/>
              </a:lnSpc>
              <a:buClr>
                <a:srgbClr val="660066"/>
              </a:buClr>
              <a:buSzPct val="100000"/>
            </a:pPr>
            <a:r>
              <a:rPr lang="en-US" altLang="zh-CN" sz="1200" dirty="0" smtClean="0">
                <a:ea typeface="黑体" pitchFamily="49" charset="-122"/>
              </a:rPr>
              <a:t>&lt;html </a:t>
            </a:r>
            <a:r>
              <a:rPr lang="en-US" altLang="zh-CN" sz="1200" dirty="0" err="1" smtClean="0">
                <a:ea typeface="黑体" pitchFamily="49" charset="-122"/>
              </a:rPr>
              <a:t>lang</a:t>
            </a:r>
            <a:r>
              <a:rPr lang="en-US" altLang="zh-CN" sz="1200" dirty="0" smtClean="0">
                <a:ea typeface="黑体" pitchFamily="49" charset="-122"/>
              </a:rPr>
              <a:t>="en"&gt;</a:t>
            </a:r>
          </a:p>
          <a:p>
            <a:pPr eaLnBrk="0" hangingPunct="0">
              <a:lnSpc>
                <a:spcPts val="1867"/>
              </a:lnSpc>
              <a:buClr>
                <a:srgbClr val="660066"/>
              </a:buClr>
              <a:buSzPct val="100000"/>
            </a:pPr>
            <a:r>
              <a:rPr lang="en-US" altLang="zh-CN" sz="1200" dirty="0" smtClean="0">
                <a:ea typeface="黑体" pitchFamily="49" charset="-122"/>
              </a:rPr>
              <a:t>&lt;head&gt;&lt;meta charset="UTF-8"&gt;</a:t>
            </a:r>
          </a:p>
          <a:p>
            <a:pPr eaLnBrk="0" hangingPunct="0">
              <a:lnSpc>
                <a:spcPts val="1867"/>
              </a:lnSpc>
              <a:buClr>
                <a:srgbClr val="660066"/>
              </a:buClr>
              <a:buSzPct val="100000"/>
            </a:pPr>
            <a:r>
              <a:rPr lang="en-US" altLang="zh-CN" sz="1200" dirty="0" smtClean="0">
                <a:ea typeface="黑体" pitchFamily="49" charset="-122"/>
              </a:rPr>
              <a:t>&lt;title&gt;</a:t>
            </a:r>
            <a:r>
              <a:rPr lang="zh-CN" altLang="en-US" sz="1200" dirty="0" smtClean="0">
                <a:ea typeface="黑体" pitchFamily="49" charset="-122"/>
              </a:rPr>
              <a:t>设置单元格跨列、跨行属性</a:t>
            </a:r>
            <a:r>
              <a:rPr lang="en-US" altLang="zh-CN" sz="1200" dirty="0" smtClean="0">
                <a:ea typeface="黑体" pitchFamily="49" charset="-122"/>
              </a:rPr>
              <a:t>&lt;/title&gt;</a:t>
            </a:r>
          </a:p>
          <a:p>
            <a:pPr eaLnBrk="0" hangingPunct="0">
              <a:lnSpc>
                <a:spcPts val="1867"/>
              </a:lnSpc>
              <a:buClr>
                <a:srgbClr val="660066"/>
              </a:buClr>
              <a:buSzPct val="100000"/>
            </a:pPr>
            <a:r>
              <a:rPr lang="en-US" altLang="zh-CN" sz="1200" dirty="0" smtClean="0">
                <a:ea typeface="黑体" pitchFamily="49" charset="-122"/>
              </a:rPr>
              <a:t>&lt;/head&gt;</a:t>
            </a:r>
          </a:p>
          <a:p>
            <a:pPr eaLnBrk="0" hangingPunct="0">
              <a:lnSpc>
                <a:spcPts val="1867"/>
              </a:lnSpc>
              <a:buClr>
                <a:srgbClr val="660066"/>
              </a:buClr>
              <a:buSzPct val="100000"/>
            </a:pPr>
            <a:r>
              <a:rPr lang="en-US" altLang="zh-CN" sz="1200" dirty="0" smtClean="0">
                <a:ea typeface="黑体" pitchFamily="49" charset="-122"/>
              </a:rPr>
              <a:t>&lt;body&gt;</a:t>
            </a:r>
          </a:p>
          <a:p>
            <a:pPr eaLnBrk="0" hangingPunct="0">
              <a:lnSpc>
                <a:spcPts val="1867"/>
              </a:lnSpc>
              <a:buClr>
                <a:srgbClr val="660066"/>
              </a:buClr>
              <a:buSzPct val="100000"/>
            </a:pPr>
            <a:r>
              <a:rPr lang="en-US" altLang="zh-CN" sz="1200" dirty="0" smtClean="0">
                <a:ea typeface="黑体" pitchFamily="49" charset="-122"/>
              </a:rPr>
              <a:t>&lt;h3 align="center"&gt;</a:t>
            </a:r>
            <a:r>
              <a:rPr lang="zh-CN" altLang="en-US" sz="1200" dirty="0" smtClean="0">
                <a:ea typeface="黑体" pitchFamily="49" charset="-122"/>
              </a:rPr>
              <a:t>设置单元格跨列、跨行属性</a:t>
            </a:r>
            <a:r>
              <a:rPr lang="en-US" altLang="zh-CN" sz="1200" dirty="0" smtClean="0">
                <a:ea typeface="黑体" pitchFamily="49" charset="-122"/>
              </a:rPr>
              <a:t>&lt;/h3&gt;</a:t>
            </a:r>
          </a:p>
          <a:p>
            <a:pPr eaLnBrk="0" hangingPunct="0">
              <a:lnSpc>
                <a:spcPts val="1867"/>
              </a:lnSpc>
              <a:buClr>
                <a:srgbClr val="660066"/>
              </a:buClr>
              <a:buSzPct val="100000"/>
            </a:pPr>
            <a:r>
              <a:rPr lang="en-US" altLang="zh-CN" sz="1200" dirty="0" smtClean="0">
                <a:ea typeface="黑体" pitchFamily="49" charset="-122"/>
              </a:rPr>
              <a:t>&lt;table border="1" width="500px" align="center" </a:t>
            </a:r>
            <a:r>
              <a:rPr lang="en-US" altLang="zh-CN" sz="1200" dirty="0" err="1" smtClean="0">
                <a:ea typeface="黑体" pitchFamily="49" charset="-122"/>
              </a:rPr>
              <a:t>bordercolor</a:t>
            </a:r>
            <a:r>
              <a:rPr lang="en-US" altLang="zh-CN" sz="1200" dirty="0" smtClean="0">
                <a:ea typeface="黑体" pitchFamily="49" charset="-122"/>
              </a:rPr>
              <a:t>="#3366ff"&gt;</a:t>
            </a:r>
          </a:p>
          <a:p>
            <a:pPr eaLnBrk="0" hangingPunct="0">
              <a:lnSpc>
                <a:spcPts val="1867"/>
              </a:lnSpc>
              <a:buClr>
                <a:srgbClr val="660066"/>
              </a:buClr>
              <a:buSzPct val="100000"/>
            </a:pPr>
            <a:r>
              <a:rPr lang="en-US" altLang="zh-CN" sz="1200" dirty="0" smtClean="0">
                <a:ea typeface="黑体" pitchFamily="49" charset="-122"/>
              </a:rPr>
              <a:t>&lt;caption&gt;</a:t>
            </a:r>
            <a:r>
              <a:rPr lang="zh-CN" altLang="en-US" sz="1200" dirty="0" smtClean="0">
                <a:ea typeface="黑体" pitchFamily="49" charset="-122"/>
              </a:rPr>
              <a:t>云计算与物联网会议日程安排表</a:t>
            </a:r>
            <a:r>
              <a:rPr lang="en-US" altLang="zh-CN" sz="1200" dirty="0" smtClean="0">
                <a:ea typeface="黑体" pitchFamily="49" charset="-122"/>
              </a:rPr>
              <a:t>&lt;/caption&gt;</a:t>
            </a:r>
          </a:p>
          <a:p>
            <a:pPr eaLnBrk="0" hangingPunct="0">
              <a:lnSpc>
                <a:spcPts val="1867"/>
              </a:lnSpc>
              <a:buClr>
                <a:srgbClr val="660066"/>
              </a:buClr>
              <a:buSzPct val="100000"/>
            </a:pPr>
            <a:r>
              <a:rPr lang="en-US" altLang="zh-CN" sz="1200" dirty="0" smtClean="0">
                <a:ea typeface="黑体" pitchFamily="49" charset="-122"/>
              </a:rPr>
              <a:t>&lt;</a:t>
            </a:r>
            <a:r>
              <a:rPr lang="en-US" altLang="zh-CN" sz="1200" dirty="0" err="1" smtClean="0">
                <a:ea typeface="黑体" pitchFamily="49" charset="-122"/>
              </a:rPr>
              <a:t>tr</a:t>
            </a:r>
            <a:r>
              <a:rPr lang="en-US" altLang="zh-CN" sz="1200" dirty="0" smtClean="0">
                <a:ea typeface="黑体" pitchFamily="49" charset="-122"/>
              </a:rPr>
              <a:t> align="center"&gt;</a:t>
            </a:r>
          </a:p>
          <a:p>
            <a:pPr eaLnBrk="0" hangingPunct="0">
              <a:lnSpc>
                <a:spcPts val="1867"/>
              </a:lnSpc>
              <a:buClr>
                <a:srgbClr val="660066"/>
              </a:buClr>
              <a:buSzPct val="100000"/>
            </a:pPr>
            <a:r>
              <a:rPr lang="en-US" altLang="zh-CN" sz="1200" dirty="0" smtClean="0">
                <a:ea typeface="黑体" pitchFamily="49" charset="-122"/>
              </a:rPr>
              <a:t>&lt;td </a:t>
            </a:r>
            <a:r>
              <a:rPr lang="en-US" altLang="zh-CN" sz="1200" dirty="0" err="1" smtClean="0">
                <a:ea typeface="黑体" pitchFamily="49" charset="-122"/>
              </a:rPr>
              <a:t>colspan</a:t>
            </a:r>
            <a:r>
              <a:rPr lang="en-US" altLang="zh-CN" sz="1200" dirty="0" smtClean="0">
                <a:ea typeface="黑体" pitchFamily="49" charset="-122"/>
              </a:rPr>
              <a:t>="2"&gt;</a:t>
            </a:r>
            <a:r>
              <a:rPr lang="zh-CN" altLang="en-US" sz="1200" dirty="0" smtClean="0">
                <a:ea typeface="黑体" pitchFamily="49" charset="-122"/>
              </a:rPr>
              <a:t>上午</a:t>
            </a:r>
            <a:r>
              <a:rPr lang="en-US" altLang="zh-CN" sz="1200" dirty="0" smtClean="0">
                <a:ea typeface="黑体" pitchFamily="49" charset="-122"/>
              </a:rPr>
              <a:t>&lt;/td&gt;</a:t>
            </a:r>
          </a:p>
          <a:p>
            <a:pPr eaLnBrk="0" hangingPunct="0">
              <a:lnSpc>
                <a:spcPts val="1867"/>
              </a:lnSpc>
              <a:buClr>
                <a:srgbClr val="660066"/>
              </a:buClr>
              <a:buSzPct val="100000"/>
            </a:pPr>
            <a:r>
              <a:rPr lang="en-US" altLang="zh-CN" sz="1200" dirty="0" smtClean="0">
                <a:ea typeface="黑体" pitchFamily="49" charset="-122"/>
              </a:rPr>
              <a:t>&lt;td </a:t>
            </a:r>
            <a:r>
              <a:rPr lang="en-US" altLang="zh-CN" sz="1200" dirty="0" err="1" smtClean="0">
                <a:ea typeface="黑体" pitchFamily="49" charset="-122"/>
              </a:rPr>
              <a:t>colspan</a:t>
            </a:r>
            <a:r>
              <a:rPr lang="en-US" altLang="zh-CN" sz="1200" dirty="0" smtClean="0">
                <a:ea typeface="黑体" pitchFamily="49" charset="-122"/>
              </a:rPr>
              <a:t>="2"&gt;</a:t>
            </a:r>
            <a:r>
              <a:rPr lang="zh-CN" altLang="en-US" sz="1200" dirty="0" smtClean="0">
                <a:ea typeface="黑体" pitchFamily="49" charset="-122"/>
              </a:rPr>
              <a:t>下午</a:t>
            </a:r>
            <a:r>
              <a:rPr lang="en-US" altLang="zh-CN" sz="1200" dirty="0" smtClean="0">
                <a:ea typeface="黑体" pitchFamily="49" charset="-122"/>
              </a:rPr>
              <a:t>&lt;/td&gt;  </a:t>
            </a:r>
          </a:p>
          <a:p>
            <a:pPr eaLnBrk="0" hangingPunct="0">
              <a:lnSpc>
                <a:spcPts val="1867"/>
              </a:lnSpc>
              <a:buClr>
                <a:srgbClr val="660066"/>
              </a:buClr>
              <a:buSzPct val="100000"/>
            </a:pPr>
            <a:r>
              <a:rPr lang="en-US" altLang="zh-CN" sz="1200" dirty="0" smtClean="0">
                <a:ea typeface="黑体" pitchFamily="49" charset="-122"/>
              </a:rPr>
              <a:t>&lt;/</a:t>
            </a:r>
            <a:r>
              <a:rPr lang="en-US" altLang="zh-CN" sz="1200" dirty="0" err="1" smtClean="0">
                <a:ea typeface="黑体" pitchFamily="49" charset="-122"/>
              </a:rPr>
              <a:t>tr</a:t>
            </a:r>
            <a:r>
              <a:rPr lang="en-US" altLang="zh-CN" sz="1200" dirty="0" smtClean="0">
                <a:ea typeface="黑体" pitchFamily="49" charset="-122"/>
              </a:rPr>
              <a:t>&gt;  </a:t>
            </a:r>
          </a:p>
          <a:p>
            <a:pPr eaLnBrk="0" hangingPunct="0">
              <a:lnSpc>
                <a:spcPts val="1867"/>
              </a:lnSpc>
              <a:buClr>
                <a:srgbClr val="660066"/>
              </a:buClr>
              <a:buSzPct val="100000"/>
            </a:pPr>
            <a:r>
              <a:rPr lang="en-US" altLang="zh-CN" sz="1200" dirty="0" smtClean="0">
                <a:ea typeface="黑体" pitchFamily="49" charset="-122"/>
              </a:rPr>
              <a:t>&lt;</a:t>
            </a:r>
            <a:r>
              <a:rPr lang="en-US" altLang="zh-CN" sz="1200" dirty="0" err="1" smtClean="0">
                <a:ea typeface="黑体" pitchFamily="49" charset="-122"/>
              </a:rPr>
              <a:t>tr</a:t>
            </a:r>
            <a:r>
              <a:rPr lang="en-US" altLang="zh-CN" sz="1200" dirty="0" smtClean="0">
                <a:ea typeface="黑体" pitchFamily="49" charset="-122"/>
              </a:rPr>
              <a:t> &gt;</a:t>
            </a:r>
          </a:p>
          <a:p>
            <a:pPr eaLnBrk="0" hangingPunct="0">
              <a:lnSpc>
                <a:spcPts val="1867"/>
              </a:lnSpc>
              <a:buClr>
                <a:srgbClr val="660066"/>
              </a:buClr>
              <a:buSzPct val="100000"/>
            </a:pPr>
            <a:r>
              <a:rPr lang="en-US" altLang="zh-CN" sz="1200" dirty="0" smtClean="0">
                <a:ea typeface="黑体" pitchFamily="49" charset="-122"/>
              </a:rPr>
              <a:t>&lt;td&gt;8:00-10:00&lt;/td&gt;&lt;td&gt;10:10-12:00 &lt;/td&gt;</a:t>
            </a:r>
          </a:p>
          <a:p>
            <a:pPr eaLnBrk="0" hangingPunct="0">
              <a:lnSpc>
                <a:spcPts val="1867"/>
              </a:lnSpc>
              <a:buClr>
                <a:srgbClr val="660066"/>
              </a:buClr>
              <a:buSzPct val="100000"/>
            </a:pPr>
            <a:r>
              <a:rPr lang="en-US" altLang="zh-CN" sz="1200" dirty="0" smtClean="0">
                <a:ea typeface="黑体" pitchFamily="49" charset="-122"/>
              </a:rPr>
              <a:t>&lt;td&gt;14:00-16:00&lt;/td&gt;&lt;td&gt;16:10-18:00&lt;/td&gt;</a:t>
            </a:r>
          </a:p>
          <a:p>
            <a:pPr eaLnBrk="0" hangingPunct="0">
              <a:lnSpc>
                <a:spcPts val="1867"/>
              </a:lnSpc>
              <a:buClr>
                <a:srgbClr val="660066"/>
              </a:buClr>
              <a:buSzPct val="100000"/>
            </a:pPr>
            <a:r>
              <a:rPr lang="en-US" altLang="zh-CN" sz="1200" dirty="0" smtClean="0">
                <a:ea typeface="黑体" pitchFamily="49" charset="-122"/>
              </a:rPr>
              <a:t>&lt;/</a:t>
            </a:r>
            <a:r>
              <a:rPr lang="en-US" altLang="zh-CN" sz="1200" dirty="0" err="1" smtClean="0">
                <a:ea typeface="黑体" pitchFamily="49" charset="-122"/>
              </a:rPr>
              <a:t>tr</a:t>
            </a:r>
            <a:r>
              <a:rPr lang="en-US" altLang="zh-CN" sz="1200" dirty="0" smtClean="0">
                <a:ea typeface="黑体" pitchFamily="49" charset="-122"/>
              </a:rPr>
              <a:t>&gt;</a:t>
            </a:r>
          </a:p>
          <a:p>
            <a:pPr eaLnBrk="0" hangingPunct="0">
              <a:lnSpc>
                <a:spcPts val="1867"/>
              </a:lnSpc>
              <a:buClr>
                <a:srgbClr val="660066"/>
              </a:buClr>
              <a:buSzPct val="100000"/>
            </a:pPr>
            <a:r>
              <a:rPr lang="en-US" altLang="zh-CN" sz="1200" dirty="0" smtClean="0">
                <a:ea typeface="黑体" pitchFamily="49" charset="-122"/>
              </a:rPr>
              <a:t>&lt;</a:t>
            </a:r>
            <a:r>
              <a:rPr lang="en-US" altLang="zh-CN" sz="1200" dirty="0" err="1" smtClean="0">
                <a:ea typeface="黑体" pitchFamily="49" charset="-122"/>
              </a:rPr>
              <a:t>tr</a:t>
            </a:r>
            <a:r>
              <a:rPr lang="en-US" altLang="zh-CN" sz="1200" dirty="0" smtClean="0">
                <a:ea typeface="黑体" pitchFamily="49" charset="-122"/>
              </a:rPr>
              <a:t> align="center"&gt;</a:t>
            </a:r>
          </a:p>
          <a:p>
            <a:pPr eaLnBrk="0" hangingPunct="0">
              <a:lnSpc>
                <a:spcPts val="1867"/>
              </a:lnSpc>
              <a:buClr>
                <a:srgbClr val="660066"/>
              </a:buClr>
              <a:buSzPct val="100000"/>
            </a:pPr>
            <a:r>
              <a:rPr lang="en-US" altLang="zh-CN" sz="1200" dirty="0" smtClean="0">
                <a:ea typeface="黑体" pitchFamily="49" charset="-122"/>
              </a:rPr>
              <a:t>&lt;td </a:t>
            </a:r>
            <a:r>
              <a:rPr lang="en-US" altLang="zh-CN" sz="1200" dirty="0" err="1" smtClean="0">
                <a:ea typeface="黑体" pitchFamily="49" charset="-122"/>
              </a:rPr>
              <a:t>rowspan</a:t>
            </a:r>
            <a:r>
              <a:rPr lang="en-US" altLang="zh-CN" sz="1200" dirty="0" smtClean="0">
                <a:ea typeface="黑体" pitchFamily="49" charset="-122"/>
              </a:rPr>
              <a:t>="2"&gt;</a:t>
            </a:r>
            <a:r>
              <a:rPr lang="zh-CN" altLang="en-US" sz="1200" dirty="0" smtClean="0">
                <a:ea typeface="黑体" pitchFamily="49" charset="-122"/>
              </a:rPr>
              <a:t>领导讲话 </a:t>
            </a:r>
            <a:r>
              <a:rPr lang="en-US" altLang="zh-CN" sz="1200" dirty="0" smtClean="0">
                <a:ea typeface="黑体" pitchFamily="49" charset="-122"/>
              </a:rPr>
              <a:t>&lt;/td&gt;</a:t>
            </a:r>
          </a:p>
          <a:p>
            <a:pPr eaLnBrk="0" hangingPunct="0">
              <a:lnSpc>
                <a:spcPts val="1867"/>
              </a:lnSpc>
              <a:buClr>
                <a:srgbClr val="660066"/>
              </a:buClr>
              <a:buSzPct val="100000"/>
            </a:pPr>
            <a:r>
              <a:rPr lang="en-US" altLang="zh-CN" sz="1200" dirty="0" smtClean="0">
                <a:latin typeface="Verdana" pitchFamily="34" charset="0"/>
                <a:ea typeface="Verdana" pitchFamily="34" charset="0"/>
                <a:cs typeface="Verdana" pitchFamily="34" charset="0"/>
              </a:rPr>
              <a:t>&lt;td&gt;</a:t>
            </a:r>
            <a:r>
              <a:rPr lang="zh-CN" altLang="en-US" sz="1200" dirty="0" smtClean="0">
                <a:latin typeface="Verdana" pitchFamily="34" charset="0"/>
                <a:ea typeface="黑体" pitchFamily="49" charset="-122"/>
                <a:cs typeface="Verdana" pitchFamily="34" charset="0"/>
              </a:rPr>
              <a:t>大会主题报告</a:t>
            </a:r>
            <a:r>
              <a:rPr lang="en-US" altLang="zh-CN" sz="1200" dirty="0" smtClean="0">
                <a:latin typeface="Verdana" pitchFamily="34" charset="0"/>
                <a:ea typeface="Verdana" pitchFamily="34" charset="0"/>
                <a:cs typeface="Verdana" pitchFamily="34" charset="0"/>
              </a:rPr>
              <a:t>&lt;/td&gt;&lt;td&gt;</a:t>
            </a:r>
            <a:r>
              <a:rPr lang="zh-CN" altLang="en-US" sz="1200" dirty="0" smtClean="0">
                <a:latin typeface="Verdana" pitchFamily="34" charset="0"/>
                <a:ea typeface="黑体" pitchFamily="49" charset="-122"/>
                <a:cs typeface="Verdana" pitchFamily="34" charset="0"/>
              </a:rPr>
              <a:t>分会专题报告</a:t>
            </a:r>
            <a:r>
              <a:rPr lang="en-US" altLang="zh-CN" sz="1200" dirty="0" smtClean="0">
                <a:latin typeface="Verdana" pitchFamily="34" charset="0"/>
                <a:ea typeface="Verdana" pitchFamily="34" charset="0"/>
                <a:cs typeface="Verdana" pitchFamily="34" charset="0"/>
              </a:rPr>
              <a:t>&lt;/td&gt;</a:t>
            </a:r>
          </a:p>
          <a:p>
            <a:pPr eaLnBrk="0" hangingPunct="0">
              <a:lnSpc>
                <a:spcPts val="1867"/>
              </a:lnSpc>
              <a:buClr>
                <a:srgbClr val="660066"/>
              </a:buClr>
              <a:buSzPct val="100000"/>
            </a:pPr>
            <a:r>
              <a:rPr lang="en-US" altLang="zh-CN" sz="1200" dirty="0" smtClean="0">
                <a:latin typeface="Verdana" pitchFamily="34" charset="0"/>
                <a:ea typeface="Verdana" pitchFamily="34" charset="0"/>
                <a:cs typeface="Verdana" pitchFamily="34" charset="0"/>
              </a:rPr>
              <a:t>&lt;td </a:t>
            </a:r>
            <a:r>
              <a:rPr lang="en-US" altLang="zh-CN" sz="1200" dirty="0" err="1" smtClean="0">
                <a:latin typeface="Verdana" pitchFamily="34" charset="0"/>
                <a:ea typeface="Verdana" pitchFamily="34" charset="0"/>
                <a:cs typeface="Verdana" pitchFamily="34" charset="0"/>
              </a:rPr>
              <a:t>rowspan</a:t>
            </a:r>
            <a:r>
              <a:rPr lang="en-US" altLang="zh-CN" sz="1200" dirty="0" smtClean="0">
                <a:latin typeface="Verdana" pitchFamily="34" charset="0"/>
                <a:ea typeface="Verdana" pitchFamily="34" charset="0"/>
                <a:cs typeface="Verdana" pitchFamily="34" charset="0"/>
              </a:rPr>
              <a:t>="2"&gt;</a:t>
            </a:r>
            <a:r>
              <a:rPr lang="zh-CN" altLang="en-US" sz="1200" dirty="0" smtClean="0">
                <a:latin typeface="Verdana" pitchFamily="34" charset="0"/>
                <a:ea typeface="黑体" pitchFamily="49" charset="-122"/>
                <a:cs typeface="Verdana" pitchFamily="34" charset="0"/>
              </a:rPr>
              <a:t>总结报告</a:t>
            </a:r>
            <a:r>
              <a:rPr lang="en-US" altLang="zh-CN" sz="1200" dirty="0" smtClean="0">
                <a:latin typeface="Verdana" pitchFamily="34" charset="0"/>
                <a:ea typeface="Verdana" pitchFamily="34" charset="0"/>
                <a:cs typeface="Verdana" pitchFamily="34" charset="0"/>
              </a:rPr>
              <a:t>&lt;/td&gt;</a:t>
            </a:r>
          </a:p>
          <a:p>
            <a:pPr eaLnBrk="0" hangingPunct="0">
              <a:lnSpc>
                <a:spcPts val="1867"/>
              </a:lnSpc>
              <a:buClr>
                <a:srgbClr val="660066"/>
              </a:buClr>
              <a:buSzPct val="100000"/>
            </a:pPr>
            <a:r>
              <a:rPr lang="en-US" altLang="zh-CN" sz="1200" dirty="0" smtClean="0">
                <a:latin typeface="Verdana" pitchFamily="34" charset="0"/>
                <a:ea typeface="Verdana" pitchFamily="34" charset="0"/>
                <a:cs typeface="Verdana" pitchFamily="34" charset="0"/>
              </a:rPr>
              <a:t>&lt;/</a:t>
            </a:r>
            <a:r>
              <a:rPr lang="en-US" altLang="zh-CN" sz="1200" dirty="0" err="1" smtClean="0">
                <a:latin typeface="Verdana" pitchFamily="34" charset="0"/>
                <a:ea typeface="Verdana" pitchFamily="34" charset="0"/>
                <a:cs typeface="Verdana" pitchFamily="34" charset="0"/>
              </a:rPr>
              <a:t>tr</a:t>
            </a:r>
            <a:r>
              <a:rPr lang="en-US" altLang="zh-CN" sz="1200" dirty="0" smtClean="0">
                <a:latin typeface="Verdana" pitchFamily="34" charset="0"/>
                <a:ea typeface="Verdana" pitchFamily="34" charset="0"/>
                <a:cs typeface="Verdana" pitchFamily="34" charset="0"/>
              </a:rPr>
              <a:t>&gt;</a:t>
            </a:r>
          </a:p>
          <a:p>
            <a:pPr eaLnBrk="0" hangingPunct="0">
              <a:lnSpc>
                <a:spcPts val="1867"/>
              </a:lnSpc>
              <a:buClr>
                <a:srgbClr val="660066"/>
              </a:buClr>
              <a:buSzPct val="100000"/>
            </a:pPr>
            <a:r>
              <a:rPr lang="en-US" altLang="zh-CN" sz="1200" dirty="0" smtClean="0">
                <a:latin typeface="Verdana" pitchFamily="34" charset="0"/>
                <a:ea typeface="Verdana" pitchFamily="34" charset="0"/>
                <a:cs typeface="Verdana" pitchFamily="34" charset="0"/>
              </a:rPr>
              <a:t>&lt;</a:t>
            </a:r>
            <a:r>
              <a:rPr lang="en-US" altLang="zh-CN" sz="1200" dirty="0" err="1" smtClean="0">
                <a:latin typeface="Verdana" pitchFamily="34" charset="0"/>
                <a:ea typeface="Verdana" pitchFamily="34" charset="0"/>
                <a:cs typeface="Verdana" pitchFamily="34" charset="0"/>
              </a:rPr>
              <a:t>tr</a:t>
            </a:r>
            <a:r>
              <a:rPr lang="en-US" altLang="zh-CN" sz="1200" dirty="0" smtClean="0">
                <a:latin typeface="Verdana" pitchFamily="34" charset="0"/>
                <a:ea typeface="Verdana" pitchFamily="34" charset="0"/>
                <a:cs typeface="Verdana" pitchFamily="34" charset="0"/>
              </a:rPr>
              <a:t> align="center"&gt;    </a:t>
            </a:r>
          </a:p>
          <a:p>
            <a:pPr eaLnBrk="0" hangingPunct="0">
              <a:lnSpc>
                <a:spcPts val="1867"/>
              </a:lnSpc>
              <a:buClr>
                <a:srgbClr val="660066"/>
              </a:buClr>
              <a:buSzPct val="100000"/>
            </a:pPr>
            <a:r>
              <a:rPr lang="en-US" altLang="zh-CN" sz="1200" dirty="0" smtClean="0">
                <a:latin typeface="Verdana" pitchFamily="34" charset="0"/>
                <a:ea typeface="Verdana" pitchFamily="34" charset="0"/>
                <a:cs typeface="Verdana" pitchFamily="34" charset="0"/>
              </a:rPr>
              <a:t>&lt;td&gt;</a:t>
            </a:r>
            <a:r>
              <a:rPr lang="zh-CN" altLang="en-US" sz="1200" dirty="0" smtClean="0">
                <a:latin typeface="Verdana" pitchFamily="34" charset="0"/>
                <a:ea typeface="黑体" pitchFamily="49" charset="-122"/>
                <a:cs typeface="Verdana" pitchFamily="34" charset="0"/>
              </a:rPr>
              <a:t>专家报告</a:t>
            </a:r>
            <a:r>
              <a:rPr lang="en-US" altLang="zh-CN" sz="1200" dirty="0" smtClean="0">
                <a:latin typeface="Verdana" pitchFamily="34" charset="0"/>
                <a:ea typeface="Verdana" pitchFamily="34" charset="0"/>
                <a:cs typeface="Verdana" pitchFamily="34" charset="0"/>
              </a:rPr>
              <a:t>&lt;/td&gt;&lt;td&gt;</a:t>
            </a:r>
            <a:r>
              <a:rPr lang="zh-CN" altLang="en-US" sz="1200" dirty="0" smtClean="0">
                <a:latin typeface="Verdana" pitchFamily="34" charset="0"/>
                <a:ea typeface="黑体" pitchFamily="49" charset="-122"/>
                <a:cs typeface="Verdana" pitchFamily="34" charset="0"/>
              </a:rPr>
              <a:t>分组讨论</a:t>
            </a:r>
            <a:r>
              <a:rPr lang="en-US" altLang="zh-CN" sz="1200" dirty="0" smtClean="0">
                <a:latin typeface="Verdana" pitchFamily="34" charset="0"/>
                <a:ea typeface="Verdana" pitchFamily="34" charset="0"/>
                <a:cs typeface="Verdana" pitchFamily="34" charset="0"/>
              </a:rPr>
              <a:t>&lt;/td&gt; </a:t>
            </a:r>
          </a:p>
          <a:p>
            <a:pPr eaLnBrk="0" hangingPunct="0">
              <a:lnSpc>
                <a:spcPts val="1867"/>
              </a:lnSpc>
              <a:buClr>
                <a:srgbClr val="660066"/>
              </a:buClr>
              <a:buSzPct val="100000"/>
            </a:pPr>
            <a:r>
              <a:rPr lang="en-US" altLang="zh-CN" sz="1200" dirty="0" smtClean="0">
                <a:latin typeface="Verdana" pitchFamily="34" charset="0"/>
                <a:ea typeface="Verdana" pitchFamily="34" charset="0"/>
                <a:cs typeface="Verdana" pitchFamily="34" charset="0"/>
              </a:rPr>
              <a:t>&lt;/</a:t>
            </a:r>
            <a:r>
              <a:rPr lang="en-US" altLang="zh-CN" sz="1200" dirty="0" err="1" smtClean="0">
                <a:latin typeface="Verdana" pitchFamily="34" charset="0"/>
                <a:ea typeface="Verdana" pitchFamily="34" charset="0"/>
                <a:cs typeface="Verdana" pitchFamily="34" charset="0"/>
              </a:rPr>
              <a:t>tr</a:t>
            </a:r>
            <a:r>
              <a:rPr lang="en-US" altLang="zh-CN" sz="1200" dirty="0" smtClean="0">
                <a:latin typeface="Verdana" pitchFamily="34" charset="0"/>
                <a:ea typeface="Verdana" pitchFamily="34" charset="0"/>
                <a:cs typeface="Verdana" pitchFamily="34" charset="0"/>
              </a:rPr>
              <a:t>&gt;</a:t>
            </a:r>
          </a:p>
          <a:p>
            <a:pPr eaLnBrk="0" hangingPunct="0">
              <a:lnSpc>
                <a:spcPts val="1867"/>
              </a:lnSpc>
              <a:buClr>
                <a:srgbClr val="660066"/>
              </a:buClr>
              <a:buSzPct val="100000"/>
            </a:pPr>
            <a:r>
              <a:rPr lang="en-US" altLang="zh-CN" sz="1200" dirty="0" smtClean="0">
                <a:latin typeface="Verdana" pitchFamily="34" charset="0"/>
                <a:ea typeface="Verdana" pitchFamily="34" charset="0"/>
                <a:cs typeface="Verdana" pitchFamily="34" charset="0"/>
              </a:rPr>
              <a:t>&lt;</a:t>
            </a:r>
            <a:r>
              <a:rPr lang="en-US" altLang="zh-CN" sz="1200" dirty="0" err="1" smtClean="0">
                <a:latin typeface="Verdana" pitchFamily="34" charset="0"/>
                <a:ea typeface="Verdana" pitchFamily="34" charset="0"/>
                <a:cs typeface="Verdana" pitchFamily="34" charset="0"/>
              </a:rPr>
              <a:t>tr</a:t>
            </a:r>
            <a:r>
              <a:rPr lang="en-US" altLang="zh-CN" sz="1200" dirty="0" smtClean="0">
                <a:latin typeface="Verdana" pitchFamily="34" charset="0"/>
                <a:ea typeface="Verdana" pitchFamily="34" charset="0"/>
                <a:cs typeface="Verdana" pitchFamily="34" charset="0"/>
              </a:rPr>
              <a:t> align="center"&gt;</a:t>
            </a:r>
          </a:p>
          <a:p>
            <a:pPr eaLnBrk="0" hangingPunct="0">
              <a:lnSpc>
                <a:spcPts val="1867"/>
              </a:lnSpc>
              <a:buClr>
                <a:srgbClr val="660066"/>
              </a:buClr>
              <a:buSzPct val="100000"/>
            </a:pPr>
            <a:r>
              <a:rPr lang="en-US" altLang="zh-CN" sz="1200" dirty="0" smtClean="0">
                <a:latin typeface="Verdana" pitchFamily="34" charset="0"/>
                <a:ea typeface="Verdana" pitchFamily="34" charset="0"/>
                <a:cs typeface="Verdana" pitchFamily="34" charset="0"/>
              </a:rPr>
              <a:t>&lt;td </a:t>
            </a:r>
            <a:r>
              <a:rPr lang="en-US" altLang="zh-CN" sz="1200" dirty="0" err="1" smtClean="0">
                <a:latin typeface="Verdana" pitchFamily="34" charset="0"/>
                <a:ea typeface="Verdana" pitchFamily="34" charset="0"/>
                <a:cs typeface="Verdana" pitchFamily="34" charset="0"/>
              </a:rPr>
              <a:t>colspan</a:t>
            </a:r>
            <a:r>
              <a:rPr lang="en-US" altLang="zh-CN" sz="1200" dirty="0" smtClean="0">
                <a:latin typeface="Verdana" pitchFamily="34" charset="0"/>
                <a:ea typeface="Verdana" pitchFamily="34" charset="0"/>
                <a:cs typeface="Verdana" pitchFamily="34" charset="0"/>
              </a:rPr>
              <a:t>="4"&gt;</a:t>
            </a:r>
            <a:r>
              <a:rPr lang="zh-CN" altLang="en-US" sz="1200" dirty="0" smtClean="0">
                <a:latin typeface="Verdana" pitchFamily="34" charset="0"/>
                <a:ea typeface="黑体" pitchFamily="49" charset="-122"/>
                <a:cs typeface="Verdana" pitchFamily="34" charset="0"/>
              </a:rPr>
              <a:t>全天参观考察无锡国家物联网中心</a:t>
            </a:r>
            <a:r>
              <a:rPr lang="en-US" altLang="zh-CN" sz="1200" dirty="0" smtClean="0">
                <a:latin typeface="Verdana" pitchFamily="34" charset="0"/>
                <a:ea typeface="Verdana" pitchFamily="34" charset="0"/>
                <a:cs typeface="Verdana" pitchFamily="34" charset="0"/>
              </a:rPr>
              <a:t>&lt;/td&gt; </a:t>
            </a:r>
          </a:p>
          <a:p>
            <a:pPr eaLnBrk="0" hangingPunct="0">
              <a:lnSpc>
                <a:spcPts val="1867"/>
              </a:lnSpc>
              <a:buClr>
                <a:srgbClr val="660066"/>
              </a:buClr>
              <a:buSzPct val="100000"/>
            </a:pPr>
            <a:r>
              <a:rPr lang="en-US" altLang="zh-CN" sz="1200" dirty="0" smtClean="0">
                <a:latin typeface="Verdana" pitchFamily="34" charset="0"/>
                <a:ea typeface="Verdana" pitchFamily="34" charset="0"/>
                <a:cs typeface="Verdana" pitchFamily="34" charset="0"/>
              </a:rPr>
              <a:t>&lt;/</a:t>
            </a:r>
            <a:r>
              <a:rPr lang="en-US" altLang="zh-CN" sz="1200" dirty="0" err="1" smtClean="0">
                <a:latin typeface="Verdana" pitchFamily="34" charset="0"/>
                <a:ea typeface="Verdana" pitchFamily="34" charset="0"/>
                <a:cs typeface="Verdana" pitchFamily="34" charset="0"/>
              </a:rPr>
              <a:t>tr</a:t>
            </a:r>
            <a:r>
              <a:rPr lang="en-US" altLang="zh-CN" sz="1200" dirty="0" smtClean="0">
                <a:latin typeface="Verdana" pitchFamily="34" charset="0"/>
                <a:ea typeface="Verdana" pitchFamily="34" charset="0"/>
                <a:cs typeface="Verdana" pitchFamily="34" charset="0"/>
              </a:rPr>
              <a:t>&gt;&lt;/table&gt;</a:t>
            </a:r>
          </a:p>
          <a:p>
            <a:pPr eaLnBrk="0" hangingPunct="0">
              <a:lnSpc>
                <a:spcPts val="1867"/>
              </a:lnSpc>
              <a:buClr>
                <a:srgbClr val="660066"/>
              </a:buClr>
              <a:buSzPct val="100000"/>
            </a:pPr>
            <a:r>
              <a:rPr lang="en-US" altLang="zh-CN" sz="1200" dirty="0" smtClean="0">
                <a:latin typeface="Verdana" pitchFamily="34" charset="0"/>
                <a:ea typeface="Verdana" pitchFamily="34" charset="0"/>
                <a:cs typeface="Verdana" pitchFamily="34" charset="0"/>
              </a:rPr>
              <a:t>&lt;/body&gt;</a:t>
            </a:r>
          </a:p>
          <a:p>
            <a:pPr eaLnBrk="0" hangingPunct="0">
              <a:lnSpc>
                <a:spcPts val="1867"/>
              </a:lnSpc>
              <a:buClr>
                <a:srgbClr val="660066"/>
              </a:buClr>
              <a:buSzPct val="100000"/>
            </a:pPr>
            <a:r>
              <a:rPr lang="en-US" altLang="zh-CN" sz="1200" dirty="0" smtClean="0">
                <a:latin typeface="Verdana" pitchFamily="34" charset="0"/>
                <a:ea typeface="Verdana" pitchFamily="34" charset="0"/>
                <a:cs typeface="Verdana" pitchFamily="34" charset="0"/>
              </a:rPr>
              <a:t>&lt;/html&gt;</a:t>
            </a:r>
          </a:p>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122</a:t>
            </a:fld>
            <a:endParaRPr lang="en-US"/>
          </a:p>
        </p:txBody>
      </p:sp>
    </p:spTree>
    <p:extLst>
      <p:ext uri="{BB962C8B-B14F-4D97-AF65-F5344CB8AC3E}">
        <p14:creationId xmlns:p14="http://schemas.microsoft.com/office/powerpoint/2010/main" val="37223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146</a:t>
            </a:fld>
            <a:endParaRPr lang="en-US"/>
          </a:p>
        </p:txBody>
      </p:sp>
    </p:spTree>
    <p:extLst>
      <p:ext uri="{BB962C8B-B14F-4D97-AF65-F5344CB8AC3E}">
        <p14:creationId xmlns:p14="http://schemas.microsoft.com/office/powerpoint/2010/main" val="3449286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a:t>
            </a:fld>
            <a:endParaRPr lang="en-US"/>
          </a:p>
        </p:txBody>
      </p:sp>
    </p:spTree>
    <p:extLst>
      <p:ext uri="{BB962C8B-B14F-4D97-AF65-F5344CB8AC3E}">
        <p14:creationId xmlns:p14="http://schemas.microsoft.com/office/powerpoint/2010/main" val="2035141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Calibri" pitchFamily="34" charset="0"/>
                <a:ea typeface="宋体" pitchFamily="2" charset="-122"/>
                <a:cs typeface="+mn-cs"/>
              </a:rPr>
              <a:t>混一天和努力一天</a:t>
            </a:r>
          </a:p>
          <a:p>
            <a:r>
              <a:rPr lang="zh-CN" altLang="en-US" sz="1200" b="0" i="0" kern="1200" dirty="0" smtClean="0">
                <a:solidFill>
                  <a:schemeClr val="tx1"/>
                </a:solidFill>
                <a:effectLst/>
                <a:latin typeface="Calibri" pitchFamily="34" charset="0"/>
                <a:ea typeface="宋体" pitchFamily="2" charset="-122"/>
                <a:cs typeface="+mn-cs"/>
              </a:rPr>
              <a:t>一天看不出任何差别</a:t>
            </a:r>
          </a:p>
          <a:p>
            <a:r>
              <a:rPr lang="zh-CN" altLang="en-US" sz="1200" b="0" i="0" kern="1200" dirty="0" smtClean="0">
                <a:solidFill>
                  <a:schemeClr val="tx1"/>
                </a:solidFill>
                <a:effectLst/>
                <a:latin typeface="Calibri" pitchFamily="34" charset="0"/>
                <a:ea typeface="宋体" pitchFamily="2" charset="-122"/>
                <a:cs typeface="+mn-cs"/>
              </a:rPr>
              <a:t>三天看不到任何变化</a:t>
            </a:r>
          </a:p>
          <a:p>
            <a:r>
              <a:rPr lang="zh-CN" altLang="en-US" sz="1200" b="0" i="0" kern="1200" dirty="0" smtClean="0">
                <a:solidFill>
                  <a:schemeClr val="tx1"/>
                </a:solidFill>
                <a:effectLst/>
                <a:latin typeface="Calibri" pitchFamily="34" charset="0"/>
                <a:ea typeface="宋体" pitchFamily="2" charset="-122"/>
                <a:cs typeface="+mn-cs"/>
              </a:rPr>
              <a:t>七天也看不到任何距离，</a:t>
            </a:r>
          </a:p>
          <a:p>
            <a:r>
              <a:rPr lang="zh-CN" altLang="en-US" sz="1200" b="0" i="0" kern="1200" dirty="0" smtClean="0">
                <a:solidFill>
                  <a:schemeClr val="tx1"/>
                </a:solidFill>
                <a:effectLst/>
                <a:latin typeface="Calibri" pitchFamily="34" charset="0"/>
                <a:ea typeface="宋体" pitchFamily="2" charset="-122"/>
                <a:cs typeface="+mn-cs"/>
              </a:rPr>
              <a:t>但是一个月后会看到话题不同</a:t>
            </a:r>
          </a:p>
          <a:p>
            <a:r>
              <a:rPr lang="zh-CN" altLang="en-US" sz="1200" b="0" i="0" kern="1200" dirty="0" smtClean="0">
                <a:solidFill>
                  <a:schemeClr val="tx1"/>
                </a:solidFill>
                <a:effectLst/>
                <a:latin typeface="Calibri" pitchFamily="34" charset="0"/>
                <a:ea typeface="宋体" pitchFamily="2" charset="-122"/>
                <a:cs typeface="+mn-cs"/>
              </a:rPr>
              <a:t>三个月后会看到气场不同</a:t>
            </a:r>
          </a:p>
          <a:p>
            <a:r>
              <a:rPr lang="zh-CN" altLang="en-US" sz="1200" b="0" i="0" kern="1200" dirty="0" smtClean="0">
                <a:solidFill>
                  <a:schemeClr val="tx1"/>
                </a:solidFill>
                <a:effectLst/>
                <a:latin typeface="Calibri" pitchFamily="34" charset="0"/>
                <a:ea typeface="宋体" pitchFamily="2" charset="-122"/>
                <a:cs typeface="+mn-cs"/>
              </a:rPr>
              <a:t>半年后会看到距离不同</a:t>
            </a:r>
          </a:p>
          <a:p>
            <a:r>
              <a:rPr lang="zh-CN" altLang="en-US" sz="1200" b="0" i="0" kern="1200" dirty="0" smtClean="0">
                <a:solidFill>
                  <a:schemeClr val="tx1"/>
                </a:solidFill>
                <a:effectLst/>
                <a:latin typeface="Calibri" pitchFamily="34" charset="0"/>
                <a:ea typeface="宋体" pitchFamily="2" charset="-122"/>
                <a:cs typeface="+mn-cs"/>
              </a:rPr>
              <a:t>一年后会看到人生道路不同</a:t>
            </a:r>
            <a:endParaRPr lang="en-US" altLang="zh-CN" sz="1200" b="0" i="0" kern="1200" dirty="0" smtClean="0">
              <a:solidFill>
                <a:schemeClr val="tx1"/>
              </a:solidFill>
              <a:effectLst/>
              <a:latin typeface="Calibri" pitchFamily="34" charset="0"/>
              <a:ea typeface="宋体" pitchFamily="2" charset="-122"/>
              <a:cs typeface="+mn-cs"/>
            </a:endParaRPr>
          </a:p>
          <a:p>
            <a:r>
              <a:rPr lang="zh-CN" altLang="en-US" sz="1200" b="0" i="0" kern="1200" dirty="0" smtClean="0">
                <a:solidFill>
                  <a:schemeClr val="tx1"/>
                </a:solidFill>
                <a:effectLst/>
                <a:latin typeface="Calibri" pitchFamily="34" charset="0"/>
                <a:ea typeface="宋体" pitchFamily="2" charset="-122"/>
                <a:cs typeface="+mn-cs"/>
              </a:rPr>
              <a:t>所以，请不要在应该奋斗的年纪</a:t>
            </a:r>
            <a:endParaRPr lang="en-US" altLang="zh-CN" sz="1200" b="0" i="0" kern="1200" dirty="0" smtClean="0">
              <a:solidFill>
                <a:schemeClr val="tx1"/>
              </a:solidFill>
              <a:effectLst/>
              <a:latin typeface="Calibri" pitchFamily="34" charset="0"/>
              <a:ea typeface="宋体" pitchFamily="2" charset="-122"/>
              <a:cs typeface="+mn-cs"/>
            </a:endParaRPr>
          </a:p>
          <a:p>
            <a:r>
              <a:rPr lang="zh-CN" altLang="en-US" sz="1200" b="0" i="0" kern="1200" dirty="0" smtClean="0">
                <a:solidFill>
                  <a:schemeClr val="tx1"/>
                </a:solidFill>
                <a:effectLst/>
                <a:latin typeface="Calibri" pitchFamily="34" charset="0"/>
                <a:ea typeface="宋体" pitchFamily="2" charset="-122"/>
                <a:cs typeface="+mn-cs"/>
              </a:rPr>
              <a:t>选择了安逸！</a:t>
            </a:r>
            <a:endParaRPr lang="en-US" altLang="zh-CN" sz="1200" b="0" i="0" kern="1200" dirty="0" smtClean="0">
              <a:solidFill>
                <a:schemeClr val="tx1"/>
              </a:solidFill>
              <a:effectLst/>
              <a:latin typeface="Calibri" pitchFamily="34" charset="0"/>
              <a:ea typeface="宋体" pitchFamily="2" charset="-122"/>
              <a:cs typeface="+mn-cs"/>
            </a:endParaRPr>
          </a:p>
          <a:p>
            <a:r>
              <a:rPr lang="zh-CN" altLang="en-US" sz="1200" b="0" i="0" kern="1200" dirty="0" smtClean="0">
                <a:solidFill>
                  <a:schemeClr val="tx1"/>
                </a:solidFill>
                <a:effectLst/>
                <a:latin typeface="Calibri" pitchFamily="34" charset="0"/>
                <a:ea typeface="宋体" pitchFamily="2" charset="-122"/>
                <a:cs typeface="+mn-cs"/>
              </a:rPr>
              <a:t>即使有人会亏待你</a:t>
            </a:r>
            <a:endParaRPr lang="en-US" altLang="zh-CN" sz="1200" b="0" i="0" kern="1200" dirty="0" smtClean="0">
              <a:solidFill>
                <a:schemeClr val="tx1"/>
              </a:solidFill>
              <a:effectLst/>
              <a:latin typeface="Calibri" pitchFamily="34" charset="0"/>
              <a:ea typeface="宋体" pitchFamily="2" charset="-122"/>
              <a:cs typeface="+mn-cs"/>
            </a:endParaRPr>
          </a:p>
          <a:p>
            <a:r>
              <a:rPr lang="zh-CN" altLang="en-US" sz="1200" b="0" i="0" kern="1200" dirty="0" smtClean="0">
                <a:solidFill>
                  <a:schemeClr val="tx1"/>
                </a:solidFill>
                <a:effectLst/>
                <a:latin typeface="Calibri" pitchFamily="34" charset="0"/>
                <a:ea typeface="宋体" pitchFamily="2" charset="-122"/>
                <a:cs typeface="+mn-cs"/>
              </a:rPr>
              <a:t>岁月也不会亏待你</a:t>
            </a:r>
            <a:endParaRPr lang="en-US" altLang="zh-CN" sz="1200" b="0" i="0" kern="1200" dirty="0" smtClean="0">
              <a:solidFill>
                <a:schemeClr val="tx1"/>
              </a:solidFill>
              <a:effectLst/>
              <a:latin typeface="Calibri" pitchFamily="34" charset="0"/>
              <a:ea typeface="宋体" pitchFamily="2" charset="-122"/>
              <a:cs typeface="+mn-cs"/>
            </a:endParaRPr>
          </a:p>
          <a:p>
            <a:r>
              <a:rPr lang="zh-CN" altLang="en-US" sz="1200" b="0" i="0" kern="1200" dirty="0" smtClean="0">
                <a:solidFill>
                  <a:schemeClr val="tx1"/>
                </a:solidFill>
                <a:effectLst/>
                <a:latin typeface="Calibri" pitchFamily="34" charset="0"/>
                <a:ea typeface="宋体" pitchFamily="2" charset="-122"/>
                <a:cs typeface="+mn-cs"/>
              </a:rPr>
              <a:t>人生更不会但是时间也不会辜负你！</a:t>
            </a:r>
            <a:endParaRPr lang="en-US" altLang="zh-CN" sz="1200" b="0" i="0" kern="1200" dirty="0" smtClean="0">
              <a:solidFill>
                <a:schemeClr val="tx1"/>
              </a:solidFill>
              <a:effectLst/>
              <a:latin typeface="Calibri" pitchFamily="34" charset="0"/>
              <a:ea typeface="宋体" pitchFamily="2" charset="-122"/>
              <a:cs typeface="+mn-cs"/>
            </a:endParaRPr>
          </a:p>
          <a:p>
            <a:endParaRPr lang="en-US" altLang="zh-CN" sz="1200" b="0" i="0" kern="1200" dirty="0" smtClean="0">
              <a:solidFill>
                <a:schemeClr val="tx1"/>
              </a:solidFill>
              <a:effectLst/>
              <a:latin typeface="Calibri" pitchFamily="34" charset="0"/>
              <a:ea typeface="宋体" pitchFamily="2" charset="-122"/>
              <a:cs typeface="+mn-cs"/>
            </a:endParaRPr>
          </a:p>
          <a:p>
            <a:endParaRPr lang="en-US" altLang="zh-CN" sz="1200" b="0" i="0" kern="1200" dirty="0" smtClean="0">
              <a:solidFill>
                <a:schemeClr val="tx1"/>
              </a:solidFill>
              <a:effectLst/>
              <a:latin typeface="Calibri" pitchFamily="34" charset="0"/>
              <a:ea typeface="宋体" pitchFamily="2" charset="-122"/>
              <a:cs typeface="+mn-cs"/>
            </a:endParaRPr>
          </a:p>
          <a:p>
            <a:r>
              <a:rPr lang="zh-CN" altLang="en-US" sz="1200" b="0" i="0" kern="1200" dirty="0" smtClean="0">
                <a:solidFill>
                  <a:schemeClr val="tx1"/>
                </a:solidFill>
                <a:effectLst/>
                <a:latin typeface="Calibri" pitchFamily="34" charset="0"/>
                <a:ea typeface="宋体" pitchFamily="2" charset="-122"/>
                <a:cs typeface="+mn-cs"/>
              </a:rPr>
              <a:t>走自己的路</a:t>
            </a:r>
            <a:endParaRPr lang="en-US" altLang="zh-CN" sz="1200" b="0" i="0" kern="1200" dirty="0" smtClean="0">
              <a:solidFill>
                <a:schemeClr val="tx1"/>
              </a:solidFill>
              <a:effectLst/>
              <a:latin typeface="Calibri" pitchFamily="34" charset="0"/>
              <a:ea typeface="宋体" pitchFamily="2" charset="-122"/>
              <a:cs typeface="+mn-cs"/>
            </a:endParaRPr>
          </a:p>
          <a:p>
            <a:r>
              <a:rPr lang="zh-CN" altLang="en-US" sz="1200" b="0" i="0" kern="1200" dirty="0" smtClean="0">
                <a:solidFill>
                  <a:schemeClr val="tx1"/>
                </a:solidFill>
                <a:effectLst/>
                <a:latin typeface="Calibri" pitchFamily="34" charset="0"/>
                <a:ea typeface="宋体" pitchFamily="2" charset="-122"/>
                <a:cs typeface="+mn-cs"/>
              </a:rPr>
              <a:t>为自己的梦想好好去奋斗吧！</a:t>
            </a:r>
          </a:p>
          <a:p>
            <a:endParaRPr lang="en-US" altLang="zh-CN" sz="1200" b="0" i="0" kern="1200" dirty="0" smtClean="0">
              <a:solidFill>
                <a:schemeClr val="tx1"/>
              </a:solidFill>
              <a:effectLst/>
              <a:latin typeface="Calibri" pitchFamily="34" charset="0"/>
              <a:ea typeface="宋体" pitchFamily="2" charset="-122"/>
              <a:cs typeface="+mn-cs"/>
            </a:endParaRPr>
          </a:p>
          <a:p>
            <a:r>
              <a:rPr lang="zh-CN" altLang="en-US" sz="1200" b="0" i="0" kern="1200" dirty="0" smtClean="0">
                <a:solidFill>
                  <a:schemeClr val="tx1"/>
                </a:solidFill>
                <a:effectLst/>
                <a:latin typeface="Calibri" pitchFamily="34" charset="0"/>
                <a:ea typeface="宋体" pitchFamily="2" charset="-122"/>
                <a:cs typeface="+mn-cs"/>
              </a:rPr>
              <a:t>所以请不要在应该奋斗的年纪</a:t>
            </a:r>
          </a:p>
          <a:p>
            <a:r>
              <a:rPr lang="zh-CN" altLang="en-US" sz="1200" b="0" i="0" kern="1200" dirty="0" smtClean="0">
                <a:solidFill>
                  <a:schemeClr val="tx1"/>
                </a:solidFill>
                <a:effectLst/>
                <a:latin typeface="Calibri" pitchFamily="34" charset="0"/>
                <a:ea typeface="宋体" pitchFamily="2" charset="-122"/>
                <a:cs typeface="+mn-cs"/>
              </a:rPr>
              <a:t>选择了安逸！</a:t>
            </a:r>
            <a:endParaRPr lang="en-US" altLang="zh-CN" sz="1200" b="0" i="0" kern="1200" dirty="0" smtClean="0">
              <a:solidFill>
                <a:schemeClr val="tx1"/>
              </a:solidFill>
              <a:effectLst/>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10</a:t>
            </a:fld>
            <a:endParaRPr lang="en-US"/>
          </a:p>
        </p:txBody>
      </p:sp>
    </p:spTree>
    <p:extLst>
      <p:ext uri="{BB962C8B-B14F-4D97-AF65-F5344CB8AC3E}">
        <p14:creationId xmlns:p14="http://schemas.microsoft.com/office/powerpoint/2010/main" val="9660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&lt;!DOCTYPE html&gt;</a:t>
            </a:r>
          </a:p>
          <a:p>
            <a:r>
              <a:rPr lang="en-US" altLang="zh-CN" dirty="0" smtClean="0"/>
              <a:t>&lt;html </a:t>
            </a:r>
            <a:r>
              <a:rPr lang="en-US" altLang="zh-CN" dirty="0" err="1" smtClean="0"/>
              <a:t>lang</a:t>
            </a:r>
            <a:r>
              <a:rPr lang="en-US" altLang="zh-CN" dirty="0" smtClean="0"/>
              <a:t>="en"&gt;</a:t>
            </a:r>
          </a:p>
          <a:p>
            <a:r>
              <a:rPr lang="en-US" altLang="zh-CN" dirty="0" smtClean="0"/>
              <a:t>&lt;head&gt;</a:t>
            </a:r>
          </a:p>
          <a:p>
            <a:r>
              <a:rPr lang="en-US" altLang="zh-CN" dirty="0" smtClean="0"/>
              <a:t>	&lt;meta charset="UTF-8"&gt;</a:t>
            </a:r>
          </a:p>
          <a:p>
            <a:r>
              <a:rPr lang="en-US" altLang="zh-CN" dirty="0" smtClean="0"/>
              <a:t>	&lt;title&gt;Document&lt;/title&gt;</a:t>
            </a:r>
          </a:p>
          <a:p>
            <a:r>
              <a:rPr lang="en-US" altLang="zh-CN" dirty="0" smtClean="0"/>
              <a:t>&lt;style type="text/</a:t>
            </a:r>
            <a:r>
              <a:rPr lang="en-US" altLang="zh-CN" dirty="0" err="1" smtClean="0"/>
              <a:t>css</a:t>
            </a:r>
            <a:r>
              <a:rPr lang="en-US" altLang="zh-CN" dirty="0" smtClean="0"/>
              <a:t>"&gt; </a:t>
            </a:r>
          </a:p>
          <a:p>
            <a:r>
              <a:rPr lang="en-US" altLang="zh-CN" dirty="0" smtClean="0"/>
              <a:t>body{</a:t>
            </a:r>
          </a:p>
          <a:p>
            <a:r>
              <a:rPr lang="en-US" altLang="zh-CN" dirty="0" smtClean="0"/>
              <a:t>	margin:15px;</a:t>
            </a:r>
          </a:p>
          <a:p>
            <a:r>
              <a:rPr lang="en-US" altLang="zh-CN" dirty="0" smtClean="0"/>
              <a:t>	</a:t>
            </a:r>
            <a:r>
              <a:rPr lang="en-US" altLang="zh-CN" dirty="0" err="1" smtClean="0"/>
              <a:t>font-family:Arial</a:t>
            </a:r>
            <a:r>
              <a:rPr lang="en-US" altLang="zh-CN" dirty="0" smtClean="0"/>
              <a:t>; font-size:12px;</a:t>
            </a:r>
          </a:p>
          <a:p>
            <a:r>
              <a:rPr lang="en-US" altLang="zh-CN" dirty="0" smtClean="0"/>
              <a:t>	}</a:t>
            </a:r>
          </a:p>
          <a:p>
            <a:r>
              <a:rPr lang="en-US" altLang="zh-CN" dirty="0" smtClean="0"/>
              <a:t> </a:t>
            </a:r>
          </a:p>
          <a:p>
            <a:r>
              <a:rPr lang="en-US" altLang="zh-CN" dirty="0" smtClean="0"/>
              <a:t>.father{</a:t>
            </a:r>
          </a:p>
          <a:p>
            <a:r>
              <a:rPr lang="en-US" altLang="zh-CN" dirty="0" smtClean="0"/>
              <a:t>	background-color:#ffff99;</a:t>
            </a:r>
          </a:p>
          <a:p>
            <a:r>
              <a:rPr lang="en-US" altLang="zh-CN" dirty="0" smtClean="0"/>
              <a:t>	border:1px solid #111111;</a:t>
            </a:r>
          </a:p>
          <a:p>
            <a:r>
              <a:rPr lang="en-US" altLang="zh-CN" dirty="0" smtClean="0"/>
              <a:t>	padding:5px;				</a:t>
            </a:r>
          </a:p>
          <a:p>
            <a:r>
              <a:rPr lang="en-US" altLang="zh-CN" dirty="0" smtClean="0"/>
              <a:t>	}</a:t>
            </a:r>
          </a:p>
          <a:p>
            <a:r>
              <a:rPr lang="en-US" altLang="zh-CN" dirty="0" smtClean="0"/>
              <a:t> </a:t>
            </a:r>
          </a:p>
          <a:p>
            <a:r>
              <a:rPr lang="en-US" altLang="zh-CN" dirty="0" smtClean="0"/>
              <a:t>.father div{</a:t>
            </a:r>
          </a:p>
          <a:p>
            <a:r>
              <a:rPr lang="en-US" altLang="zh-CN" dirty="0" smtClean="0"/>
              <a:t>	padding:10px;				</a:t>
            </a:r>
          </a:p>
          <a:p>
            <a:r>
              <a:rPr lang="en-US" altLang="zh-CN" dirty="0" smtClean="0"/>
              <a:t>	margin:15px;					</a:t>
            </a:r>
          </a:p>
          <a:p>
            <a:r>
              <a:rPr lang="en-US" altLang="zh-CN" dirty="0" smtClean="0"/>
              <a:t>	border:1px dashed #111111;</a:t>
            </a:r>
          </a:p>
          <a:p>
            <a:r>
              <a:rPr lang="en-US" altLang="zh-CN" dirty="0" smtClean="0"/>
              <a:t>	background-color:#90baff;</a:t>
            </a:r>
          </a:p>
          <a:p>
            <a:r>
              <a:rPr lang="en-US" altLang="zh-CN" dirty="0" smtClean="0"/>
              <a:t>	}</a:t>
            </a:r>
          </a:p>
          <a:p>
            <a:r>
              <a:rPr lang="en-US" altLang="zh-CN" dirty="0" smtClean="0"/>
              <a:t> </a:t>
            </a:r>
          </a:p>
          <a:p>
            <a:r>
              <a:rPr lang="en-US" altLang="zh-CN" dirty="0" smtClean="0"/>
              <a:t>.father .clear{	</a:t>
            </a:r>
          </a:p>
          <a:p>
            <a:r>
              <a:rPr lang="en-US" altLang="zh-CN" dirty="0" smtClean="0"/>
              <a:t>    margin:0;</a:t>
            </a:r>
          </a:p>
          <a:p>
            <a:r>
              <a:rPr lang="en-US" altLang="zh-CN" dirty="0" smtClean="0"/>
              <a:t>    padding:0;</a:t>
            </a:r>
          </a:p>
          <a:p>
            <a:r>
              <a:rPr lang="en-US" altLang="zh-CN" dirty="0" smtClean="0"/>
              <a:t>    border:0;</a:t>
            </a:r>
          </a:p>
          <a:p>
            <a:r>
              <a:rPr lang="en-US" altLang="zh-CN" dirty="0" smtClean="0"/>
              <a:t>    </a:t>
            </a:r>
            <a:r>
              <a:rPr lang="en-US" altLang="zh-CN" dirty="0" err="1" smtClean="0"/>
              <a:t>clear:both</a:t>
            </a:r>
            <a:r>
              <a:rPr lang="en-US" altLang="zh-CN" dirty="0" smtClean="0"/>
              <a:t>;	</a:t>
            </a:r>
          </a:p>
          <a:p>
            <a:r>
              <a:rPr lang="en-US" altLang="zh-CN" dirty="0" smtClean="0"/>
              <a:t>    }</a:t>
            </a:r>
          </a:p>
          <a:p>
            <a:endParaRPr lang="en-US" altLang="zh-CN" dirty="0" smtClean="0"/>
          </a:p>
          <a:p>
            <a:r>
              <a:rPr lang="en-US" altLang="zh-CN" dirty="0" smtClean="0"/>
              <a:t>	</a:t>
            </a:r>
          </a:p>
          <a:p>
            <a:r>
              <a:rPr lang="en-US" altLang="zh-CN" dirty="0" smtClean="0"/>
              <a:t>.son1{</a:t>
            </a:r>
          </a:p>
          <a:p>
            <a:r>
              <a:rPr lang="en-US" altLang="zh-CN" dirty="0" smtClean="0"/>
              <a:t>/* </a:t>
            </a:r>
            <a:r>
              <a:rPr lang="zh-CN" altLang="en-US" dirty="0" smtClean="0"/>
              <a:t>这里设置</a:t>
            </a:r>
            <a:r>
              <a:rPr lang="en-US" altLang="zh-CN" dirty="0" smtClean="0"/>
              <a:t>son1</a:t>
            </a:r>
            <a:r>
              <a:rPr lang="zh-CN" altLang="en-US" dirty="0" smtClean="0"/>
              <a:t>的浮动方式*</a:t>
            </a:r>
            <a:r>
              <a:rPr lang="en-US" altLang="zh-CN" dirty="0" smtClean="0"/>
              <a:t>/</a:t>
            </a:r>
          </a:p>
          <a:p>
            <a:r>
              <a:rPr lang="en-US" altLang="zh-CN" dirty="0" err="1" smtClean="0"/>
              <a:t>float:left</a:t>
            </a:r>
            <a:r>
              <a:rPr lang="en-US" altLang="zh-CN" dirty="0" smtClean="0"/>
              <a:t>;</a:t>
            </a:r>
          </a:p>
          <a:p>
            <a:r>
              <a:rPr lang="en-US" altLang="zh-CN" dirty="0" smtClean="0"/>
              <a:t>}</a:t>
            </a:r>
          </a:p>
          <a:p>
            <a:r>
              <a:rPr lang="en-US" altLang="zh-CN" dirty="0" smtClean="0"/>
              <a:t> </a:t>
            </a:r>
          </a:p>
          <a:p>
            <a:r>
              <a:rPr lang="en-US" altLang="zh-CN" dirty="0" smtClean="0"/>
              <a:t>.son3{</a:t>
            </a:r>
          </a:p>
          <a:p>
            <a:r>
              <a:rPr lang="en-US" altLang="zh-CN" dirty="0" smtClean="0"/>
              <a:t>/* </a:t>
            </a:r>
            <a:r>
              <a:rPr lang="zh-CN" altLang="en-US" dirty="0" smtClean="0"/>
              <a:t>这里设置</a:t>
            </a:r>
            <a:r>
              <a:rPr lang="en-US" altLang="zh-CN" dirty="0" smtClean="0"/>
              <a:t>son3 </a:t>
            </a:r>
            <a:r>
              <a:rPr lang="zh-CN" altLang="en-US" dirty="0" smtClean="0"/>
              <a:t>的浮动方式*</a:t>
            </a:r>
            <a:r>
              <a:rPr lang="en-US" altLang="zh-CN" dirty="0" smtClean="0"/>
              <a:t>/</a:t>
            </a:r>
          </a:p>
          <a:p>
            <a:r>
              <a:rPr lang="en-US" altLang="zh-CN" dirty="0" err="1" smtClean="0"/>
              <a:t>float:right</a:t>
            </a:r>
            <a:r>
              <a:rPr lang="en-US" altLang="zh-CN" dirty="0" smtClean="0"/>
              <a:t>;</a:t>
            </a:r>
          </a:p>
          <a:p>
            <a:r>
              <a:rPr lang="en-US" altLang="zh-CN" dirty="0" smtClean="0"/>
              <a:t>}</a:t>
            </a:r>
          </a:p>
          <a:p>
            <a:r>
              <a:rPr lang="en-US" altLang="zh-CN" dirty="0" smtClean="0"/>
              <a:t> </a:t>
            </a:r>
          </a:p>
          <a:p>
            <a:r>
              <a:rPr lang="en-US" altLang="zh-CN" dirty="0" smtClean="0"/>
              <a:t>.son2 {</a:t>
            </a:r>
          </a:p>
          <a:p>
            <a:r>
              <a:rPr lang="en-US" altLang="zh-CN" dirty="0" smtClean="0"/>
              <a:t>/* </a:t>
            </a:r>
            <a:r>
              <a:rPr lang="zh-CN" altLang="en-US" dirty="0" smtClean="0"/>
              <a:t>这里设置</a:t>
            </a:r>
            <a:r>
              <a:rPr lang="en-US" altLang="zh-CN" dirty="0" smtClean="0"/>
              <a:t>son2 </a:t>
            </a:r>
            <a:r>
              <a:rPr lang="zh-CN" altLang="en-US" dirty="0" smtClean="0"/>
              <a:t>的浮动方式*</a:t>
            </a:r>
            <a:r>
              <a:rPr lang="en-US" altLang="zh-CN" dirty="0" smtClean="0"/>
              <a:t>/</a:t>
            </a:r>
          </a:p>
          <a:p>
            <a:r>
              <a:rPr lang="en-US" altLang="zh-CN" dirty="0" err="1" smtClean="0"/>
              <a:t>float:left</a:t>
            </a:r>
            <a:r>
              <a:rPr lang="en-US" altLang="zh-CN" dirty="0" smtClean="0"/>
              <a:t>;</a:t>
            </a:r>
          </a:p>
          <a:p>
            <a:r>
              <a:rPr lang="en-US" altLang="zh-CN" dirty="0" smtClean="0"/>
              <a:t>}</a:t>
            </a:r>
          </a:p>
          <a:p>
            <a:r>
              <a:rPr lang="en-US" altLang="zh-CN" dirty="0" smtClean="0"/>
              <a:t> </a:t>
            </a:r>
          </a:p>
          <a:p>
            <a:r>
              <a:rPr lang="en-US" altLang="zh-CN" dirty="0" smtClean="0"/>
              <a:t>&lt;/style&gt;</a:t>
            </a:r>
          </a:p>
          <a:p>
            <a:r>
              <a:rPr lang="en-US" altLang="zh-CN" dirty="0" smtClean="0"/>
              <a:t>&lt;/head&gt;</a:t>
            </a:r>
          </a:p>
          <a:p>
            <a:r>
              <a:rPr lang="en-US" altLang="zh-CN" dirty="0" smtClean="0"/>
              <a:t>&lt;body&gt;</a:t>
            </a:r>
          </a:p>
          <a:p>
            <a:r>
              <a:rPr lang="en-US" altLang="zh-CN" dirty="0" smtClean="0"/>
              <a:t>	&lt;div class="father"&gt;</a:t>
            </a:r>
          </a:p>
          <a:p>
            <a:r>
              <a:rPr lang="en-US" altLang="zh-CN" dirty="0" smtClean="0"/>
              <a:t>		&lt;div class="son1"&gt;Box-1&lt;/div&gt;</a:t>
            </a:r>
          </a:p>
          <a:p>
            <a:r>
              <a:rPr lang="en-US" altLang="zh-CN" dirty="0" smtClean="0"/>
              <a:t>		&lt;div class="son2"&gt;Box-2&lt;/div&gt;</a:t>
            </a:r>
          </a:p>
          <a:p>
            <a:r>
              <a:rPr lang="en-US" altLang="zh-CN" dirty="0" smtClean="0"/>
              <a:t>		&lt;div class="son3"&gt;Box-3&lt;</a:t>
            </a:r>
            <a:r>
              <a:rPr lang="en-US" altLang="zh-CN" dirty="0" err="1" smtClean="0"/>
              <a:t>br</a:t>
            </a:r>
            <a:r>
              <a:rPr lang="en-US" altLang="zh-CN" dirty="0" smtClean="0"/>
              <a:t>/&gt;Box-3&lt;</a:t>
            </a:r>
            <a:r>
              <a:rPr lang="en-US" altLang="zh-CN" dirty="0" err="1" smtClean="0"/>
              <a:t>br</a:t>
            </a:r>
            <a:r>
              <a:rPr lang="en-US" altLang="zh-CN" dirty="0" smtClean="0"/>
              <a:t>/&gt;Box-3&lt;</a:t>
            </a:r>
            <a:r>
              <a:rPr lang="en-US" altLang="zh-CN" dirty="0" err="1" smtClean="0"/>
              <a:t>br</a:t>
            </a:r>
            <a:r>
              <a:rPr lang="en-US" altLang="zh-CN" dirty="0" smtClean="0"/>
              <a:t>/&gt;Box-3&lt;</a:t>
            </a:r>
            <a:r>
              <a:rPr lang="en-US" altLang="zh-CN" dirty="0" err="1" smtClean="0"/>
              <a:t>br</a:t>
            </a:r>
            <a:r>
              <a:rPr lang="en-US" altLang="zh-CN" dirty="0" smtClean="0"/>
              <a:t>/&gt;       </a:t>
            </a:r>
          </a:p>
          <a:p>
            <a:r>
              <a:rPr lang="en-US" altLang="zh-CN" dirty="0" smtClean="0"/>
              <a:t>        </a:t>
            </a:r>
          </a:p>
          <a:p>
            <a:r>
              <a:rPr lang="en-US" altLang="zh-CN" dirty="0" smtClean="0"/>
              <a:t>        &lt;/div&gt;</a:t>
            </a:r>
          </a:p>
          <a:p>
            <a:r>
              <a:rPr lang="en-US" altLang="zh-CN" dirty="0" smtClean="0"/>
              <a:t>&lt;div class="clear"&gt;&lt;/div&gt;</a:t>
            </a:r>
          </a:p>
          <a:p>
            <a:r>
              <a:rPr lang="en-US" altLang="zh-CN" dirty="0" smtClean="0"/>
              <a:t>	&lt;/div&gt;</a:t>
            </a:r>
          </a:p>
          <a:p>
            <a:r>
              <a:rPr lang="en-US" altLang="zh-CN" dirty="0" smtClean="0"/>
              <a:t>&lt;/body&gt;</a:t>
            </a:r>
          </a:p>
          <a:p>
            <a:r>
              <a:rPr lang="en-US" altLang="zh-CN" dirty="0" smtClean="0"/>
              <a:t>&lt;/html&gt;</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19</a:t>
            </a:fld>
            <a:endParaRPr lang="en-US"/>
          </a:p>
        </p:txBody>
      </p:sp>
    </p:spTree>
    <p:extLst>
      <p:ext uri="{BB962C8B-B14F-4D97-AF65-F5344CB8AC3E}">
        <p14:creationId xmlns:p14="http://schemas.microsoft.com/office/powerpoint/2010/main" val="377882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Calibri" pitchFamily="34" charset="0"/>
                <a:ea typeface="宋体" pitchFamily="2" charset="-122"/>
                <a:cs typeface="+mn-cs"/>
              </a:rPr>
              <a:t>float</a:t>
            </a:r>
            <a:r>
              <a:rPr lang="zh-CN" altLang="en-US" sz="1200" b="0" i="0" kern="1200" dirty="0" smtClean="0">
                <a:solidFill>
                  <a:schemeClr val="tx1"/>
                </a:solidFill>
                <a:effectLst/>
                <a:latin typeface="Calibri" pitchFamily="34" charset="0"/>
                <a:ea typeface="宋体" pitchFamily="2" charset="-122"/>
                <a:cs typeface="+mn-cs"/>
              </a:rPr>
              <a:t>浮动与</a:t>
            </a:r>
            <a:r>
              <a:rPr lang="en-US" altLang="zh-CN" sz="1200" b="0" i="0" kern="1200" dirty="0" smtClean="0">
                <a:solidFill>
                  <a:schemeClr val="tx1"/>
                </a:solidFill>
                <a:effectLst/>
                <a:latin typeface="Calibri" pitchFamily="34" charset="0"/>
                <a:ea typeface="宋体" pitchFamily="2" charset="-122"/>
                <a:cs typeface="+mn-cs"/>
              </a:rPr>
              <a:t>position</a:t>
            </a:r>
            <a:r>
              <a:rPr lang="zh-CN" altLang="en-US" sz="1200" b="0" i="0" kern="1200" dirty="0" smtClean="0">
                <a:solidFill>
                  <a:schemeClr val="tx1"/>
                </a:solidFill>
                <a:effectLst/>
                <a:latin typeface="Calibri" pitchFamily="34" charset="0"/>
                <a:ea typeface="宋体" pitchFamily="2" charset="-122"/>
                <a:cs typeface="+mn-cs"/>
              </a:rPr>
              <a:t>同时使用并不会冲突，前者是使元素脱离标准流，浮动在文档流上；而后者是使元素相对自身的移动定位，虽浮动但占据原有位置。当两者同时使用时，不会发生冲突，反而使元素同时具有两者特性，即既可以相对自身移动定位，又可以浮动不占位置。</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24</a:t>
            </a:fld>
            <a:endParaRPr lang="en-US"/>
          </a:p>
        </p:txBody>
      </p:sp>
    </p:spTree>
    <p:extLst>
      <p:ext uri="{BB962C8B-B14F-4D97-AF65-F5344CB8AC3E}">
        <p14:creationId xmlns:p14="http://schemas.microsoft.com/office/powerpoint/2010/main" val="242244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25</a:t>
            </a:fld>
            <a:endParaRPr lang="en-US"/>
          </a:p>
        </p:txBody>
      </p:sp>
    </p:spTree>
    <p:extLst>
      <p:ext uri="{BB962C8B-B14F-4D97-AF65-F5344CB8AC3E}">
        <p14:creationId xmlns:p14="http://schemas.microsoft.com/office/powerpoint/2010/main" val="272301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&lt;!DOCTYPE html&gt;</a:t>
            </a:r>
          </a:p>
          <a:p>
            <a:r>
              <a:rPr lang="en-US" altLang="zh-CN" dirty="0" smtClean="0"/>
              <a:t>&lt;html </a:t>
            </a:r>
            <a:r>
              <a:rPr lang="en-US" altLang="zh-CN" dirty="0" err="1" smtClean="0"/>
              <a:t>lang</a:t>
            </a:r>
            <a:r>
              <a:rPr lang="en-US" altLang="zh-CN" dirty="0" smtClean="0"/>
              <a:t>="en"&gt;</a:t>
            </a:r>
          </a:p>
          <a:p>
            <a:r>
              <a:rPr lang="en-US" altLang="zh-CN" dirty="0" smtClean="0"/>
              <a:t>&lt;head&gt;</a:t>
            </a:r>
          </a:p>
          <a:p>
            <a:r>
              <a:rPr lang="en-US" altLang="zh-CN" dirty="0" smtClean="0"/>
              <a:t>	&lt;meta charset="UTF-8"&gt;</a:t>
            </a:r>
          </a:p>
          <a:p>
            <a:r>
              <a:rPr lang="en-US" altLang="zh-CN" dirty="0" smtClean="0"/>
              <a:t>	&lt;title&gt;position</a:t>
            </a:r>
            <a:r>
              <a:rPr lang="zh-CN" altLang="en-US" dirty="0" smtClean="0"/>
              <a:t>属性</a:t>
            </a:r>
            <a:r>
              <a:rPr lang="en-US" altLang="zh-CN" dirty="0" smtClean="0"/>
              <a:t>&lt;/title&gt;</a:t>
            </a:r>
          </a:p>
          <a:p>
            <a:r>
              <a:rPr lang="en-US" altLang="zh-CN" dirty="0" smtClean="0"/>
              <a:t>	&lt;style type="text/</a:t>
            </a:r>
            <a:r>
              <a:rPr lang="en-US" altLang="zh-CN" dirty="0" err="1" smtClean="0"/>
              <a:t>css</a:t>
            </a:r>
            <a:r>
              <a:rPr lang="en-US" altLang="zh-CN" dirty="0" smtClean="0"/>
              <a:t>"&gt;</a:t>
            </a:r>
          </a:p>
          <a:p>
            <a:r>
              <a:rPr lang="en-US" altLang="zh-CN" dirty="0" smtClean="0"/>
              <a:t>	body{</a:t>
            </a:r>
          </a:p>
          <a:p>
            <a:r>
              <a:rPr lang="en-US" altLang="zh-CN" dirty="0" smtClean="0"/>
              <a:t>     margin:20px;</a:t>
            </a:r>
          </a:p>
          <a:p>
            <a:r>
              <a:rPr lang="en-US" altLang="zh-CN" dirty="0" smtClean="0"/>
              <a:t>     font :Arial 12px;</a:t>
            </a:r>
          </a:p>
          <a:p>
            <a:r>
              <a:rPr lang="en-US" altLang="zh-CN" dirty="0" smtClean="0"/>
              <a:t>	}</a:t>
            </a:r>
          </a:p>
          <a:p>
            <a:r>
              <a:rPr lang="en-US" altLang="zh-CN" dirty="0" smtClean="0"/>
              <a:t>	#father{</a:t>
            </a:r>
          </a:p>
          <a:p>
            <a:r>
              <a:rPr lang="en-US" altLang="zh-CN" dirty="0" smtClean="0"/>
              <a:t>      background-color:#a0c8ff;</a:t>
            </a:r>
          </a:p>
          <a:p>
            <a:r>
              <a:rPr lang="en-US" altLang="zh-CN" dirty="0" smtClean="0"/>
              <a:t>      border:1px dashed #000000;</a:t>
            </a:r>
          </a:p>
          <a:p>
            <a:r>
              <a:rPr lang="en-US" altLang="zh-CN" dirty="0" smtClean="0"/>
              <a:t>      padding:15px;</a:t>
            </a:r>
          </a:p>
          <a:p>
            <a:r>
              <a:rPr lang="en-US" altLang="zh-CN" dirty="0" smtClean="0"/>
              <a:t>	}</a:t>
            </a:r>
          </a:p>
          <a:p>
            <a:endParaRPr lang="en-US" altLang="zh-CN" dirty="0" smtClean="0"/>
          </a:p>
          <a:p>
            <a:r>
              <a:rPr lang="en-US" altLang="zh-CN" dirty="0" smtClean="0"/>
              <a:t>	#block1{</a:t>
            </a:r>
          </a:p>
          <a:p>
            <a:r>
              <a:rPr lang="en-US" altLang="zh-CN" dirty="0" smtClean="0"/>
              <a:t>      background-color:#fff0ac;</a:t>
            </a:r>
          </a:p>
          <a:p>
            <a:r>
              <a:rPr lang="en-US" altLang="zh-CN" dirty="0" smtClean="0"/>
              <a:t>      border:1px dashed #000000;</a:t>
            </a:r>
          </a:p>
          <a:p>
            <a:r>
              <a:rPr lang="en-US" altLang="zh-CN" dirty="0" smtClean="0"/>
              <a:t>      padding:10px;</a:t>
            </a:r>
          </a:p>
          <a:p>
            <a:r>
              <a:rPr lang="en-US" altLang="zh-CN" dirty="0" smtClean="0"/>
              <a:t>	}</a:t>
            </a:r>
          </a:p>
          <a:p>
            <a:r>
              <a:rPr lang="en-US" altLang="zh-CN" dirty="0" smtClean="0"/>
              <a:t>	&lt;/style&gt;</a:t>
            </a:r>
          </a:p>
          <a:p>
            <a:r>
              <a:rPr lang="en-US" altLang="zh-CN" dirty="0" smtClean="0"/>
              <a:t>&lt;/head&gt;</a:t>
            </a:r>
          </a:p>
          <a:p>
            <a:r>
              <a:rPr lang="en-US" altLang="zh-CN" dirty="0" smtClean="0"/>
              <a:t>&lt;body&gt;</a:t>
            </a:r>
          </a:p>
          <a:p>
            <a:r>
              <a:rPr lang="en-US" altLang="zh-CN" dirty="0" smtClean="0"/>
              <a:t>     &lt;div id="father"&gt;</a:t>
            </a:r>
          </a:p>
          <a:p>
            <a:r>
              <a:rPr lang="en-US" altLang="zh-CN" dirty="0" smtClean="0"/>
              <a:t>      	&lt;div id="block1"&gt;Box-1&lt;/div&gt;</a:t>
            </a:r>
          </a:p>
          <a:p>
            <a:r>
              <a:rPr lang="en-US" altLang="zh-CN" dirty="0" smtClean="0"/>
              <a:t>     &lt;/div&gt;</a:t>
            </a:r>
          </a:p>
          <a:p>
            <a:r>
              <a:rPr lang="en-US" altLang="zh-CN" dirty="0" smtClean="0"/>
              <a:t>&lt;/body&gt;</a:t>
            </a:r>
          </a:p>
          <a:p>
            <a:r>
              <a:rPr lang="en-US" altLang="zh-CN" dirty="0" smtClean="0"/>
              <a:t>&lt;/html&gt;</a:t>
            </a:r>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26</a:t>
            </a:fld>
            <a:endParaRPr lang="en-US"/>
          </a:p>
        </p:txBody>
      </p:sp>
    </p:spTree>
    <p:extLst>
      <p:ext uri="{BB962C8B-B14F-4D97-AF65-F5344CB8AC3E}">
        <p14:creationId xmlns:p14="http://schemas.microsoft.com/office/powerpoint/2010/main" val="277396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fld id="{8D5B47EF-DEB3-4EC7-98EC-B30826DB66D0}" type="slidenum">
              <a:rPr lang="en-US" altLang="zh-CN" sz="1200">
                <a:solidFill>
                  <a:srgbClr val="000000"/>
                </a:solidFill>
                <a:latin typeface="Arial" panose="020B0604020202020204" pitchFamily="34" charset="0"/>
              </a:rPr>
              <a:pPr eaLnBrk="1" hangingPunct="1"/>
              <a:t>29</a:t>
            </a:fld>
            <a:endParaRPr lang="en-US" altLang="zh-CN" sz="1200">
              <a:solidFill>
                <a:srgbClr val="000000"/>
              </a:solidFill>
              <a:latin typeface="Arial" panose="020B0604020202020204" pitchFamily="34" charset="0"/>
            </a:endParaRPr>
          </a:p>
        </p:txBody>
      </p:sp>
      <p:sp>
        <p:nvSpPr>
          <p:cNvPr id="9830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dirty="0" smtClean="0"/>
              <a:t>body{margin:0px}</a:t>
            </a:r>
          </a:p>
          <a:p>
            <a:pPr eaLnBrk="1" hangingPunct="1"/>
            <a:r>
              <a:rPr lang="zh-CN" altLang="en-US" dirty="0" smtClean="0"/>
              <a:t>注意</a:t>
            </a:r>
            <a:r>
              <a:rPr lang="en-US" altLang="zh-CN" dirty="0" smtClean="0"/>
              <a:t>IE</a:t>
            </a:r>
            <a:r>
              <a:rPr lang="zh-CN" altLang="en-US" dirty="0" smtClean="0"/>
              <a:t>浏览器和</a:t>
            </a:r>
            <a:r>
              <a:rPr lang="en-US" altLang="zh-CN" dirty="0" smtClean="0"/>
              <a:t>Firefox</a:t>
            </a:r>
            <a:r>
              <a:rPr lang="zh-CN" altLang="en-US" dirty="0" smtClean="0"/>
              <a:t>效果不同，</a:t>
            </a:r>
            <a:r>
              <a:rPr lang="en-US" altLang="zh-CN" dirty="0" smtClean="0"/>
              <a:t>Firefox</a:t>
            </a:r>
            <a:r>
              <a:rPr lang="zh-CN" altLang="en-US" dirty="0" smtClean="0"/>
              <a:t>中每个块都默认有</a:t>
            </a:r>
            <a:r>
              <a:rPr lang="en-US" altLang="zh-CN" dirty="0" smtClean="0"/>
              <a:t>margin</a:t>
            </a:r>
            <a:r>
              <a:rPr lang="zh-CN" altLang="en-US" dirty="0" smtClean="0"/>
              <a:t>值，设置为</a:t>
            </a:r>
            <a:r>
              <a:rPr lang="en-US" altLang="zh-CN" dirty="0" smtClean="0"/>
              <a:t>0</a:t>
            </a:r>
            <a:r>
              <a:rPr lang="zh-CN" altLang="en-US" dirty="0" smtClean="0"/>
              <a:t>即可。</a:t>
            </a:r>
          </a:p>
          <a:p>
            <a:pPr eaLnBrk="1" hangingPunct="1"/>
            <a:endParaRPr lang="zh-CN" altLang="en-US" dirty="0" smtClean="0"/>
          </a:p>
          <a:p>
            <a:pPr eaLnBrk="1" hangingPunct="1"/>
            <a:endParaRPr lang="en-US" altLang="zh-CN" dirty="0" smtClean="0"/>
          </a:p>
        </p:txBody>
      </p:sp>
    </p:spTree>
    <p:extLst>
      <p:ext uri="{BB962C8B-B14F-4D97-AF65-F5344CB8AC3E}">
        <p14:creationId xmlns:p14="http://schemas.microsoft.com/office/powerpoint/2010/main" val="955869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fld id="{68FAD7F0-1578-41DC-B2F2-E9927BCF861D}" type="slidenum">
              <a:rPr lang="en-US" altLang="zh-CN" sz="1200">
                <a:latin typeface="Arial" panose="020B0604020202020204" pitchFamily="34" charset="0"/>
              </a:rPr>
              <a:pPr eaLnBrk="1" hangingPunct="1"/>
              <a:t>63</a:t>
            </a:fld>
            <a:endParaRPr lang="en-US" altLang="zh-CN" sz="1200">
              <a:latin typeface="Arial" panose="020B0604020202020204" pitchFamily="34" charset="0"/>
            </a:endParaRPr>
          </a:p>
        </p:txBody>
      </p:sp>
      <p:sp>
        <p:nvSpPr>
          <p:cNvPr id="9933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2" eaLnBrk="1" hangingPunct="1"/>
            <a:r>
              <a:rPr lang="en-US" altLang="zh-CN" sz="1300" smtClean="0">
                <a:solidFill>
                  <a:srgbClr val="0000FF"/>
                </a:solidFill>
                <a:cs typeface="Times New Roman" panose="02020603050405020304" pitchFamily="18" charset="0"/>
              </a:rPr>
              <a:t>name</a:t>
            </a:r>
            <a:r>
              <a:rPr lang="zh-CN" altLang="en-US" sz="1300" smtClean="0">
                <a:cs typeface="Times New Roman" panose="02020603050405020304" pitchFamily="18" charset="0"/>
              </a:rPr>
              <a:t>：设定表单的名字，在处理表单时可能会用到。</a:t>
            </a:r>
          </a:p>
          <a:p>
            <a:pPr eaLnBrk="1" hangingPunct="1"/>
            <a:endParaRPr lang="en-US" altLang="zh-CN" smtClean="0">
              <a:cs typeface="Times New Roman" panose="02020603050405020304" pitchFamily="18" charset="0"/>
            </a:endParaRPr>
          </a:p>
        </p:txBody>
      </p:sp>
    </p:spTree>
    <p:extLst>
      <p:ext uri="{BB962C8B-B14F-4D97-AF65-F5344CB8AC3E}">
        <p14:creationId xmlns:p14="http://schemas.microsoft.com/office/powerpoint/2010/main" val="263093292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146913" y="2886609"/>
            <a:ext cx="1060349" cy="798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430462" y="2758265"/>
            <a:ext cx="1096814" cy="83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1040451" y="1447779"/>
            <a:ext cx="3013731" cy="23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467436" y="3771071"/>
            <a:ext cx="524127" cy="395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7376340" y="2904246"/>
            <a:ext cx="401158" cy="302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5277817" y="2574149"/>
            <a:ext cx="981731" cy="750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3261942" y="3206628"/>
            <a:ext cx="1477636" cy="112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10">
            <a:extLst>
              <a:ext uri="{28A0092B-C50C-407E-A947-70E740481C1C}">
                <a14:useLocalDpi xmlns:a14="http://schemas.microsoft.com/office/drawing/2010/main"/>
              </a:ext>
            </a:extLst>
          </a:blip>
          <a:srcRect/>
          <a:stretch>
            <a:fillRect/>
          </a:stretch>
        </p:blipFill>
        <p:spPr bwMode="auto">
          <a:xfrm>
            <a:off x="5352404" y="3446014"/>
            <a:ext cx="1834444" cy="14363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9886102" y="2725338"/>
            <a:ext cx="1116794" cy="851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7942800" y="3624920"/>
            <a:ext cx="522112" cy="39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11254880" y="2365000"/>
            <a:ext cx="522110" cy="393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2054437" y="2795894"/>
            <a:ext cx="1697365" cy="14287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3983626" y="2785815"/>
            <a:ext cx="437445" cy="365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8519340" y="3325061"/>
            <a:ext cx="703540" cy="587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9239008" y="2909285"/>
            <a:ext cx="360841" cy="302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9744990" y="3446013"/>
            <a:ext cx="282222" cy="2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6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0"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7827400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94309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25624" y="1052736"/>
            <a:ext cx="10601349" cy="5112568"/>
          </a:xfrm>
        </p:spPr>
        <p:txBody>
          <a:bodyPr/>
          <a:lstStyle>
            <a:lvl1pPr marL="342900" indent="-342900">
              <a:buClr>
                <a:schemeClr val="accent1"/>
              </a:buClr>
              <a:buFont typeface="Wingdings" panose="05000000000000000000" pitchFamily="2" charset="2"/>
              <a:buChar char="u"/>
              <a:defRPr>
                <a:solidFill>
                  <a:schemeClr val="accent2"/>
                </a:solidFill>
              </a:defRPr>
            </a:lvl1pPr>
            <a:lvl2pPr marL="742950" indent="-285750">
              <a:buClr>
                <a:schemeClr val="tx2"/>
              </a:buClr>
              <a:buFont typeface="Wingdings" panose="05000000000000000000" pitchFamily="2" charset="2"/>
              <a:buChar char="Ø"/>
              <a:defRPr b="1">
                <a:solidFill>
                  <a:schemeClr val="accent2"/>
                </a:solidFill>
                <a:latin typeface="华文仿宋" panose="02010600040101010101" pitchFamily="2" charset="-122"/>
                <a:ea typeface="华文仿宋" panose="02010600040101010101" pitchFamily="2" charset="-122"/>
              </a:defRPr>
            </a:lvl2pPr>
            <a:lvl3pPr marL="1143000" indent="-228600">
              <a:buClr>
                <a:schemeClr val="tx1"/>
              </a:buClr>
              <a:buFont typeface="Wingdings" panose="05000000000000000000" pitchFamily="2" charset="2"/>
              <a:buChar char="ü"/>
              <a:defRPr sz="2000">
                <a:solidFill>
                  <a:schemeClr val="accent2"/>
                </a:solidFill>
                <a:latin typeface="华文楷体" panose="02010600040101010101" pitchFamily="2" charset="-122"/>
                <a:ea typeface="华文楷体" panose="02010600040101010101" pitchFamily="2" charset="-122"/>
              </a:defRPr>
            </a:lvl3pPr>
            <a:lvl4pPr marL="1600200" indent="-228600">
              <a:buClr>
                <a:srgbClr val="FFC000"/>
              </a:buClr>
              <a:buFont typeface="Wingdings" panose="05000000000000000000" pitchFamily="2" charset="2"/>
              <a:buChar char="u"/>
              <a:defRPr>
                <a:solidFill>
                  <a:schemeClr val="accent2"/>
                </a:solidFill>
              </a:defRPr>
            </a:lvl4pPr>
            <a:lvl5pPr marL="2057400" indent="-228600">
              <a:buClr>
                <a:srgbClr val="FFC000"/>
              </a:buClr>
              <a:buFont typeface="Wingdings" panose="05000000000000000000" pitchFamily="2" charset="2"/>
              <a:buChar char="u"/>
              <a:defRPr>
                <a:solidFill>
                  <a:schemeClr val="accent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TextBox 11"/>
          <p:cNvSpPr txBox="1"/>
          <p:nvPr userDrawn="1"/>
        </p:nvSpPr>
        <p:spPr>
          <a:xfrm>
            <a:off x="11651531" y="6388866"/>
            <a:ext cx="423514" cy="307777"/>
          </a:xfrm>
          <a:prstGeom prst="rect">
            <a:avLst/>
          </a:prstGeom>
          <a:noFill/>
        </p:spPr>
        <p:txBody>
          <a:bodyPr wrap="none" rtlCol="0">
            <a:spAutoFit/>
          </a:bodyPr>
          <a:lstStyle/>
          <a:p>
            <a:pPr algn="ctr"/>
            <a:fld id="{A8D629F8-11E1-4F49-82F6-0EEED36D1DAD}" type="slidenum">
              <a:rPr lang="zh-CN" altLang="en-US" sz="1400" smtClean="0">
                <a:solidFill>
                  <a:srgbClr val="F8F8F8"/>
                </a:solidFill>
                <a:latin typeface="+mn-ea"/>
                <a:ea typeface="+mn-ea"/>
              </a:rPr>
              <a:pPr algn="ctr"/>
              <a:t>‹#›</a:t>
            </a:fld>
            <a:endParaRPr lang="zh-CN" altLang="en-US" sz="1400" dirty="0">
              <a:solidFill>
                <a:srgbClr val="F8F8F8"/>
              </a:solidFill>
              <a:latin typeface="+mn-ea"/>
              <a:ea typeface="+mn-ea"/>
            </a:endParaRPr>
          </a:p>
        </p:txBody>
      </p:sp>
      <p:sp>
        <p:nvSpPr>
          <p:cNvPr id="11" name="Freeform 10"/>
          <p:cNvSpPr>
            <a:spLocks/>
          </p:cNvSpPr>
          <p:nvPr userDrawn="1"/>
        </p:nvSpPr>
        <p:spPr bwMode="auto">
          <a:xfrm>
            <a:off x="193675" y="208707"/>
            <a:ext cx="7869238" cy="509587"/>
          </a:xfrm>
          <a:custGeom>
            <a:avLst/>
            <a:gdLst>
              <a:gd name="T0" fmla="*/ 0 w 10307"/>
              <a:gd name="T1" fmla="*/ 0 h 634"/>
              <a:gd name="T2" fmla="*/ 10307 w 10307"/>
              <a:gd name="T3" fmla="*/ 0 h 634"/>
              <a:gd name="T4" fmla="*/ 9896 w 10307"/>
              <a:gd name="T5" fmla="*/ 634 h 634"/>
              <a:gd name="T6" fmla="*/ 0 w 10307"/>
              <a:gd name="T7" fmla="*/ 634 h 634"/>
              <a:gd name="T8" fmla="*/ 0 w 10307"/>
              <a:gd name="T9" fmla="*/ 0 h 634"/>
            </a:gdLst>
            <a:ahLst/>
            <a:cxnLst>
              <a:cxn ang="0">
                <a:pos x="T0" y="T1"/>
              </a:cxn>
              <a:cxn ang="0">
                <a:pos x="T2" y="T3"/>
              </a:cxn>
              <a:cxn ang="0">
                <a:pos x="T4" y="T5"/>
              </a:cxn>
              <a:cxn ang="0">
                <a:pos x="T6" y="T7"/>
              </a:cxn>
              <a:cxn ang="0">
                <a:pos x="T8" y="T9"/>
              </a:cxn>
            </a:cxnLst>
            <a:rect l="0" t="0" r="r" b="b"/>
            <a:pathLst>
              <a:path w="10307" h="634">
                <a:moveTo>
                  <a:pt x="0" y="0"/>
                </a:moveTo>
                <a:lnTo>
                  <a:pt x="10307" y="0"/>
                </a:lnTo>
                <a:lnTo>
                  <a:pt x="9896" y="634"/>
                </a:lnTo>
                <a:lnTo>
                  <a:pt x="0" y="634"/>
                </a:lnTo>
                <a:lnTo>
                  <a:pt x="0" y="0"/>
                </a:lnTo>
                <a:close/>
              </a:path>
            </a:pathLst>
          </a:custGeom>
          <a:solidFill>
            <a:srgbClr val="707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userDrawn="1"/>
        </p:nvSpPr>
        <p:spPr bwMode="auto">
          <a:xfrm>
            <a:off x="7700963" y="143239"/>
            <a:ext cx="439738" cy="604837"/>
          </a:xfrm>
          <a:custGeom>
            <a:avLst/>
            <a:gdLst>
              <a:gd name="T0" fmla="*/ 508 w 576"/>
              <a:gd name="T1" fmla="*/ 0 h 754"/>
              <a:gd name="T2" fmla="*/ 508 w 576"/>
              <a:gd name="T3" fmla="*/ 0 h 754"/>
              <a:gd name="T4" fmla="*/ 527 w 576"/>
              <a:gd name="T5" fmla="*/ 0 h 754"/>
              <a:gd name="T6" fmla="*/ 527 w 576"/>
              <a:gd name="T7" fmla="*/ 0 h 754"/>
              <a:gd name="T8" fmla="*/ 548 w 576"/>
              <a:gd name="T9" fmla="*/ 0 h 754"/>
              <a:gd name="T10" fmla="*/ 548 w 576"/>
              <a:gd name="T11" fmla="*/ 0 h 754"/>
              <a:gd name="T12" fmla="*/ 576 w 576"/>
              <a:gd name="T13" fmla="*/ 0 h 754"/>
              <a:gd name="T14" fmla="*/ 91 w 576"/>
              <a:gd name="T15" fmla="*/ 754 h 754"/>
              <a:gd name="T16" fmla="*/ 63 w 576"/>
              <a:gd name="T17" fmla="*/ 754 h 754"/>
              <a:gd name="T18" fmla="*/ 63 w 576"/>
              <a:gd name="T19" fmla="*/ 754 h 754"/>
              <a:gd name="T20" fmla="*/ 41 w 576"/>
              <a:gd name="T21" fmla="*/ 754 h 754"/>
              <a:gd name="T22" fmla="*/ 41 w 576"/>
              <a:gd name="T23" fmla="*/ 754 h 754"/>
              <a:gd name="T24" fmla="*/ 22 w 576"/>
              <a:gd name="T25" fmla="*/ 754 h 754"/>
              <a:gd name="T26" fmla="*/ 22 w 576"/>
              <a:gd name="T27" fmla="*/ 754 h 754"/>
              <a:gd name="T28" fmla="*/ 0 w 576"/>
              <a:gd name="T29" fmla="*/ 754 h 754"/>
              <a:gd name="T30" fmla="*/ 0 w 576"/>
              <a:gd name="T31" fmla="*/ 754 h 754"/>
              <a:gd name="T32" fmla="*/ 486 w 576"/>
              <a:gd name="T33" fmla="*/ 0 h 754"/>
              <a:gd name="T34" fmla="*/ 508 w 576"/>
              <a:gd name="T35"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508" y="0"/>
                </a:moveTo>
                <a:lnTo>
                  <a:pt x="508" y="0"/>
                </a:lnTo>
                <a:lnTo>
                  <a:pt x="527" y="0"/>
                </a:lnTo>
                <a:lnTo>
                  <a:pt x="527" y="0"/>
                </a:lnTo>
                <a:lnTo>
                  <a:pt x="548" y="0"/>
                </a:lnTo>
                <a:lnTo>
                  <a:pt x="548" y="0"/>
                </a:lnTo>
                <a:lnTo>
                  <a:pt x="576" y="0"/>
                </a:lnTo>
                <a:lnTo>
                  <a:pt x="91" y="754"/>
                </a:lnTo>
                <a:lnTo>
                  <a:pt x="63" y="754"/>
                </a:lnTo>
                <a:lnTo>
                  <a:pt x="63" y="754"/>
                </a:lnTo>
                <a:lnTo>
                  <a:pt x="41" y="754"/>
                </a:lnTo>
                <a:lnTo>
                  <a:pt x="41" y="754"/>
                </a:lnTo>
                <a:lnTo>
                  <a:pt x="22" y="754"/>
                </a:lnTo>
                <a:lnTo>
                  <a:pt x="22" y="754"/>
                </a:lnTo>
                <a:lnTo>
                  <a:pt x="0" y="754"/>
                </a:lnTo>
                <a:lnTo>
                  <a:pt x="0" y="754"/>
                </a:lnTo>
                <a:lnTo>
                  <a:pt x="486" y="0"/>
                </a:lnTo>
                <a:lnTo>
                  <a:pt x="508" y="0"/>
                </a:lnTo>
                <a:close/>
              </a:path>
            </a:pathLst>
          </a:custGeom>
          <a:solidFill>
            <a:srgbClr val="4551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13"/>
          <p:cNvSpPr>
            <a:spLocks noChangeAspect="1" noChangeArrowheads="1" noTextEdit="1"/>
          </p:cNvSpPr>
          <p:nvPr userDrawn="1"/>
        </p:nvSpPr>
        <p:spPr bwMode="auto">
          <a:xfrm>
            <a:off x="122238" y="129331"/>
            <a:ext cx="121443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userDrawn="1"/>
        </p:nvSpPr>
        <p:spPr bwMode="auto">
          <a:xfrm>
            <a:off x="139700" y="129331"/>
            <a:ext cx="1212850" cy="87313"/>
          </a:xfrm>
          <a:custGeom>
            <a:avLst/>
            <a:gdLst>
              <a:gd name="T0" fmla="*/ 1529 w 1564"/>
              <a:gd name="T1" fmla="*/ 0 h 109"/>
              <a:gd name="T2" fmla="*/ 1564 w 1564"/>
              <a:gd name="T3" fmla="*/ 109 h 109"/>
              <a:gd name="T4" fmla="*/ 0 w 1564"/>
              <a:gd name="T5" fmla="*/ 109 h 109"/>
              <a:gd name="T6" fmla="*/ 1 w 1564"/>
              <a:gd name="T7" fmla="*/ 0 h 109"/>
              <a:gd name="T8" fmla="*/ 1529 w 1564"/>
              <a:gd name="T9" fmla="*/ 0 h 109"/>
            </a:gdLst>
            <a:ahLst/>
            <a:cxnLst>
              <a:cxn ang="0">
                <a:pos x="T0" y="T1"/>
              </a:cxn>
              <a:cxn ang="0">
                <a:pos x="T2" y="T3"/>
              </a:cxn>
              <a:cxn ang="0">
                <a:pos x="T4" y="T5"/>
              </a:cxn>
              <a:cxn ang="0">
                <a:pos x="T6" y="T7"/>
              </a:cxn>
              <a:cxn ang="0">
                <a:pos x="T8" y="T9"/>
              </a:cxn>
            </a:cxnLst>
            <a:rect l="0" t="0" r="r" b="b"/>
            <a:pathLst>
              <a:path w="1564" h="109">
                <a:moveTo>
                  <a:pt x="1529" y="0"/>
                </a:moveTo>
                <a:lnTo>
                  <a:pt x="1564" y="109"/>
                </a:lnTo>
                <a:lnTo>
                  <a:pt x="0" y="109"/>
                </a:lnTo>
                <a:lnTo>
                  <a:pt x="1" y="0"/>
                </a:lnTo>
                <a:lnTo>
                  <a:pt x="1529"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userDrawn="1"/>
        </p:nvSpPr>
        <p:spPr bwMode="auto">
          <a:xfrm>
            <a:off x="122238" y="129331"/>
            <a:ext cx="1203325" cy="668338"/>
          </a:xfrm>
          <a:custGeom>
            <a:avLst/>
            <a:gdLst>
              <a:gd name="T0" fmla="*/ 0 w 1551"/>
              <a:gd name="T1" fmla="*/ 0 h 839"/>
              <a:gd name="T2" fmla="*/ 1551 w 1551"/>
              <a:gd name="T3" fmla="*/ 0 h 839"/>
              <a:gd name="T4" fmla="*/ 1009 w 1551"/>
              <a:gd name="T5" fmla="*/ 839 h 839"/>
              <a:gd name="T6" fmla="*/ 3 w 1551"/>
              <a:gd name="T7" fmla="*/ 839 h 839"/>
              <a:gd name="T8" fmla="*/ 0 w 1551"/>
              <a:gd name="T9" fmla="*/ 0 h 839"/>
            </a:gdLst>
            <a:ahLst/>
            <a:cxnLst>
              <a:cxn ang="0">
                <a:pos x="T0" y="T1"/>
              </a:cxn>
              <a:cxn ang="0">
                <a:pos x="T2" y="T3"/>
              </a:cxn>
              <a:cxn ang="0">
                <a:pos x="T4" y="T5"/>
              </a:cxn>
              <a:cxn ang="0">
                <a:pos x="T6" y="T7"/>
              </a:cxn>
              <a:cxn ang="0">
                <a:pos x="T8" y="T9"/>
              </a:cxn>
            </a:cxnLst>
            <a:rect l="0" t="0" r="r" b="b"/>
            <a:pathLst>
              <a:path w="1551" h="839">
                <a:moveTo>
                  <a:pt x="0" y="0"/>
                </a:moveTo>
                <a:lnTo>
                  <a:pt x="1551" y="0"/>
                </a:lnTo>
                <a:lnTo>
                  <a:pt x="1009" y="839"/>
                </a:lnTo>
                <a:lnTo>
                  <a:pt x="3" y="83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 name="标题 1"/>
          <p:cNvSpPr>
            <a:spLocks noGrp="1"/>
          </p:cNvSpPr>
          <p:nvPr>
            <p:ph type="title"/>
          </p:nvPr>
        </p:nvSpPr>
        <p:spPr>
          <a:xfrm>
            <a:off x="1261940" y="162669"/>
            <a:ext cx="9660977" cy="635000"/>
          </a:xfrm>
        </p:spPr>
        <p:txBody>
          <a:bodyPr/>
          <a:lstStyle>
            <a:lvl1pPr>
              <a:defRPr>
                <a:solidFill>
                  <a:srgbClr val="FFFFFF"/>
                </a:solidFill>
              </a:defRPr>
            </a:lvl1pPr>
          </a:lstStyle>
          <a:p>
            <a:r>
              <a:rPr lang="zh-CN" altLang="en-US" dirty="0" smtClean="0"/>
              <a:t>单击此处编辑母版标题样式</a:t>
            </a:r>
            <a:endParaRPr lang="zh-CN" altLang="en-US" dirty="0"/>
          </a:p>
        </p:txBody>
      </p:sp>
      <p:sp>
        <p:nvSpPr>
          <p:cNvPr id="10" name="Freeform 15"/>
          <p:cNvSpPr>
            <a:spLocks noEditPoints="1"/>
          </p:cNvSpPr>
          <p:nvPr userDrawn="1"/>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6461211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400"/>
                                            <p:tgtEl>
                                              <p:spTgt spid="11"/>
                                            </p:tgtEl>
                                          </p:cBhvr>
                                        </p:animEffect>
                                      </p:childTnLst>
                                    </p:cTn>
                                  </p:par>
                                </p:childTnLst>
                              </p:cTn>
                            </p:par>
                            <p:par>
                              <p:cTn id="8" fill="hold">
                                <p:stCondLst>
                                  <p:cond delay="400"/>
                                </p:stCondLst>
                                <p:childTnLst>
                                  <p:par>
                                    <p:cTn id="9" presetID="2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300"/>
                                            <p:tgtEl>
                                              <p:spTgt spid="17"/>
                                            </p:tgtEl>
                                          </p:cBhvr>
                                        </p:animEffect>
                                      </p:childTnLst>
                                    </p:cTn>
                                  </p:par>
                                </p:childTnLst>
                              </p:cTn>
                            </p:par>
                            <p:par>
                              <p:cTn id="12" fill="hold">
                                <p:stCondLst>
                                  <p:cond delay="7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400"/>
                                            <p:tgtEl>
                                              <p:spTgt spid="18"/>
                                            </p:tgtEl>
                                          </p:cBhvr>
                                        </p:animEffect>
                                      </p:childTnLst>
                                    </p:cTn>
                                  </p:par>
                                </p:childTnLst>
                              </p:cTn>
                            </p:par>
                            <p:par>
                              <p:cTn id="16" fill="hold">
                                <p:stCondLst>
                                  <p:cond delay="1100"/>
                                </p:stCondLst>
                                <p:childTnLst>
                                  <p:par>
                                    <p:cTn id="17" presetID="2" presetClass="entr" presetSubtype="8" fill="hold" grpId="0" nodeType="afterEffect" p14:presetBounceEnd="33333">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14:bounceEnd="33333">
                                          <p:cBhvr additive="base">
                                            <p:cTn id="19" dur="300" fill="hold"/>
                                            <p:tgtEl>
                                              <p:spTgt spid="10"/>
                                            </p:tgtEl>
                                            <p:attrNameLst>
                                              <p:attrName>ppt_x</p:attrName>
                                            </p:attrNameLst>
                                          </p:cBhvr>
                                          <p:tavLst>
                                            <p:tav tm="0">
                                              <p:val>
                                                <p:strVal val="0-#ppt_w/2"/>
                                              </p:val>
                                            </p:tav>
                                            <p:tav tm="100000">
                                              <p:val>
                                                <p:strVal val="#ppt_x"/>
                                              </p:val>
                                            </p:tav>
                                          </p:tavLst>
                                        </p:anim>
                                        <p:anim calcmode="lin" valueType="num" p14:bounceEnd="33333">
                                          <p:cBhvr additive="base">
                                            <p:cTn id="20" dur="3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400"/>
                                </p:stCondLst>
                                <p:childTnLst>
                                  <p:par>
                                    <p:cTn id="22" presetID="17"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P spid="2" grpId="0"/>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400"/>
                                            <p:tgtEl>
                                              <p:spTgt spid="11"/>
                                            </p:tgtEl>
                                          </p:cBhvr>
                                        </p:animEffect>
                                      </p:childTnLst>
                                    </p:cTn>
                                  </p:par>
                                </p:childTnLst>
                              </p:cTn>
                            </p:par>
                            <p:par>
                              <p:cTn id="8" fill="hold">
                                <p:stCondLst>
                                  <p:cond delay="400"/>
                                </p:stCondLst>
                                <p:childTnLst>
                                  <p:par>
                                    <p:cTn id="9" presetID="2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300"/>
                                            <p:tgtEl>
                                              <p:spTgt spid="17"/>
                                            </p:tgtEl>
                                          </p:cBhvr>
                                        </p:animEffect>
                                      </p:childTnLst>
                                    </p:cTn>
                                  </p:par>
                                </p:childTnLst>
                              </p:cTn>
                            </p:par>
                            <p:par>
                              <p:cTn id="12" fill="hold">
                                <p:stCondLst>
                                  <p:cond delay="7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400"/>
                                            <p:tgtEl>
                                              <p:spTgt spid="18"/>
                                            </p:tgtEl>
                                          </p:cBhvr>
                                        </p:animEffect>
                                      </p:childTnLst>
                                    </p:cTn>
                                  </p:par>
                                </p:childTnLst>
                              </p:cTn>
                            </p:par>
                            <p:par>
                              <p:cTn id="16" fill="hold">
                                <p:stCondLst>
                                  <p:cond delay="1100"/>
                                </p:stCondLst>
                                <p:childTnLst>
                                  <p:par>
                                    <p:cTn id="17" presetID="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300" fill="hold"/>
                                            <p:tgtEl>
                                              <p:spTgt spid="10"/>
                                            </p:tgtEl>
                                            <p:attrNameLst>
                                              <p:attrName>ppt_x</p:attrName>
                                            </p:attrNameLst>
                                          </p:cBhvr>
                                          <p:tavLst>
                                            <p:tav tm="0">
                                              <p:val>
                                                <p:strVal val="0-#ppt_w/2"/>
                                              </p:val>
                                            </p:tav>
                                            <p:tav tm="100000">
                                              <p:val>
                                                <p:strVal val="#ppt_x"/>
                                              </p:val>
                                            </p:tav>
                                          </p:tavLst>
                                        </p:anim>
                                        <p:anim calcmode="lin" valueType="num">
                                          <p:cBhvr additive="base">
                                            <p:cTn id="20" dur="3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400"/>
                                </p:stCondLst>
                                <p:childTnLst>
                                  <p:par>
                                    <p:cTn id="22" presetID="17"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P spid="2" grpId="0"/>
          <p:bldP spid="10"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solidFill>
                  <a:srgbClr val="F8F8F8"/>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388542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accent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898880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974723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2049409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34120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2047990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893140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smtClean="0"/>
              <a:t>单击此处编辑母版标题样式</a:t>
            </a:r>
          </a:p>
        </p:txBody>
      </p:sp>
      <p:sp>
        <p:nvSpPr>
          <p:cNvPr id="102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smtClean="0"/>
              <a:t>单击此处编辑母版文本样式</a:t>
            </a:r>
          </a:p>
          <a:p>
            <a:pPr lvl="1"/>
            <a:r>
              <a:rPr lang="zh-CN" dirty="0" smtClean="0"/>
              <a:t>第二级</a:t>
            </a:r>
          </a:p>
        </p:txBody>
      </p:sp>
    </p:spTree>
    <p:extLst>
      <p:ext uri="{BB962C8B-B14F-4D97-AF65-F5344CB8AC3E}">
        <p14:creationId xmlns:p14="http://schemas.microsoft.com/office/powerpoint/2010/main" val="2568129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www.w3school.com.cn/cssref/selector_disabled.asp" TargetMode="External"/><Relationship Id="rId2" Type="http://schemas.openxmlformats.org/officeDocument/2006/relationships/hyperlink" Target="http://www.w3school.com.cn/cssref/selector_focus.asp" TargetMode="External"/><Relationship Id="rId1" Type="http://schemas.openxmlformats.org/officeDocument/2006/relationships/slideLayout" Target="../slideLayouts/slideLayout2.xml"/><Relationship Id="rId5" Type="http://schemas.openxmlformats.org/officeDocument/2006/relationships/hyperlink" Target="http://www.w3school.com.cn/cssref/selector_checked.asp" TargetMode="External"/><Relationship Id="rId4" Type="http://schemas.openxmlformats.org/officeDocument/2006/relationships/hyperlink" Target="http://www.w3school.com.cn/cssref/selector_enabled.asp"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70.png"/><Relationship Id="rId4" Type="http://schemas.openxmlformats.org/officeDocument/2006/relationships/image" Target="../media/image6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71.png"/></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3.png"/></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1.png"/></Relationships>
</file>

<file path=ppt/slides/_rels/slide1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71.png"/></Relationships>
</file>

<file path=ppt/slides/_rels/slide1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www.w3school.com.cn/cssref/pr_tab_border-collapse.asp"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www.w3school.com.cn/cssref/pr_tab_caption-side.asp"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www.w3school.com.cn/tags/att_iframe_scrolling.asp"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s://www.cnblogs.com/hjvsdr/p/6639649.html"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Microsoft_Visio_2003-2010___1.vsd"/><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0.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9.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oleObject" Target="../embeddings/oleObject1.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9" name="Rectangle 3"/>
          <p:cNvSpPr>
            <a:spLocks noGrp="1" noChangeArrowheads="1"/>
          </p:cNvSpPr>
          <p:nvPr>
            <p:ph type="ctrTitle" idx="4294967295"/>
          </p:nvPr>
        </p:nvSpPr>
        <p:spPr>
          <a:xfrm>
            <a:off x="1705893" y="3652043"/>
            <a:ext cx="8712967" cy="513011"/>
          </a:xfrm>
          <a:effectLst/>
        </p:spPr>
        <p:txBody>
          <a:bodyPr/>
          <a:lstStyle/>
          <a:p>
            <a:pPr algn="dist"/>
            <a:r>
              <a:rPr lang="zh-CN" altLang="en-US" sz="4400" b="1" dirty="0" smtClean="0">
                <a:solidFill>
                  <a:srgbClr val="F8F8F8"/>
                </a:solidFill>
              </a:rPr>
              <a:t>第</a:t>
            </a:r>
            <a:r>
              <a:rPr lang="en-US" altLang="zh-CN" sz="4400" b="1" dirty="0" smtClean="0">
                <a:solidFill>
                  <a:srgbClr val="F8F8F8"/>
                </a:solidFill>
              </a:rPr>
              <a:t>4</a:t>
            </a:r>
            <a:r>
              <a:rPr lang="zh-CN" altLang="en-US" sz="4400" b="1" dirty="0" smtClean="0">
                <a:solidFill>
                  <a:srgbClr val="F8F8F8"/>
                </a:solidFill>
              </a:rPr>
              <a:t>章 使用</a:t>
            </a:r>
            <a:r>
              <a:rPr lang="en-US" altLang="zh-CN" sz="4400" b="1" dirty="0" smtClean="0">
                <a:solidFill>
                  <a:srgbClr val="F8F8F8"/>
                </a:solidFill>
              </a:rPr>
              <a:t>HTML+CSS</a:t>
            </a:r>
            <a:r>
              <a:rPr lang="zh-CN" altLang="en-US" sz="4400" b="1" dirty="0" smtClean="0">
                <a:solidFill>
                  <a:srgbClr val="F8F8F8"/>
                </a:solidFill>
              </a:rPr>
              <a:t>布局网页</a:t>
            </a:r>
            <a:endParaRPr lang="zh-CN" sz="4400" b="1" dirty="0">
              <a:solidFill>
                <a:srgbClr val="F8F8F8"/>
              </a:solidFill>
            </a:endParaRPr>
          </a:p>
        </p:txBody>
      </p:sp>
      <p:sp>
        <p:nvSpPr>
          <p:cNvPr id="4100" name="Rectangle 4"/>
          <p:cNvSpPr>
            <a:spLocks noGrp="1" noChangeArrowheads="1"/>
          </p:cNvSpPr>
          <p:nvPr>
            <p:ph type="subTitle" idx="4294967295"/>
          </p:nvPr>
        </p:nvSpPr>
        <p:spPr>
          <a:xfrm>
            <a:off x="2497981" y="4941168"/>
            <a:ext cx="7200800" cy="458416"/>
          </a:xfrm>
          <a:noFill/>
          <a:ln>
            <a:noFill/>
          </a:ln>
          <a:effectLst/>
        </p:spPr>
        <p:txBody>
          <a:bodyPr vert="horz" wrap="square" lIns="91440" tIns="45720" rIns="91440" bIns="45720" numCol="1" anchor="ctr" anchorCtr="0" compatLnSpc="1">
            <a:prstTxWarp prst="textNoShape">
              <a:avLst/>
            </a:prstTxWarp>
          </a:bodyPr>
          <a:lstStyle/>
          <a:p>
            <a:pPr marL="0" indent="0" algn="ctr">
              <a:spcBef>
                <a:spcPct val="0"/>
              </a:spcBef>
              <a:buNone/>
            </a:pPr>
            <a:r>
              <a:rPr lang="zh-CN" altLang="en-US" sz="2400" dirty="0" smtClean="0">
                <a:solidFill>
                  <a:srgbClr val="F8F8F8"/>
                </a:solidFill>
                <a:latin typeface="+mj-lt"/>
                <a:ea typeface="+mj-ea"/>
                <a:cs typeface="+mj-cs"/>
              </a:rPr>
              <a:t>计算机与通信工程学院          </a:t>
            </a:r>
            <a:endParaRPr lang="zh-CN" sz="2400" dirty="0">
              <a:solidFill>
                <a:srgbClr val="F8F8F8"/>
              </a:solidFill>
              <a:latin typeface="+mj-lt"/>
              <a:ea typeface="+mj-ea"/>
              <a:cs typeface="+mj-cs"/>
            </a:endParaRPr>
          </a:p>
        </p:txBody>
      </p:sp>
      <p:sp>
        <p:nvSpPr>
          <p:cNvPr id="24" name="矩形 23"/>
          <p:cNvSpPr/>
          <p:nvPr/>
        </p:nvSpPr>
        <p:spPr bwMode="auto">
          <a:xfrm>
            <a:off x="4855570" y="5489871"/>
            <a:ext cx="1008112" cy="392311"/>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smtClean="0">
                <a:ln>
                  <a:noFill/>
                </a:ln>
                <a:solidFill>
                  <a:srgbClr val="F8F8F8"/>
                </a:solidFill>
                <a:effectLst/>
                <a:latin typeface="+mj-ea"/>
                <a:ea typeface="+mj-ea"/>
              </a:rPr>
              <a:t>主讲人</a:t>
            </a:r>
          </a:p>
        </p:txBody>
      </p:sp>
      <p:sp>
        <p:nvSpPr>
          <p:cNvPr id="31" name="矩形 30"/>
          <p:cNvSpPr/>
          <p:nvPr/>
        </p:nvSpPr>
        <p:spPr bwMode="auto">
          <a:xfrm>
            <a:off x="5892800" y="5489871"/>
            <a:ext cx="1309341" cy="392311"/>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smtClean="0">
                <a:ln>
                  <a:noFill/>
                </a:ln>
                <a:solidFill>
                  <a:srgbClr val="F8F8F8"/>
                </a:solidFill>
                <a:effectLst/>
                <a:latin typeface="+mj-ea"/>
                <a:ea typeface="+mj-ea"/>
              </a:rPr>
              <a:t>朱会东</a:t>
            </a:r>
          </a:p>
        </p:txBody>
      </p:sp>
      <p:grpSp>
        <p:nvGrpSpPr>
          <p:cNvPr id="4104" name="组合 4103"/>
          <p:cNvGrpSpPr/>
          <p:nvPr/>
        </p:nvGrpSpPr>
        <p:grpSpPr>
          <a:xfrm>
            <a:off x="4557712" y="2095499"/>
            <a:ext cx="2881314" cy="2808287"/>
            <a:chOff x="4719637" y="877888"/>
            <a:chExt cx="2881314" cy="2808287"/>
          </a:xfrm>
        </p:grpSpPr>
        <p:sp>
          <p:nvSpPr>
            <p:cNvPr id="12" name="Freeform 12"/>
            <p:cNvSpPr>
              <a:spLocks/>
            </p:cNvSpPr>
            <p:nvPr/>
          </p:nvSpPr>
          <p:spPr bwMode="auto">
            <a:xfrm>
              <a:off x="5902325" y="877888"/>
              <a:ext cx="1409700" cy="1343025"/>
            </a:xfrm>
            <a:custGeom>
              <a:avLst/>
              <a:gdLst>
                <a:gd name="T0" fmla="*/ 1176 w 1588"/>
                <a:gd name="T1" fmla="*/ 1262 h 1505"/>
                <a:gd name="T2" fmla="*/ 0 w 1588"/>
                <a:gd name="T3" fmla="*/ 236 h 1505"/>
                <a:gd name="T4" fmla="*/ 1460 w 1588"/>
                <a:gd name="T5" fmla="*/ 733 h 1505"/>
                <a:gd name="T6" fmla="*/ 1534 w 1588"/>
                <a:gd name="T7" fmla="*/ 1272 h 1505"/>
                <a:gd name="T8" fmla="*/ 1176 w 1588"/>
                <a:gd name="T9" fmla="*/ 1262 h 1505"/>
              </a:gdLst>
              <a:ahLst/>
              <a:cxnLst>
                <a:cxn ang="0">
                  <a:pos x="T0" y="T1"/>
                </a:cxn>
                <a:cxn ang="0">
                  <a:pos x="T2" y="T3"/>
                </a:cxn>
                <a:cxn ang="0">
                  <a:pos x="T4" y="T5"/>
                </a:cxn>
                <a:cxn ang="0">
                  <a:pos x="T6" y="T7"/>
                </a:cxn>
                <a:cxn ang="0">
                  <a:pos x="T8" y="T9"/>
                </a:cxn>
              </a:cxnLst>
              <a:rect l="0" t="0" r="r" b="b"/>
              <a:pathLst>
                <a:path w="1588" h="1505">
                  <a:moveTo>
                    <a:pt x="1176" y="1262"/>
                  </a:moveTo>
                  <a:cubicBezTo>
                    <a:pt x="1097" y="766"/>
                    <a:pt x="703" y="183"/>
                    <a:pt x="0" y="236"/>
                  </a:cubicBezTo>
                  <a:cubicBezTo>
                    <a:pt x="329" y="0"/>
                    <a:pt x="1129" y="138"/>
                    <a:pt x="1460" y="733"/>
                  </a:cubicBezTo>
                  <a:cubicBezTo>
                    <a:pt x="1573" y="912"/>
                    <a:pt x="1588" y="1123"/>
                    <a:pt x="1534" y="1272"/>
                  </a:cubicBezTo>
                  <a:cubicBezTo>
                    <a:pt x="1452" y="1501"/>
                    <a:pt x="1219" y="1505"/>
                    <a:pt x="1176" y="12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4719637" y="1079500"/>
              <a:ext cx="1335088" cy="1417638"/>
            </a:xfrm>
            <a:custGeom>
              <a:avLst/>
              <a:gdLst>
                <a:gd name="T0" fmla="*/ 1262 w 1505"/>
                <a:gd name="T1" fmla="*/ 412 h 1588"/>
                <a:gd name="T2" fmla="*/ 236 w 1505"/>
                <a:gd name="T3" fmla="*/ 1588 h 1588"/>
                <a:gd name="T4" fmla="*/ 733 w 1505"/>
                <a:gd name="T5" fmla="*/ 128 h 1588"/>
                <a:gd name="T6" fmla="*/ 1272 w 1505"/>
                <a:gd name="T7" fmla="*/ 54 h 1588"/>
                <a:gd name="T8" fmla="*/ 1262 w 1505"/>
                <a:gd name="T9" fmla="*/ 412 h 1588"/>
              </a:gdLst>
              <a:ahLst/>
              <a:cxnLst>
                <a:cxn ang="0">
                  <a:pos x="T0" y="T1"/>
                </a:cxn>
                <a:cxn ang="0">
                  <a:pos x="T2" y="T3"/>
                </a:cxn>
                <a:cxn ang="0">
                  <a:pos x="T4" y="T5"/>
                </a:cxn>
                <a:cxn ang="0">
                  <a:pos x="T6" y="T7"/>
                </a:cxn>
                <a:cxn ang="0">
                  <a:pos x="T8" y="T9"/>
                </a:cxn>
              </a:cxnLst>
              <a:rect l="0" t="0" r="r" b="b"/>
              <a:pathLst>
                <a:path w="1505" h="1588">
                  <a:moveTo>
                    <a:pt x="1262" y="412"/>
                  </a:moveTo>
                  <a:cubicBezTo>
                    <a:pt x="766" y="491"/>
                    <a:pt x="183" y="885"/>
                    <a:pt x="236" y="1588"/>
                  </a:cubicBezTo>
                  <a:cubicBezTo>
                    <a:pt x="0" y="1259"/>
                    <a:pt x="138" y="459"/>
                    <a:pt x="733" y="128"/>
                  </a:cubicBezTo>
                  <a:cubicBezTo>
                    <a:pt x="912" y="15"/>
                    <a:pt x="1123" y="0"/>
                    <a:pt x="1272" y="54"/>
                  </a:cubicBezTo>
                  <a:cubicBezTo>
                    <a:pt x="1501" y="136"/>
                    <a:pt x="1505" y="369"/>
                    <a:pt x="1262" y="4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p:cNvSpPr>
            <p:nvPr/>
          </p:nvSpPr>
          <p:spPr bwMode="auto">
            <a:xfrm>
              <a:off x="4919663" y="2343150"/>
              <a:ext cx="1409700" cy="1343025"/>
            </a:xfrm>
            <a:custGeom>
              <a:avLst/>
              <a:gdLst>
                <a:gd name="T0" fmla="*/ 412 w 1588"/>
                <a:gd name="T1" fmla="*/ 244 h 1505"/>
                <a:gd name="T2" fmla="*/ 1588 w 1588"/>
                <a:gd name="T3" fmla="*/ 1269 h 1505"/>
                <a:gd name="T4" fmla="*/ 128 w 1588"/>
                <a:gd name="T5" fmla="*/ 772 h 1505"/>
                <a:gd name="T6" fmla="*/ 54 w 1588"/>
                <a:gd name="T7" fmla="*/ 233 h 1505"/>
                <a:gd name="T8" fmla="*/ 412 w 1588"/>
                <a:gd name="T9" fmla="*/ 244 h 1505"/>
              </a:gdLst>
              <a:ahLst/>
              <a:cxnLst>
                <a:cxn ang="0">
                  <a:pos x="T0" y="T1"/>
                </a:cxn>
                <a:cxn ang="0">
                  <a:pos x="T2" y="T3"/>
                </a:cxn>
                <a:cxn ang="0">
                  <a:pos x="T4" y="T5"/>
                </a:cxn>
                <a:cxn ang="0">
                  <a:pos x="T6" y="T7"/>
                </a:cxn>
                <a:cxn ang="0">
                  <a:pos x="T8" y="T9"/>
                </a:cxn>
              </a:cxnLst>
              <a:rect l="0" t="0" r="r" b="b"/>
              <a:pathLst>
                <a:path w="1588" h="1505">
                  <a:moveTo>
                    <a:pt x="412" y="244"/>
                  </a:moveTo>
                  <a:cubicBezTo>
                    <a:pt x="491" y="740"/>
                    <a:pt x="885" y="1322"/>
                    <a:pt x="1588" y="1269"/>
                  </a:cubicBezTo>
                  <a:cubicBezTo>
                    <a:pt x="1259" y="1505"/>
                    <a:pt x="459" y="1368"/>
                    <a:pt x="128" y="772"/>
                  </a:cubicBezTo>
                  <a:cubicBezTo>
                    <a:pt x="15" y="594"/>
                    <a:pt x="0" y="382"/>
                    <a:pt x="54" y="233"/>
                  </a:cubicBezTo>
                  <a:cubicBezTo>
                    <a:pt x="136" y="4"/>
                    <a:pt x="369" y="0"/>
                    <a:pt x="412" y="24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5"/>
            <p:cNvSpPr>
              <a:spLocks/>
            </p:cNvSpPr>
            <p:nvPr/>
          </p:nvSpPr>
          <p:spPr bwMode="auto">
            <a:xfrm>
              <a:off x="6161088" y="1781175"/>
              <a:ext cx="1439863" cy="1695450"/>
            </a:xfrm>
            <a:custGeom>
              <a:avLst/>
              <a:gdLst>
                <a:gd name="T0" fmla="*/ 255 w 1623"/>
                <a:gd name="T1" fmla="*/ 1512 h 1899"/>
                <a:gd name="T2" fmla="*/ 1336 w 1623"/>
                <a:gd name="T3" fmla="*/ 0 h 1899"/>
                <a:gd name="T4" fmla="*/ 788 w 1623"/>
                <a:gd name="T5" fmla="*/ 1781 h 1899"/>
                <a:gd name="T6" fmla="*/ 229 w 1623"/>
                <a:gd name="T7" fmla="*/ 1844 h 1899"/>
                <a:gd name="T8" fmla="*/ 255 w 1623"/>
                <a:gd name="T9" fmla="*/ 1512 h 1899"/>
              </a:gdLst>
              <a:ahLst/>
              <a:cxnLst>
                <a:cxn ang="0">
                  <a:pos x="T0" y="T1"/>
                </a:cxn>
                <a:cxn ang="0">
                  <a:pos x="T2" y="T3"/>
                </a:cxn>
                <a:cxn ang="0">
                  <a:pos x="T4" y="T5"/>
                </a:cxn>
                <a:cxn ang="0">
                  <a:pos x="T6" y="T7"/>
                </a:cxn>
                <a:cxn ang="0">
                  <a:pos x="T8" y="T9"/>
                </a:cxn>
              </a:cxnLst>
              <a:rect l="0" t="0" r="r" b="b"/>
              <a:pathLst>
                <a:path w="1623" h="1899">
                  <a:moveTo>
                    <a:pt x="255" y="1512"/>
                  </a:moveTo>
                  <a:cubicBezTo>
                    <a:pt x="907" y="1463"/>
                    <a:pt x="1414" y="716"/>
                    <a:pt x="1336" y="0"/>
                  </a:cubicBezTo>
                  <a:cubicBezTo>
                    <a:pt x="1623" y="573"/>
                    <a:pt x="1384" y="1450"/>
                    <a:pt x="788" y="1781"/>
                  </a:cubicBezTo>
                  <a:cubicBezTo>
                    <a:pt x="610" y="1894"/>
                    <a:pt x="378" y="1899"/>
                    <a:pt x="229" y="1844"/>
                  </a:cubicBezTo>
                  <a:cubicBezTo>
                    <a:pt x="0" y="1762"/>
                    <a:pt x="11" y="1555"/>
                    <a:pt x="255" y="15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102" name="组合 4101"/>
          <p:cNvGrpSpPr/>
          <p:nvPr/>
        </p:nvGrpSpPr>
        <p:grpSpPr>
          <a:xfrm>
            <a:off x="5277644" y="2712243"/>
            <a:ext cx="1641475" cy="1571625"/>
            <a:chOff x="5395913" y="1517650"/>
            <a:chExt cx="1641475" cy="1571625"/>
          </a:xfrm>
        </p:grpSpPr>
        <p:sp>
          <p:nvSpPr>
            <p:cNvPr id="5" name="Freeform 5"/>
            <p:cNvSpPr>
              <a:spLocks noEditPoints="1"/>
            </p:cNvSpPr>
            <p:nvPr/>
          </p:nvSpPr>
          <p:spPr bwMode="auto">
            <a:xfrm>
              <a:off x="5395913" y="1517650"/>
              <a:ext cx="873125" cy="1127125"/>
            </a:xfrm>
            <a:custGeom>
              <a:avLst/>
              <a:gdLst>
                <a:gd name="T0" fmla="*/ 574 w 984"/>
                <a:gd name="T1" fmla="*/ 380 h 1262"/>
                <a:gd name="T2" fmla="*/ 723 w 984"/>
                <a:gd name="T3" fmla="*/ 167 h 1262"/>
                <a:gd name="T4" fmla="*/ 511 w 984"/>
                <a:gd name="T5" fmla="*/ 17 h 1262"/>
                <a:gd name="T6" fmla="*/ 361 w 984"/>
                <a:gd name="T7" fmla="*/ 230 h 1262"/>
                <a:gd name="T8" fmla="*/ 574 w 984"/>
                <a:gd name="T9" fmla="*/ 380 h 1262"/>
                <a:gd name="T10" fmla="*/ 938 w 984"/>
                <a:gd name="T11" fmla="*/ 665 h 1262"/>
                <a:gd name="T12" fmla="*/ 979 w 984"/>
                <a:gd name="T13" fmla="*/ 606 h 1262"/>
                <a:gd name="T14" fmla="*/ 920 w 984"/>
                <a:gd name="T15" fmla="*/ 565 h 1262"/>
                <a:gd name="T16" fmla="*/ 702 w 984"/>
                <a:gd name="T17" fmla="*/ 605 h 1262"/>
                <a:gd name="T18" fmla="*/ 554 w 984"/>
                <a:gd name="T19" fmla="*/ 441 h 1262"/>
                <a:gd name="T20" fmla="*/ 539 w 984"/>
                <a:gd name="T21" fmla="*/ 429 h 1262"/>
                <a:gd name="T22" fmla="*/ 530 w 984"/>
                <a:gd name="T23" fmla="*/ 425 h 1262"/>
                <a:gd name="T24" fmla="*/ 419 w 984"/>
                <a:gd name="T25" fmla="*/ 388 h 1262"/>
                <a:gd name="T26" fmla="*/ 419 w 984"/>
                <a:gd name="T27" fmla="*/ 388 h 1262"/>
                <a:gd name="T28" fmla="*/ 387 w 984"/>
                <a:gd name="T29" fmla="*/ 383 h 1262"/>
                <a:gd name="T30" fmla="*/ 141 w 984"/>
                <a:gd name="T31" fmla="*/ 426 h 1262"/>
                <a:gd name="T32" fmla="*/ 100 w 984"/>
                <a:gd name="T33" fmla="*/ 465 h 1262"/>
                <a:gd name="T34" fmla="*/ 11 w 984"/>
                <a:gd name="T35" fmla="*/ 689 h 1262"/>
                <a:gd name="T36" fmla="*/ 39 w 984"/>
                <a:gd name="T37" fmla="*/ 755 h 1262"/>
                <a:gd name="T38" fmla="*/ 105 w 984"/>
                <a:gd name="T39" fmla="*/ 727 h 1262"/>
                <a:gd name="T40" fmla="*/ 187 w 984"/>
                <a:gd name="T41" fmla="*/ 521 h 1262"/>
                <a:gd name="T42" fmla="*/ 313 w 984"/>
                <a:gd name="T43" fmla="*/ 499 h 1262"/>
                <a:gd name="T44" fmla="*/ 229 w 984"/>
                <a:gd name="T45" fmla="*/ 749 h 1262"/>
                <a:gd name="T46" fmla="*/ 225 w 984"/>
                <a:gd name="T47" fmla="*/ 766 h 1262"/>
                <a:gd name="T48" fmla="*/ 223 w 984"/>
                <a:gd name="T49" fmla="*/ 794 h 1262"/>
                <a:gd name="T50" fmla="*/ 263 w 984"/>
                <a:gd name="T51" fmla="*/ 1020 h 1262"/>
                <a:gd name="T52" fmla="*/ 61 w 984"/>
                <a:gd name="T53" fmla="*/ 1137 h 1262"/>
                <a:gd name="T54" fmla="*/ 39 w 984"/>
                <a:gd name="T55" fmla="*/ 1222 h 1262"/>
                <a:gd name="T56" fmla="*/ 124 w 984"/>
                <a:gd name="T57" fmla="*/ 1245 h 1262"/>
                <a:gd name="T58" fmla="*/ 359 w 984"/>
                <a:gd name="T59" fmla="*/ 1109 h 1262"/>
                <a:gd name="T60" fmla="*/ 370 w 984"/>
                <a:gd name="T61" fmla="*/ 1100 h 1262"/>
                <a:gd name="T62" fmla="*/ 393 w 984"/>
                <a:gd name="T63" fmla="*/ 1040 h 1262"/>
                <a:gd name="T64" fmla="*/ 365 w 984"/>
                <a:gd name="T65" fmla="*/ 881 h 1262"/>
                <a:gd name="T66" fmla="*/ 517 w 984"/>
                <a:gd name="T67" fmla="*/ 907 h 1262"/>
                <a:gd name="T68" fmla="*/ 547 w 984"/>
                <a:gd name="T69" fmla="*/ 1067 h 1262"/>
                <a:gd name="T70" fmla="*/ 620 w 984"/>
                <a:gd name="T71" fmla="*/ 1117 h 1262"/>
                <a:gd name="T72" fmla="*/ 670 w 984"/>
                <a:gd name="T73" fmla="*/ 1044 h 1262"/>
                <a:gd name="T74" fmla="*/ 632 w 984"/>
                <a:gd name="T75" fmla="*/ 847 h 1262"/>
                <a:gd name="T76" fmla="*/ 628 w 984"/>
                <a:gd name="T77" fmla="*/ 833 h 1262"/>
                <a:gd name="T78" fmla="*/ 579 w 984"/>
                <a:gd name="T79" fmla="*/ 792 h 1262"/>
                <a:gd name="T80" fmla="*/ 482 w 984"/>
                <a:gd name="T81" fmla="*/ 775 h 1262"/>
                <a:gd name="T82" fmla="*/ 546 w 984"/>
                <a:gd name="T83" fmla="*/ 583 h 1262"/>
                <a:gd name="T84" fmla="*/ 646 w 984"/>
                <a:gd name="T85" fmla="*/ 695 h 1262"/>
                <a:gd name="T86" fmla="*/ 701 w 984"/>
                <a:gd name="T87" fmla="*/ 709 h 1262"/>
                <a:gd name="T88" fmla="*/ 938 w 984"/>
                <a:gd name="T89" fmla="*/ 665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4" h="1262">
                  <a:moveTo>
                    <a:pt x="574" y="380"/>
                  </a:moveTo>
                  <a:cubicBezTo>
                    <a:pt x="674" y="362"/>
                    <a:pt x="741" y="267"/>
                    <a:pt x="723" y="167"/>
                  </a:cubicBezTo>
                  <a:cubicBezTo>
                    <a:pt x="706" y="67"/>
                    <a:pt x="611" y="0"/>
                    <a:pt x="511" y="17"/>
                  </a:cubicBezTo>
                  <a:cubicBezTo>
                    <a:pt x="411" y="35"/>
                    <a:pt x="344" y="130"/>
                    <a:pt x="361" y="230"/>
                  </a:cubicBezTo>
                  <a:cubicBezTo>
                    <a:pt x="379" y="330"/>
                    <a:pt x="474" y="397"/>
                    <a:pt x="574" y="380"/>
                  </a:cubicBezTo>
                  <a:close/>
                  <a:moveTo>
                    <a:pt x="938" y="665"/>
                  </a:moveTo>
                  <a:cubicBezTo>
                    <a:pt x="966" y="660"/>
                    <a:pt x="984" y="634"/>
                    <a:pt x="979" y="606"/>
                  </a:cubicBezTo>
                  <a:cubicBezTo>
                    <a:pt x="974" y="578"/>
                    <a:pt x="947" y="560"/>
                    <a:pt x="920" y="565"/>
                  </a:cubicBezTo>
                  <a:lnTo>
                    <a:pt x="702" y="605"/>
                  </a:lnTo>
                  <a:lnTo>
                    <a:pt x="554" y="441"/>
                  </a:lnTo>
                  <a:cubicBezTo>
                    <a:pt x="550" y="436"/>
                    <a:pt x="545" y="432"/>
                    <a:pt x="539" y="429"/>
                  </a:cubicBezTo>
                  <a:cubicBezTo>
                    <a:pt x="536" y="428"/>
                    <a:pt x="533" y="426"/>
                    <a:pt x="530" y="425"/>
                  </a:cubicBezTo>
                  <a:lnTo>
                    <a:pt x="419" y="388"/>
                  </a:lnTo>
                  <a:cubicBezTo>
                    <a:pt x="419" y="388"/>
                    <a:pt x="419" y="388"/>
                    <a:pt x="419" y="388"/>
                  </a:cubicBezTo>
                  <a:cubicBezTo>
                    <a:pt x="410" y="383"/>
                    <a:pt x="399" y="381"/>
                    <a:pt x="387" y="383"/>
                  </a:cubicBezTo>
                  <a:lnTo>
                    <a:pt x="141" y="426"/>
                  </a:lnTo>
                  <a:cubicBezTo>
                    <a:pt x="120" y="429"/>
                    <a:pt x="104" y="445"/>
                    <a:pt x="100" y="465"/>
                  </a:cubicBezTo>
                  <a:lnTo>
                    <a:pt x="11" y="689"/>
                  </a:lnTo>
                  <a:cubicBezTo>
                    <a:pt x="0" y="715"/>
                    <a:pt x="13" y="745"/>
                    <a:pt x="39" y="755"/>
                  </a:cubicBezTo>
                  <a:cubicBezTo>
                    <a:pt x="65" y="766"/>
                    <a:pt x="95" y="753"/>
                    <a:pt x="105" y="727"/>
                  </a:cubicBezTo>
                  <a:lnTo>
                    <a:pt x="187" y="521"/>
                  </a:lnTo>
                  <a:lnTo>
                    <a:pt x="313" y="499"/>
                  </a:lnTo>
                  <a:lnTo>
                    <a:pt x="229" y="749"/>
                  </a:lnTo>
                  <a:cubicBezTo>
                    <a:pt x="227" y="755"/>
                    <a:pt x="226" y="760"/>
                    <a:pt x="225" y="766"/>
                  </a:cubicBezTo>
                  <a:cubicBezTo>
                    <a:pt x="222" y="775"/>
                    <a:pt x="222" y="784"/>
                    <a:pt x="223" y="794"/>
                  </a:cubicBezTo>
                  <a:lnTo>
                    <a:pt x="263" y="1020"/>
                  </a:lnTo>
                  <a:lnTo>
                    <a:pt x="61" y="1137"/>
                  </a:lnTo>
                  <a:cubicBezTo>
                    <a:pt x="31" y="1154"/>
                    <a:pt x="21" y="1193"/>
                    <a:pt x="39" y="1222"/>
                  </a:cubicBezTo>
                  <a:cubicBezTo>
                    <a:pt x="56" y="1252"/>
                    <a:pt x="94" y="1262"/>
                    <a:pt x="124" y="1245"/>
                  </a:cubicBezTo>
                  <a:lnTo>
                    <a:pt x="359" y="1109"/>
                  </a:lnTo>
                  <a:cubicBezTo>
                    <a:pt x="363" y="1106"/>
                    <a:pt x="366" y="1103"/>
                    <a:pt x="370" y="1100"/>
                  </a:cubicBezTo>
                  <a:cubicBezTo>
                    <a:pt x="387" y="1087"/>
                    <a:pt x="397" y="1064"/>
                    <a:pt x="393" y="1040"/>
                  </a:cubicBezTo>
                  <a:lnTo>
                    <a:pt x="365" y="881"/>
                  </a:lnTo>
                  <a:lnTo>
                    <a:pt x="517" y="907"/>
                  </a:lnTo>
                  <a:lnTo>
                    <a:pt x="547" y="1067"/>
                  </a:lnTo>
                  <a:cubicBezTo>
                    <a:pt x="553" y="1101"/>
                    <a:pt x="586" y="1123"/>
                    <a:pt x="620" y="1117"/>
                  </a:cubicBezTo>
                  <a:cubicBezTo>
                    <a:pt x="654" y="1110"/>
                    <a:pt x="676" y="1078"/>
                    <a:pt x="670" y="1044"/>
                  </a:cubicBezTo>
                  <a:lnTo>
                    <a:pt x="632" y="847"/>
                  </a:lnTo>
                  <a:cubicBezTo>
                    <a:pt x="631" y="842"/>
                    <a:pt x="630" y="837"/>
                    <a:pt x="628" y="833"/>
                  </a:cubicBezTo>
                  <a:cubicBezTo>
                    <a:pt x="621" y="812"/>
                    <a:pt x="603" y="796"/>
                    <a:pt x="579" y="792"/>
                  </a:cubicBezTo>
                  <a:lnTo>
                    <a:pt x="482" y="775"/>
                  </a:lnTo>
                  <a:lnTo>
                    <a:pt x="546" y="583"/>
                  </a:lnTo>
                  <a:lnTo>
                    <a:pt x="646" y="695"/>
                  </a:lnTo>
                  <a:cubicBezTo>
                    <a:pt x="660" y="710"/>
                    <a:pt x="682" y="715"/>
                    <a:pt x="701" y="709"/>
                  </a:cubicBezTo>
                  <a:lnTo>
                    <a:pt x="938" y="665"/>
                  </a:ln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096" name="组合 4095"/>
            <p:cNvGrpSpPr/>
            <p:nvPr/>
          </p:nvGrpSpPr>
          <p:grpSpPr>
            <a:xfrm>
              <a:off x="6116638" y="2249488"/>
              <a:ext cx="920750" cy="260350"/>
              <a:chOff x="6116638" y="2249488"/>
              <a:chExt cx="920750" cy="260350"/>
            </a:xfrm>
          </p:grpSpPr>
          <p:sp>
            <p:nvSpPr>
              <p:cNvPr id="6" name="Freeform 6"/>
              <p:cNvSpPr>
                <a:spLocks/>
              </p:cNvSpPr>
              <p:nvPr/>
            </p:nvSpPr>
            <p:spPr bwMode="auto">
              <a:xfrm>
                <a:off x="6116638" y="2249488"/>
                <a:ext cx="920750" cy="260350"/>
              </a:xfrm>
              <a:custGeom>
                <a:avLst/>
                <a:gdLst>
                  <a:gd name="T0" fmla="*/ 1006 w 1037"/>
                  <a:gd name="T1" fmla="*/ 245 h 291"/>
                  <a:gd name="T2" fmla="*/ 414 w 1037"/>
                  <a:gd name="T3" fmla="*/ 245 h 291"/>
                  <a:gd name="T4" fmla="*/ 200 w 1037"/>
                  <a:gd name="T5" fmla="*/ 245 h 291"/>
                  <a:gd name="T6" fmla="*/ 152 w 1037"/>
                  <a:gd name="T7" fmla="*/ 244 h 291"/>
                  <a:gd name="T8" fmla="*/ 81 w 1037"/>
                  <a:gd name="T9" fmla="*/ 100 h 291"/>
                  <a:gd name="T10" fmla="*/ 226 w 1037"/>
                  <a:gd name="T11" fmla="*/ 47 h 291"/>
                  <a:gd name="T12" fmla="*/ 447 w 1037"/>
                  <a:gd name="T13" fmla="*/ 47 h 291"/>
                  <a:gd name="T14" fmla="*/ 1007 w 1037"/>
                  <a:gd name="T15" fmla="*/ 47 h 291"/>
                  <a:gd name="T16" fmla="*/ 1007 w 1037"/>
                  <a:gd name="T17" fmla="*/ 0 h 291"/>
                  <a:gd name="T18" fmla="*/ 414 w 1037"/>
                  <a:gd name="T19" fmla="*/ 0 h 291"/>
                  <a:gd name="T20" fmla="*/ 200 w 1037"/>
                  <a:gd name="T21" fmla="*/ 0 h 291"/>
                  <a:gd name="T22" fmla="*/ 154 w 1037"/>
                  <a:gd name="T23" fmla="*/ 1 h 291"/>
                  <a:gd name="T24" fmla="*/ 28 w 1037"/>
                  <a:gd name="T25" fmla="*/ 110 h 291"/>
                  <a:gd name="T26" fmla="*/ 178 w 1037"/>
                  <a:gd name="T27" fmla="*/ 291 h 291"/>
                  <a:gd name="T28" fmla="*/ 356 w 1037"/>
                  <a:gd name="T29" fmla="*/ 291 h 291"/>
                  <a:gd name="T30" fmla="*/ 999 w 1037"/>
                  <a:gd name="T31" fmla="*/ 291 h 291"/>
                  <a:gd name="T32" fmla="*/ 1007 w 1037"/>
                  <a:gd name="T33" fmla="*/ 291 h 291"/>
                  <a:gd name="T34" fmla="*/ 1008 w 1037"/>
                  <a:gd name="T35" fmla="*/ 245 h 291"/>
                  <a:gd name="T36" fmla="*/ 1006 w 1037"/>
                  <a:gd name="T37" fmla="*/ 2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7" h="291">
                    <a:moveTo>
                      <a:pt x="1006" y="245"/>
                    </a:moveTo>
                    <a:lnTo>
                      <a:pt x="414" y="245"/>
                    </a:lnTo>
                    <a:lnTo>
                      <a:pt x="200" y="245"/>
                    </a:lnTo>
                    <a:cubicBezTo>
                      <a:pt x="184" y="245"/>
                      <a:pt x="168" y="246"/>
                      <a:pt x="152" y="244"/>
                    </a:cubicBezTo>
                    <a:cubicBezTo>
                      <a:pt x="86" y="233"/>
                      <a:pt x="52" y="158"/>
                      <a:pt x="81" y="100"/>
                    </a:cubicBezTo>
                    <a:cubicBezTo>
                      <a:pt x="110" y="42"/>
                      <a:pt x="172" y="47"/>
                      <a:pt x="226" y="47"/>
                    </a:cubicBezTo>
                    <a:lnTo>
                      <a:pt x="447" y="47"/>
                    </a:lnTo>
                    <a:lnTo>
                      <a:pt x="1007" y="47"/>
                    </a:lnTo>
                    <a:cubicBezTo>
                      <a:pt x="1037" y="47"/>
                      <a:pt x="1037" y="0"/>
                      <a:pt x="1007" y="0"/>
                    </a:cubicBezTo>
                    <a:lnTo>
                      <a:pt x="414" y="0"/>
                    </a:lnTo>
                    <a:lnTo>
                      <a:pt x="200" y="0"/>
                    </a:lnTo>
                    <a:cubicBezTo>
                      <a:pt x="184" y="0"/>
                      <a:pt x="169" y="0"/>
                      <a:pt x="154" y="1"/>
                    </a:cubicBezTo>
                    <a:cubicBezTo>
                      <a:pt x="93" y="7"/>
                      <a:pt x="44" y="52"/>
                      <a:pt x="28" y="110"/>
                    </a:cubicBezTo>
                    <a:cubicBezTo>
                      <a:pt x="0" y="207"/>
                      <a:pt x="84" y="291"/>
                      <a:pt x="178" y="291"/>
                    </a:cubicBezTo>
                    <a:lnTo>
                      <a:pt x="356" y="291"/>
                    </a:lnTo>
                    <a:lnTo>
                      <a:pt x="999" y="291"/>
                    </a:lnTo>
                    <a:lnTo>
                      <a:pt x="1007" y="291"/>
                    </a:lnTo>
                    <a:cubicBezTo>
                      <a:pt x="1036" y="291"/>
                      <a:pt x="1037" y="246"/>
                      <a:pt x="1008" y="245"/>
                    </a:cubicBezTo>
                    <a:cubicBezTo>
                      <a:pt x="1007" y="245"/>
                      <a:pt x="1007" y="245"/>
                      <a:pt x="1006"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noEditPoints="1"/>
              </p:cNvSpPr>
              <p:nvPr/>
            </p:nvSpPr>
            <p:spPr bwMode="auto">
              <a:xfrm>
                <a:off x="6199188" y="2305050"/>
                <a:ext cx="773113" cy="152400"/>
              </a:xfrm>
              <a:custGeom>
                <a:avLst/>
                <a:gdLst>
                  <a:gd name="T0" fmla="*/ 55 w 872"/>
                  <a:gd name="T1" fmla="*/ 170 h 170"/>
                  <a:gd name="T2" fmla="*/ 845 w 872"/>
                  <a:gd name="T3" fmla="*/ 170 h 170"/>
                  <a:gd name="T4" fmla="*/ 845 w 872"/>
                  <a:gd name="T5" fmla="*/ 128 h 170"/>
                  <a:gd name="T6" fmla="*/ 55 w 872"/>
                  <a:gd name="T7" fmla="*/ 128 h 170"/>
                  <a:gd name="T8" fmla="*/ 55 w 872"/>
                  <a:gd name="T9" fmla="*/ 170 h 170"/>
                  <a:gd name="T10" fmla="*/ 27 w 872"/>
                  <a:gd name="T11" fmla="*/ 106 h 170"/>
                  <a:gd name="T12" fmla="*/ 817 w 872"/>
                  <a:gd name="T13" fmla="*/ 106 h 170"/>
                  <a:gd name="T14" fmla="*/ 817 w 872"/>
                  <a:gd name="T15" fmla="*/ 64 h 170"/>
                  <a:gd name="T16" fmla="*/ 27 w 872"/>
                  <a:gd name="T17" fmla="*/ 64 h 170"/>
                  <a:gd name="T18" fmla="*/ 27 w 872"/>
                  <a:gd name="T19" fmla="*/ 106 h 170"/>
                  <a:gd name="T20" fmla="*/ 55 w 872"/>
                  <a:gd name="T21" fmla="*/ 42 h 170"/>
                  <a:gd name="T22" fmla="*/ 845 w 872"/>
                  <a:gd name="T23" fmla="*/ 42 h 170"/>
                  <a:gd name="T24" fmla="*/ 845 w 872"/>
                  <a:gd name="T25" fmla="*/ 0 h 170"/>
                  <a:gd name="T26" fmla="*/ 55 w 872"/>
                  <a:gd name="T27" fmla="*/ 0 h 170"/>
                  <a:gd name="T28" fmla="*/ 55 w 872"/>
                  <a:gd name="T29"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2" h="170">
                    <a:moveTo>
                      <a:pt x="55" y="170"/>
                    </a:moveTo>
                    <a:lnTo>
                      <a:pt x="845" y="170"/>
                    </a:lnTo>
                    <a:cubicBezTo>
                      <a:pt x="872" y="170"/>
                      <a:pt x="872" y="128"/>
                      <a:pt x="845" y="128"/>
                    </a:cubicBezTo>
                    <a:lnTo>
                      <a:pt x="55" y="128"/>
                    </a:lnTo>
                    <a:cubicBezTo>
                      <a:pt x="28" y="128"/>
                      <a:pt x="28" y="170"/>
                      <a:pt x="55" y="170"/>
                    </a:cubicBezTo>
                    <a:close/>
                    <a:moveTo>
                      <a:pt x="27" y="106"/>
                    </a:moveTo>
                    <a:lnTo>
                      <a:pt x="817" y="106"/>
                    </a:lnTo>
                    <a:cubicBezTo>
                      <a:pt x="844" y="106"/>
                      <a:pt x="844" y="64"/>
                      <a:pt x="817" y="64"/>
                    </a:cubicBezTo>
                    <a:lnTo>
                      <a:pt x="27" y="64"/>
                    </a:lnTo>
                    <a:cubicBezTo>
                      <a:pt x="0" y="64"/>
                      <a:pt x="0" y="106"/>
                      <a:pt x="27" y="106"/>
                    </a:cubicBezTo>
                    <a:close/>
                    <a:moveTo>
                      <a:pt x="55" y="42"/>
                    </a:moveTo>
                    <a:lnTo>
                      <a:pt x="845" y="42"/>
                    </a:lnTo>
                    <a:cubicBezTo>
                      <a:pt x="872" y="42"/>
                      <a:pt x="872" y="0"/>
                      <a:pt x="845" y="0"/>
                    </a:cubicBezTo>
                    <a:lnTo>
                      <a:pt x="55" y="0"/>
                    </a:lnTo>
                    <a:cubicBezTo>
                      <a:pt x="28" y="0"/>
                      <a:pt x="28" y="42"/>
                      <a:pt x="55" y="42"/>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p:cNvSpPr>
                <a:spLocks/>
              </p:cNvSpPr>
              <p:nvPr/>
            </p:nvSpPr>
            <p:spPr bwMode="auto">
              <a:xfrm>
                <a:off x="6777038" y="2303463"/>
                <a:ext cx="87313" cy="84138"/>
              </a:xfrm>
              <a:custGeom>
                <a:avLst/>
                <a:gdLst>
                  <a:gd name="T0" fmla="*/ 0 w 99"/>
                  <a:gd name="T1" fmla="*/ 0 h 93"/>
                  <a:gd name="T2" fmla="*/ 99 w 99"/>
                  <a:gd name="T3" fmla="*/ 0 h 93"/>
                  <a:gd name="T4" fmla="*/ 99 w 99"/>
                  <a:gd name="T5" fmla="*/ 93 h 93"/>
                  <a:gd name="T6" fmla="*/ 52 w 99"/>
                  <a:gd name="T7" fmla="*/ 74 h 93"/>
                  <a:gd name="T8" fmla="*/ 0 w 99"/>
                  <a:gd name="T9" fmla="*/ 93 h 93"/>
                  <a:gd name="T10" fmla="*/ 0 w 99"/>
                  <a:gd name="T11" fmla="*/ 0 h 93"/>
                </a:gdLst>
                <a:ahLst/>
                <a:cxnLst>
                  <a:cxn ang="0">
                    <a:pos x="T0" y="T1"/>
                  </a:cxn>
                  <a:cxn ang="0">
                    <a:pos x="T2" y="T3"/>
                  </a:cxn>
                  <a:cxn ang="0">
                    <a:pos x="T4" y="T5"/>
                  </a:cxn>
                  <a:cxn ang="0">
                    <a:pos x="T6" y="T7"/>
                  </a:cxn>
                  <a:cxn ang="0">
                    <a:pos x="T8" y="T9"/>
                  </a:cxn>
                  <a:cxn ang="0">
                    <a:pos x="T10" y="T11"/>
                  </a:cxn>
                </a:cxnLst>
                <a:rect l="0" t="0" r="r" b="b"/>
                <a:pathLst>
                  <a:path w="99" h="93">
                    <a:moveTo>
                      <a:pt x="0" y="0"/>
                    </a:moveTo>
                    <a:lnTo>
                      <a:pt x="99" y="0"/>
                    </a:lnTo>
                    <a:lnTo>
                      <a:pt x="99" y="93"/>
                    </a:lnTo>
                    <a:lnTo>
                      <a:pt x="52" y="74"/>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98" name="组合 4097"/>
            <p:cNvGrpSpPr/>
            <p:nvPr/>
          </p:nvGrpSpPr>
          <p:grpSpPr>
            <a:xfrm>
              <a:off x="5797550" y="2540000"/>
              <a:ext cx="941388" cy="260350"/>
              <a:chOff x="5797550" y="2540000"/>
              <a:chExt cx="941388" cy="260350"/>
            </a:xfrm>
          </p:grpSpPr>
          <p:sp>
            <p:nvSpPr>
              <p:cNvPr id="8" name="Freeform 8"/>
              <p:cNvSpPr>
                <a:spLocks/>
              </p:cNvSpPr>
              <p:nvPr/>
            </p:nvSpPr>
            <p:spPr bwMode="auto">
              <a:xfrm>
                <a:off x="5797550" y="2540000"/>
                <a:ext cx="941388" cy="260350"/>
              </a:xfrm>
              <a:custGeom>
                <a:avLst/>
                <a:gdLst>
                  <a:gd name="T0" fmla="*/ 1029 w 1060"/>
                  <a:gd name="T1" fmla="*/ 245 h 292"/>
                  <a:gd name="T2" fmla="*/ 414 w 1060"/>
                  <a:gd name="T3" fmla="*/ 245 h 292"/>
                  <a:gd name="T4" fmla="*/ 199 w 1060"/>
                  <a:gd name="T5" fmla="*/ 245 h 292"/>
                  <a:gd name="T6" fmla="*/ 152 w 1060"/>
                  <a:gd name="T7" fmla="*/ 244 h 292"/>
                  <a:gd name="T8" fmla="*/ 81 w 1060"/>
                  <a:gd name="T9" fmla="*/ 101 h 292"/>
                  <a:gd name="T10" fmla="*/ 226 w 1060"/>
                  <a:gd name="T11" fmla="*/ 48 h 292"/>
                  <a:gd name="T12" fmla="*/ 446 w 1060"/>
                  <a:gd name="T13" fmla="*/ 48 h 292"/>
                  <a:gd name="T14" fmla="*/ 1029 w 1060"/>
                  <a:gd name="T15" fmla="*/ 48 h 292"/>
                  <a:gd name="T16" fmla="*/ 1029 w 1060"/>
                  <a:gd name="T17" fmla="*/ 1 h 292"/>
                  <a:gd name="T18" fmla="*/ 414 w 1060"/>
                  <a:gd name="T19" fmla="*/ 1 h 292"/>
                  <a:gd name="T20" fmla="*/ 199 w 1060"/>
                  <a:gd name="T21" fmla="*/ 1 h 292"/>
                  <a:gd name="T22" fmla="*/ 153 w 1060"/>
                  <a:gd name="T23" fmla="*/ 2 h 292"/>
                  <a:gd name="T24" fmla="*/ 28 w 1060"/>
                  <a:gd name="T25" fmla="*/ 110 h 292"/>
                  <a:gd name="T26" fmla="*/ 177 w 1060"/>
                  <a:gd name="T27" fmla="*/ 292 h 292"/>
                  <a:gd name="T28" fmla="*/ 356 w 1060"/>
                  <a:gd name="T29" fmla="*/ 292 h 292"/>
                  <a:gd name="T30" fmla="*/ 1022 w 1060"/>
                  <a:gd name="T31" fmla="*/ 292 h 292"/>
                  <a:gd name="T32" fmla="*/ 1029 w 1060"/>
                  <a:gd name="T33" fmla="*/ 292 h 292"/>
                  <a:gd name="T34" fmla="*/ 1031 w 1060"/>
                  <a:gd name="T35" fmla="*/ 245 h 292"/>
                  <a:gd name="T36" fmla="*/ 1029 w 1060"/>
                  <a:gd name="T37" fmla="*/ 24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0" h="292">
                    <a:moveTo>
                      <a:pt x="1029" y="245"/>
                    </a:moveTo>
                    <a:lnTo>
                      <a:pt x="414" y="245"/>
                    </a:lnTo>
                    <a:lnTo>
                      <a:pt x="199" y="245"/>
                    </a:lnTo>
                    <a:cubicBezTo>
                      <a:pt x="184" y="245"/>
                      <a:pt x="167" y="246"/>
                      <a:pt x="152" y="244"/>
                    </a:cubicBezTo>
                    <a:cubicBezTo>
                      <a:pt x="86" y="234"/>
                      <a:pt x="52" y="159"/>
                      <a:pt x="81" y="101"/>
                    </a:cubicBezTo>
                    <a:cubicBezTo>
                      <a:pt x="110" y="42"/>
                      <a:pt x="172" y="48"/>
                      <a:pt x="226" y="48"/>
                    </a:cubicBezTo>
                    <a:lnTo>
                      <a:pt x="446" y="48"/>
                    </a:lnTo>
                    <a:lnTo>
                      <a:pt x="1029" y="48"/>
                    </a:lnTo>
                    <a:cubicBezTo>
                      <a:pt x="1060" y="48"/>
                      <a:pt x="1060" y="1"/>
                      <a:pt x="1029" y="1"/>
                    </a:cubicBezTo>
                    <a:lnTo>
                      <a:pt x="414" y="1"/>
                    </a:lnTo>
                    <a:lnTo>
                      <a:pt x="199" y="1"/>
                    </a:lnTo>
                    <a:cubicBezTo>
                      <a:pt x="184" y="1"/>
                      <a:pt x="169" y="0"/>
                      <a:pt x="153" y="2"/>
                    </a:cubicBezTo>
                    <a:cubicBezTo>
                      <a:pt x="93" y="8"/>
                      <a:pt x="44" y="53"/>
                      <a:pt x="28" y="110"/>
                    </a:cubicBezTo>
                    <a:cubicBezTo>
                      <a:pt x="0" y="208"/>
                      <a:pt x="83" y="292"/>
                      <a:pt x="177" y="292"/>
                    </a:cubicBezTo>
                    <a:lnTo>
                      <a:pt x="356" y="292"/>
                    </a:lnTo>
                    <a:lnTo>
                      <a:pt x="1022" y="292"/>
                    </a:lnTo>
                    <a:lnTo>
                      <a:pt x="1029" y="292"/>
                    </a:lnTo>
                    <a:cubicBezTo>
                      <a:pt x="1059" y="292"/>
                      <a:pt x="1060" y="246"/>
                      <a:pt x="1031" y="245"/>
                    </a:cubicBezTo>
                    <a:cubicBezTo>
                      <a:pt x="1030" y="245"/>
                      <a:pt x="1029" y="245"/>
                      <a:pt x="1029"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noEditPoints="1"/>
              </p:cNvSpPr>
              <p:nvPr/>
            </p:nvSpPr>
            <p:spPr bwMode="auto">
              <a:xfrm>
                <a:off x="5880100" y="2595563"/>
                <a:ext cx="830263" cy="150813"/>
              </a:xfrm>
              <a:custGeom>
                <a:avLst/>
                <a:gdLst>
                  <a:gd name="T0" fmla="*/ 54 w 936"/>
                  <a:gd name="T1" fmla="*/ 169 h 169"/>
                  <a:gd name="T2" fmla="*/ 909 w 936"/>
                  <a:gd name="T3" fmla="*/ 169 h 169"/>
                  <a:gd name="T4" fmla="*/ 909 w 936"/>
                  <a:gd name="T5" fmla="*/ 127 h 169"/>
                  <a:gd name="T6" fmla="*/ 54 w 936"/>
                  <a:gd name="T7" fmla="*/ 127 h 169"/>
                  <a:gd name="T8" fmla="*/ 54 w 936"/>
                  <a:gd name="T9" fmla="*/ 169 h 169"/>
                  <a:gd name="T10" fmla="*/ 27 w 936"/>
                  <a:gd name="T11" fmla="*/ 105 h 169"/>
                  <a:gd name="T12" fmla="*/ 881 w 936"/>
                  <a:gd name="T13" fmla="*/ 105 h 169"/>
                  <a:gd name="T14" fmla="*/ 881 w 936"/>
                  <a:gd name="T15" fmla="*/ 63 h 169"/>
                  <a:gd name="T16" fmla="*/ 27 w 936"/>
                  <a:gd name="T17" fmla="*/ 63 h 169"/>
                  <a:gd name="T18" fmla="*/ 27 w 936"/>
                  <a:gd name="T19" fmla="*/ 105 h 169"/>
                  <a:gd name="T20" fmla="*/ 54 w 936"/>
                  <a:gd name="T21" fmla="*/ 41 h 169"/>
                  <a:gd name="T22" fmla="*/ 909 w 936"/>
                  <a:gd name="T23" fmla="*/ 41 h 169"/>
                  <a:gd name="T24" fmla="*/ 909 w 936"/>
                  <a:gd name="T25" fmla="*/ 0 h 169"/>
                  <a:gd name="T26" fmla="*/ 54 w 936"/>
                  <a:gd name="T27" fmla="*/ 0 h 169"/>
                  <a:gd name="T28" fmla="*/ 54 w 936"/>
                  <a:gd name="T29" fmla="*/ 4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169">
                    <a:moveTo>
                      <a:pt x="54" y="169"/>
                    </a:moveTo>
                    <a:lnTo>
                      <a:pt x="909" y="169"/>
                    </a:lnTo>
                    <a:cubicBezTo>
                      <a:pt x="936" y="169"/>
                      <a:pt x="936" y="127"/>
                      <a:pt x="909" y="127"/>
                    </a:cubicBezTo>
                    <a:lnTo>
                      <a:pt x="54" y="127"/>
                    </a:lnTo>
                    <a:cubicBezTo>
                      <a:pt x="28" y="127"/>
                      <a:pt x="28" y="169"/>
                      <a:pt x="54" y="169"/>
                    </a:cubicBezTo>
                    <a:close/>
                    <a:moveTo>
                      <a:pt x="27" y="105"/>
                    </a:moveTo>
                    <a:lnTo>
                      <a:pt x="881" y="105"/>
                    </a:lnTo>
                    <a:cubicBezTo>
                      <a:pt x="908" y="105"/>
                      <a:pt x="908" y="63"/>
                      <a:pt x="881" y="63"/>
                    </a:cubicBezTo>
                    <a:lnTo>
                      <a:pt x="27" y="63"/>
                    </a:lnTo>
                    <a:cubicBezTo>
                      <a:pt x="0" y="63"/>
                      <a:pt x="0" y="105"/>
                      <a:pt x="27" y="105"/>
                    </a:cubicBezTo>
                    <a:close/>
                    <a:moveTo>
                      <a:pt x="54" y="41"/>
                    </a:moveTo>
                    <a:lnTo>
                      <a:pt x="909" y="41"/>
                    </a:lnTo>
                    <a:cubicBezTo>
                      <a:pt x="936" y="41"/>
                      <a:pt x="936" y="0"/>
                      <a:pt x="909" y="0"/>
                    </a:cubicBezTo>
                    <a:lnTo>
                      <a:pt x="54" y="0"/>
                    </a:lnTo>
                    <a:cubicBezTo>
                      <a:pt x="28" y="0"/>
                      <a:pt x="28" y="41"/>
                      <a:pt x="54" y="41"/>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p:cNvSpPr>
                <a:spLocks/>
              </p:cNvSpPr>
              <p:nvPr/>
            </p:nvSpPr>
            <p:spPr bwMode="auto">
              <a:xfrm>
                <a:off x="6540500" y="2593975"/>
                <a:ext cx="87313" cy="82550"/>
              </a:xfrm>
              <a:custGeom>
                <a:avLst/>
                <a:gdLst>
                  <a:gd name="T0" fmla="*/ 0 w 98"/>
                  <a:gd name="T1" fmla="*/ 0 h 93"/>
                  <a:gd name="T2" fmla="*/ 98 w 98"/>
                  <a:gd name="T3" fmla="*/ 0 h 93"/>
                  <a:gd name="T4" fmla="*/ 98 w 98"/>
                  <a:gd name="T5" fmla="*/ 93 h 93"/>
                  <a:gd name="T6" fmla="*/ 51 w 98"/>
                  <a:gd name="T7" fmla="*/ 74 h 93"/>
                  <a:gd name="T8" fmla="*/ 0 w 98"/>
                  <a:gd name="T9" fmla="*/ 93 h 93"/>
                  <a:gd name="T10" fmla="*/ 0 w 98"/>
                  <a:gd name="T11" fmla="*/ 0 h 93"/>
                </a:gdLst>
                <a:ahLst/>
                <a:cxnLst>
                  <a:cxn ang="0">
                    <a:pos x="T0" y="T1"/>
                  </a:cxn>
                  <a:cxn ang="0">
                    <a:pos x="T2" y="T3"/>
                  </a:cxn>
                  <a:cxn ang="0">
                    <a:pos x="T4" y="T5"/>
                  </a:cxn>
                  <a:cxn ang="0">
                    <a:pos x="T6" y="T7"/>
                  </a:cxn>
                  <a:cxn ang="0">
                    <a:pos x="T8" y="T9"/>
                  </a:cxn>
                  <a:cxn ang="0">
                    <a:pos x="T10" y="T11"/>
                  </a:cxn>
                </a:cxnLst>
                <a:rect l="0" t="0" r="r" b="b"/>
                <a:pathLst>
                  <a:path w="98" h="93">
                    <a:moveTo>
                      <a:pt x="0" y="0"/>
                    </a:moveTo>
                    <a:lnTo>
                      <a:pt x="98" y="0"/>
                    </a:lnTo>
                    <a:lnTo>
                      <a:pt x="98" y="93"/>
                    </a:lnTo>
                    <a:lnTo>
                      <a:pt x="51" y="74"/>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01" name="组合 4100"/>
            <p:cNvGrpSpPr/>
            <p:nvPr/>
          </p:nvGrpSpPr>
          <p:grpSpPr>
            <a:xfrm>
              <a:off x="5456238" y="2828925"/>
              <a:ext cx="998538" cy="260350"/>
              <a:chOff x="5456238" y="2828925"/>
              <a:chExt cx="998538" cy="260350"/>
            </a:xfrm>
          </p:grpSpPr>
          <p:sp>
            <p:nvSpPr>
              <p:cNvPr id="10" name="Freeform 10"/>
              <p:cNvSpPr>
                <a:spLocks/>
              </p:cNvSpPr>
              <p:nvPr/>
            </p:nvSpPr>
            <p:spPr bwMode="auto">
              <a:xfrm>
                <a:off x="5456238" y="2828925"/>
                <a:ext cx="998538" cy="260350"/>
              </a:xfrm>
              <a:custGeom>
                <a:avLst/>
                <a:gdLst>
                  <a:gd name="T0" fmla="*/ 1094 w 1125"/>
                  <a:gd name="T1" fmla="*/ 245 h 291"/>
                  <a:gd name="T2" fmla="*/ 413 w 1125"/>
                  <a:gd name="T3" fmla="*/ 245 h 291"/>
                  <a:gd name="T4" fmla="*/ 199 w 1125"/>
                  <a:gd name="T5" fmla="*/ 245 h 291"/>
                  <a:gd name="T6" fmla="*/ 152 w 1125"/>
                  <a:gd name="T7" fmla="*/ 243 h 291"/>
                  <a:gd name="T8" fmla="*/ 81 w 1125"/>
                  <a:gd name="T9" fmla="*/ 100 h 291"/>
                  <a:gd name="T10" fmla="*/ 226 w 1125"/>
                  <a:gd name="T11" fmla="*/ 47 h 291"/>
                  <a:gd name="T12" fmla="*/ 446 w 1125"/>
                  <a:gd name="T13" fmla="*/ 47 h 291"/>
                  <a:gd name="T14" fmla="*/ 1095 w 1125"/>
                  <a:gd name="T15" fmla="*/ 47 h 291"/>
                  <a:gd name="T16" fmla="*/ 1095 w 1125"/>
                  <a:gd name="T17" fmla="*/ 0 h 291"/>
                  <a:gd name="T18" fmla="*/ 413 w 1125"/>
                  <a:gd name="T19" fmla="*/ 0 h 291"/>
                  <a:gd name="T20" fmla="*/ 199 w 1125"/>
                  <a:gd name="T21" fmla="*/ 0 h 291"/>
                  <a:gd name="T22" fmla="*/ 153 w 1125"/>
                  <a:gd name="T23" fmla="*/ 1 h 291"/>
                  <a:gd name="T24" fmla="*/ 28 w 1125"/>
                  <a:gd name="T25" fmla="*/ 109 h 291"/>
                  <a:gd name="T26" fmla="*/ 177 w 1125"/>
                  <a:gd name="T27" fmla="*/ 291 h 291"/>
                  <a:gd name="T28" fmla="*/ 356 w 1125"/>
                  <a:gd name="T29" fmla="*/ 291 h 291"/>
                  <a:gd name="T30" fmla="*/ 1088 w 1125"/>
                  <a:gd name="T31" fmla="*/ 291 h 291"/>
                  <a:gd name="T32" fmla="*/ 1095 w 1125"/>
                  <a:gd name="T33" fmla="*/ 291 h 291"/>
                  <a:gd name="T34" fmla="*/ 1096 w 1125"/>
                  <a:gd name="T35" fmla="*/ 245 h 291"/>
                  <a:gd name="T36" fmla="*/ 1094 w 1125"/>
                  <a:gd name="T37" fmla="*/ 2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5" h="291">
                    <a:moveTo>
                      <a:pt x="1094" y="245"/>
                    </a:moveTo>
                    <a:lnTo>
                      <a:pt x="413" y="245"/>
                    </a:lnTo>
                    <a:lnTo>
                      <a:pt x="199" y="245"/>
                    </a:lnTo>
                    <a:cubicBezTo>
                      <a:pt x="184" y="245"/>
                      <a:pt x="167" y="246"/>
                      <a:pt x="152" y="243"/>
                    </a:cubicBezTo>
                    <a:cubicBezTo>
                      <a:pt x="85" y="233"/>
                      <a:pt x="52" y="158"/>
                      <a:pt x="81" y="100"/>
                    </a:cubicBezTo>
                    <a:cubicBezTo>
                      <a:pt x="110" y="42"/>
                      <a:pt x="172" y="47"/>
                      <a:pt x="226" y="47"/>
                    </a:cubicBezTo>
                    <a:lnTo>
                      <a:pt x="446" y="47"/>
                    </a:lnTo>
                    <a:lnTo>
                      <a:pt x="1095" y="47"/>
                    </a:lnTo>
                    <a:cubicBezTo>
                      <a:pt x="1125" y="47"/>
                      <a:pt x="1125" y="0"/>
                      <a:pt x="1095" y="0"/>
                    </a:cubicBezTo>
                    <a:lnTo>
                      <a:pt x="413" y="0"/>
                    </a:lnTo>
                    <a:lnTo>
                      <a:pt x="199" y="0"/>
                    </a:lnTo>
                    <a:cubicBezTo>
                      <a:pt x="184" y="0"/>
                      <a:pt x="168" y="0"/>
                      <a:pt x="153" y="1"/>
                    </a:cubicBezTo>
                    <a:cubicBezTo>
                      <a:pt x="92" y="7"/>
                      <a:pt x="44" y="52"/>
                      <a:pt x="28" y="109"/>
                    </a:cubicBezTo>
                    <a:cubicBezTo>
                      <a:pt x="0" y="207"/>
                      <a:pt x="83" y="291"/>
                      <a:pt x="177" y="291"/>
                    </a:cubicBezTo>
                    <a:lnTo>
                      <a:pt x="356" y="291"/>
                    </a:lnTo>
                    <a:lnTo>
                      <a:pt x="1088" y="291"/>
                    </a:lnTo>
                    <a:lnTo>
                      <a:pt x="1095" y="291"/>
                    </a:lnTo>
                    <a:cubicBezTo>
                      <a:pt x="1125" y="291"/>
                      <a:pt x="1125" y="246"/>
                      <a:pt x="1096" y="245"/>
                    </a:cubicBezTo>
                    <a:cubicBezTo>
                      <a:pt x="1096" y="245"/>
                      <a:pt x="1095" y="245"/>
                      <a:pt x="1094"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noEditPoints="1"/>
              </p:cNvSpPr>
              <p:nvPr/>
            </p:nvSpPr>
            <p:spPr bwMode="auto">
              <a:xfrm>
                <a:off x="5538788" y="2884488"/>
                <a:ext cx="868363" cy="150813"/>
              </a:xfrm>
              <a:custGeom>
                <a:avLst/>
                <a:gdLst>
                  <a:gd name="T0" fmla="*/ 54 w 979"/>
                  <a:gd name="T1" fmla="*/ 169 h 169"/>
                  <a:gd name="T2" fmla="*/ 952 w 979"/>
                  <a:gd name="T3" fmla="*/ 169 h 169"/>
                  <a:gd name="T4" fmla="*/ 952 w 979"/>
                  <a:gd name="T5" fmla="*/ 128 h 169"/>
                  <a:gd name="T6" fmla="*/ 54 w 979"/>
                  <a:gd name="T7" fmla="*/ 128 h 169"/>
                  <a:gd name="T8" fmla="*/ 54 w 979"/>
                  <a:gd name="T9" fmla="*/ 169 h 169"/>
                  <a:gd name="T10" fmla="*/ 26 w 979"/>
                  <a:gd name="T11" fmla="*/ 106 h 169"/>
                  <a:gd name="T12" fmla="*/ 924 w 979"/>
                  <a:gd name="T13" fmla="*/ 106 h 169"/>
                  <a:gd name="T14" fmla="*/ 924 w 979"/>
                  <a:gd name="T15" fmla="*/ 64 h 169"/>
                  <a:gd name="T16" fmla="*/ 26 w 979"/>
                  <a:gd name="T17" fmla="*/ 64 h 169"/>
                  <a:gd name="T18" fmla="*/ 26 w 979"/>
                  <a:gd name="T19" fmla="*/ 106 h 169"/>
                  <a:gd name="T20" fmla="*/ 54 w 979"/>
                  <a:gd name="T21" fmla="*/ 42 h 169"/>
                  <a:gd name="T22" fmla="*/ 952 w 979"/>
                  <a:gd name="T23" fmla="*/ 42 h 169"/>
                  <a:gd name="T24" fmla="*/ 952 w 979"/>
                  <a:gd name="T25" fmla="*/ 0 h 169"/>
                  <a:gd name="T26" fmla="*/ 54 w 979"/>
                  <a:gd name="T27" fmla="*/ 0 h 169"/>
                  <a:gd name="T28" fmla="*/ 54 w 979"/>
                  <a:gd name="T29" fmla="*/ 4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9" h="169">
                    <a:moveTo>
                      <a:pt x="54" y="169"/>
                    </a:moveTo>
                    <a:lnTo>
                      <a:pt x="952" y="169"/>
                    </a:lnTo>
                    <a:cubicBezTo>
                      <a:pt x="979" y="169"/>
                      <a:pt x="979" y="128"/>
                      <a:pt x="952" y="128"/>
                    </a:cubicBezTo>
                    <a:lnTo>
                      <a:pt x="54" y="128"/>
                    </a:lnTo>
                    <a:cubicBezTo>
                      <a:pt x="27" y="128"/>
                      <a:pt x="27" y="169"/>
                      <a:pt x="54" y="169"/>
                    </a:cubicBezTo>
                    <a:close/>
                    <a:moveTo>
                      <a:pt x="26" y="106"/>
                    </a:moveTo>
                    <a:lnTo>
                      <a:pt x="924" y="106"/>
                    </a:lnTo>
                    <a:cubicBezTo>
                      <a:pt x="951" y="106"/>
                      <a:pt x="951" y="64"/>
                      <a:pt x="924" y="64"/>
                    </a:cubicBezTo>
                    <a:lnTo>
                      <a:pt x="26" y="64"/>
                    </a:lnTo>
                    <a:cubicBezTo>
                      <a:pt x="0" y="64"/>
                      <a:pt x="0" y="106"/>
                      <a:pt x="26" y="106"/>
                    </a:cubicBezTo>
                    <a:close/>
                    <a:moveTo>
                      <a:pt x="54" y="42"/>
                    </a:moveTo>
                    <a:lnTo>
                      <a:pt x="952" y="42"/>
                    </a:lnTo>
                    <a:cubicBezTo>
                      <a:pt x="979" y="42"/>
                      <a:pt x="979" y="0"/>
                      <a:pt x="952" y="0"/>
                    </a:cubicBezTo>
                    <a:lnTo>
                      <a:pt x="54" y="0"/>
                    </a:lnTo>
                    <a:cubicBezTo>
                      <a:pt x="27" y="0"/>
                      <a:pt x="27" y="42"/>
                      <a:pt x="54" y="42"/>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8"/>
              <p:cNvSpPr>
                <a:spLocks/>
              </p:cNvSpPr>
              <p:nvPr/>
            </p:nvSpPr>
            <p:spPr bwMode="auto">
              <a:xfrm>
                <a:off x="6234113" y="2884488"/>
                <a:ext cx="87313" cy="82550"/>
              </a:xfrm>
              <a:custGeom>
                <a:avLst/>
                <a:gdLst>
                  <a:gd name="T0" fmla="*/ 0 w 99"/>
                  <a:gd name="T1" fmla="*/ 0 h 93"/>
                  <a:gd name="T2" fmla="*/ 99 w 99"/>
                  <a:gd name="T3" fmla="*/ 0 h 93"/>
                  <a:gd name="T4" fmla="*/ 99 w 99"/>
                  <a:gd name="T5" fmla="*/ 93 h 93"/>
                  <a:gd name="T6" fmla="*/ 52 w 99"/>
                  <a:gd name="T7" fmla="*/ 75 h 93"/>
                  <a:gd name="T8" fmla="*/ 0 w 99"/>
                  <a:gd name="T9" fmla="*/ 93 h 93"/>
                  <a:gd name="T10" fmla="*/ 0 w 99"/>
                  <a:gd name="T11" fmla="*/ 0 h 93"/>
                </a:gdLst>
                <a:ahLst/>
                <a:cxnLst>
                  <a:cxn ang="0">
                    <a:pos x="T0" y="T1"/>
                  </a:cxn>
                  <a:cxn ang="0">
                    <a:pos x="T2" y="T3"/>
                  </a:cxn>
                  <a:cxn ang="0">
                    <a:pos x="T4" y="T5"/>
                  </a:cxn>
                  <a:cxn ang="0">
                    <a:pos x="T6" y="T7"/>
                  </a:cxn>
                  <a:cxn ang="0">
                    <a:pos x="T8" y="T9"/>
                  </a:cxn>
                  <a:cxn ang="0">
                    <a:pos x="T10" y="T11"/>
                  </a:cxn>
                </a:cxnLst>
                <a:rect l="0" t="0" r="r" b="b"/>
                <a:pathLst>
                  <a:path w="99" h="93">
                    <a:moveTo>
                      <a:pt x="0" y="0"/>
                    </a:moveTo>
                    <a:lnTo>
                      <a:pt x="99" y="0"/>
                    </a:lnTo>
                    <a:lnTo>
                      <a:pt x="99" y="93"/>
                    </a:lnTo>
                    <a:lnTo>
                      <a:pt x="52" y="75"/>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111" name="组合 4110"/>
          <p:cNvGrpSpPr/>
          <p:nvPr/>
        </p:nvGrpSpPr>
        <p:grpSpPr>
          <a:xfrm>
            <a:off x="10850909" y="6165304"/>
            <a:ext cx="939800" cy="368300"/>
            <a:chOff x="8618538" y="979488"/>
            <a:chExt cx="939800" cy="368300"/>
          </a:xfrm>
        </p:grpSpPr>
        <p:sp>
          <p:nvSpPr>
            <p:cNvPr id="4109" name="Freeform 22"/>
            <p:cNvSpPr>
              <a:spLocks/>
            </p:cNvSpPr>
            <p:nvPr/>
          </p:nvSpPr>
          <p:spPr bwMode="auto">
            <a:xfrm>
              <a:off x="9380538" y="979488"/>
              <a:ext cx="177800" cy="368300"/>
            </a:xfrm>
            <a:custGeom>
              <a:avLst/>
              <a:gdLst>
                <a:gd name="T0" fmla="*/ 9 w 265"/>
                <a:gd name="T1" fmla="*/ 2 h 543"/>
                <a:gd name="T2" fmla="*/ 9 w 265"/>
                <a:gd name="T3" fmla="*/ 2 h 543"/>
                <a:gd name="T4" fmla="*/ 29 w 265"/>
                <a:gd name="T5" fmla="*/ 6 h 543"/>
                <a:gd name="T6" fmla="*/ 263 w 265"/>
                <a:gd name="T7" fmla="*/ 266 h 543"/>
                <a:gd name="T8" fmla="*/ 265 w 265"/>
                <a:gd name="T9" fmla="*/ 271 h 543"/>
                <a:gd name="T10" fmla="*/ 265 w 265"/>
                <a:gd name="T11" fmla="*/ 271 h 543"/>
                <a:gd name="T12" fmla="*/ 263 w 265"/>
                <a:gd name="T13" fmla="*/ 276 h 543"/>
                <a:gd name="T14" fmla="*/ 29 w 265"/>
                <a:gd name="T15" fmla="*/ 537 h 543"/>
                <a:gd name="T16" fmla="*/ 9 w 265"/>
                <a:gd name="T17" fmla="*/ 540 h 543"/>
                <a:gd name="T18" fmla="*/ 9 w 265"/>
                <a:gd name="T19" fmla="*/ 540 h 543"/>
                <a:gd name="T20" fmla="*/ 4 w 265"/>
                <a:gd name="T21" fmla="*/ 528 h 543"/>
                <a:gd name="T22" fmla="*/ 234 w 265"/>
                <a:gd name="T23" fmla="*/ 271 h 543"/>
                <a:gd name="T24" fmla="*/ 4 w 265"/>
                <a:gd name="T25" fmla="*/ 15 h 543"/>
                <a:gd name="T26" fmla="*/ 9 w 265"/>
                <a:gd name="T27"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5" h="543">
                  <a:moveTo>
                    <a:pt x="9" y="2"/>
                  </a:moveTo>
                  <a:lnTo>
                    <a:pt x="9" y="2"/>
                  </a:lnTo>
                  <a:cubicBezTo>
                    <a:pt x="16" y="0"/>
                    <a:pt x="25" y="1"/>
                    <a:pt x="29" y="6"/>
                  </a:cubicBezTo>
                  <a:lnTo>
                    <a:pt x="263" y="266"/>
                  </a:lnTo>
                  <a:cubicBezTo>
                    <a:pt x="264" y="268"/>
                    <a:pt x="265" y="270"/>
                    <a:pt x="265" y="271"/>
                  </a:cubicBezTo>
                  <a:lnTo>
                    <a:pt x="265" y="271"/>
                  </a:lnTo>
                  <a:cubicBezTo>
                    <a:pt x="265" y="273"/>
                    <a:pt x="264" y="275"/>
                    <a:pt x="263" y="276"/>
                  </a:cubicBezTo>
                  <a:lnTo>
                    <a:pt x="29" y="537"/>
                  </a:lnTo>
                  <a:cubicBezTo>
                    <a:pt x="25" y="541"/>
                    <a:pt x="16" y="543"/>
                    <a:pt x="9" y="540"/>
                  </a:cubicBezTo>
                  <a:lnTo>
                    <a:pt x="9" y="540"/>
                  </a:lnTo>
                  <a:cubicBezTo>
                    <a:pt x="2" y="538"/>
                    <a:pt x="0" y="532"/>
                    <a:pt x="4" y="528"/>
                  </a:cubicBezTo>
                  <a:lnTo>
                    <a:pt x="234" y="271"/>
                  </a:lnTo>
                  <a:lnTo>
                    <a:pt x="4" y="15"/>
                  </a:lnTo>
                  <a:cubicBezTo>
                    <a:pt x="0" y="10"/>
                    <a:pt x="2" y="5"/>
                    <a:pt x="9"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0" name="Freeform 23"/>
            <p:cNvSpPr>
              <a:spLocks noEditPoints="1"/>
            </p:cNvSpPr>
            <p:nvPr/>
          </p:nvSpPr>
          <p:spPr bwMode="auto">
            <a:xfrm>
              <a:off x="8618538" y="1139826"/>
              <a:ext cx="769938" cy="66675"/>
            </a:xfrm>
            <a:custGeom>
              <a:avLst/>
              <a:gdLst>
                <a:gd name="T0" fmla="*/ 50 w 1145"/>
                <a:gd name="T1" fmla="*/ 0 h 100"/>
                <a:gd name="T2" fmla="*/ 101 w 1145"/>
                <a:gd name="T3" fmla="*/ 50 h 100"/>
                <a:gd name="T4" fmla="*/ 50 w 1145"/>
                <a:gd name="T5" fmla="*/ 100 h 100"/>
                <a:gd name="T6" fmla="*/ 0 w 1145"/>
                <a:gd name="T7" fmla="*/ 50 h 100"/>
                <a:gd name="T8" fmla="*/ 50 w 1145"/>
                <a:gd name="T9" fmla="*/ 0 h 100"/>
                <a:gd name="T10" fmla="*/ 244 w 1145"/>
                <a:gd name="T11" fmla="*/ 0 h 100"/>
                <a:gd name="T12" fmla="*/ 294 w 1145"/>
                <a:gd name="T13" fmla="*/ 50 h 100"/>
                <a:gd name="T14" fmla="*/ 244 w 1145"/>
                <a:gd name="T15" fmla="*/ 100 h 100"/>
                <a:gd name="T16" fmla="*/ 193 w 1145"/>
                <a:gd name="T17" fmla="*/ 50 h 100"/>
                <a:gd name="T18" fmla="*/ 244 w 1145"/>
                <a:gd name="T19" fmla="*/ 0 h 100"/>
                <a:gd name="T20" fmla="*/ 437 w 1145"/>
                <a:gd name="T21" fmla="*/ 0 h 100"/>
                <a:gd name="T22" fmla="*/ 487 w 1145"/>
                <a:gd name="T23" fmla="*/ 50 h 100"/>
                <a:gd name="T24" fmla="*/ 437 w 1145"/>
                <a:gd name="T25" fmla="*/ 100 h 100"/>
                <a:gd name="T26" fmla="*/ 387 w 1145"/>
                <a:gd name="T27" fmla="*/ 50 h 100"/>
                <a:gd name="T28" fmla="*/ 437 w 1145"/>
                <a:gd name="T29" fmla="*/ 0 h 100"/>
                <a:gd name="T30" fmla="*/ 1095 w 1145"/>
                <a:gd name="T31" fmla="*/ 0 h 100"/>
                <a:gd name="T32" fmla="*/ 1145 w 1145"/>
                <a:gd name="T33" fmla="*/ 50 h 100"/>
                <a:gd name="T34" fmla="*/ 1095 w 1145"/>
                <a:gd name="T35" fmla="*/ 100 h 100"/>
                <a:gd name="T36" fmla="*/ 1044 w 1145"/>
                <a:gd name="T37" fmla="*/ 50 h 100"/>
                <a:gd name="T38" fmla="*/ 1095 w 1145"/>
                <a:gd name="T39" fmla="*/ 0 h 100"/>
                <a:gd name="T40" fmla="*/ 902 w 1145"/>
                <a:gd name="T41" fmla="*/ 0 h 100"/>
                <a:gd name="T42" fmla="*/ 952 w 1145"/>
                <a:gd name="T43" fmla="*/ 50 h 100"/>
                <a:gd name="T44" fmla="*/ 902 w 1145"/>
                <a:gd name="T45" fmla="*/ 100 h 100"/>
                <a:gd name="T46" fmla="*/ 851 w 1145"/>
                <a:gd name="T47" fmla="*/ 50 h 100"/>
                <a:gd name="T48" fmla="*/ 902 w 1145"/>
                <a:gd name="T49" fmla="*/ 0 h 100"/>
                <a:gd name="T50" fmla="*/ 708 w 1145"/>
                <a:gd name="T51" fmla="*/ 0 h 100"/>
                <a:gd name="T52" fmla="*/ 759 w 1145"/>
                <a:gd name="T53" fmla="*/ 50 h 100"/>
                <a:gd name="T54" fmla="*/ 708 w 1145"/>
                <a:gd name="T55" fmla="*/ 100 h 100"/>
                <a:gd name="T56" fmla="*/ 658 w 1145"/>
                <a:gd name="T57" fmla="*/ 50 h 100"/>
                <a:gd name="T58" fmla="*/ 708 w 1145"/>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5" h="100">
                  <a:moveTo>
                    <a:pt x="50" y="0"/>
                  </a:moveTo>
                  <a:cubicBezTo>
                    <a:pt x="78" y="0"/>
                    <a:pt x="101" y="22"/>
                    <a:pt x="101" y="50"/>
                  </a:cubicBezTo>
                  <a:cubicBezTo>
                    <a:pt x="101" y="78"/>
                    <a:pt x="78" y="100"/>
                    <a:pt x="50" y="100"/>
                  </a:cubicBezTo>
                  <a:cubicBezTo>
                    <a:pt x="23" y="100"/>
                    <a:pt x="0" y="78"/>
                    <a:pt x="0" y="50"/>
                  </a:cubicBezTo>
                  <a:cubicBezTo>
                    <a:pt x="0" y="22"/>
                    <a:pt x="23" y="0"/>
                    <a:pt x="50" y="0"/>
                  </a:cubicBezTo>
                  <a:close/>
                  <a:moveTo>
                    <a:pt x="244" y="0"/>
                  </a:moveTo>
                  <a:cubicBezTo>
                    <a:pt x="271" y="0"/>
                    <a:pt x="294" y="22"/>
                    <a:pt x="294" y="50"/>
                  </a:cubicBezTo>
                  <a:cubicBezTo>
                    <a:pt x="294" y="78"/>
                    <a:pt x="271" y="100"/>
                    <a:pt x="244" y="100"/>
                  </a:cubicBezTo>
                  <a:cubicBezTo>
                    <a:pt x="216" y="100"/>
                    <a:pt x="193" y="78"/>
                    <a:pt x="193" y="50"/>
                  </a:cubicBezTo>
                  <a:cubicBezTo>
                    <a:pt x="193" y="22"/>
                    <a:pt x="216" y="0"/>
                    <a:pt x="244" y="0"/>
                  </a:cubicBezTo>
                  <a:close/>
                  <a:moveTo>
                    <a:pt x="437" y="0"/>
                  </a:moveTo>
                  <a:cubicBezTo>
                    <a:pt x="465" y="0"/>
                    <a:pt x="487" y="22"/>
                    <a:pt x="487" y="50"/>
                  </a:cubicBezTo>
                  <a:cubicBezTo>
                    <a:pt x="487" y="78"/>
                    <a:pt x="465" y="100"/>
                    <a:pt x="437" y="100"/>
                  </a:cubicBezTo>
                  <a:cubicBezTo>
                    <a:pt x="409" y="100"/>
                    <a:pt x="387" y="78"/>
                    <a:pt x="387" y="50"/>
                  </a:cubicBezTo>
                  <a:cubicBezTo>
                    <a:pt x="387" y="22"/>
                    <a:pt x="409" y="0"/>
                    <a:pt x="437" y="0"/>
                  </a:cubicBezTo>
                  <a:close/>
                  <a:moveTo>
                    <a:pt x="1095" y="0"/>
                  </a:moveTo>
                  <a:cubicBezTo>
                    <a:pt x="1123" y="0"/>
                    <a:pt x="1145" y="22"/>
                    <a:pt x="1145" y="50"/>
                  </a:cubicBezTo>
                  <a:cubicBezTo>
                    <a:pt x="1145" y="78"/>
                    <a:pt x="1123" y="100"/>
                    <a:pt x="1095" y="100"/>
                  </a:cubicBezTo>
                  <a:cubicBezTo>
                    <a:pt x="1067" y="100"/>
                    <a:pt x="1044" y="78"/>
                    <a:pt x="1044" y="50"/>
                  </a:cubicBezTo>
                  <a:cubicBezTo>
                    <a:pt x="1044" y="22"/>
                    <a:pt x="1067" y="0"/>
                    <a:pt x="1095" y="0"/>
                  </a:cubicBezTo>
                  <a:close/>
                  <a:moveTo>
                    <a:pt x="902" y="0"/>
                  </a:moveTo>
                  <a:cubicBezTo>
                    <a:pt x="929" y="0"/>
                    <a:pt x="952" y="22"/>
                    <a:pt x="952" y="50"/>
                  </a:cubicBezTo>
                  <a:cubicBezTo>
                    <a:pt x="952" y="78"/>
                    <a:pt x="929" y="100"/>
                    <a:pt x="902" y="100"/>
                  </a:cubicBezTo>
                  <a:cubicBezTo>
                    <a:pt x="874" y="100"/>
                    <a:pt x="851" y="78"/>
                    <a:pt x="851" y="50"/>
                  </a:cubicBezTo>
                  <a:cubicBezTo>
                    <a:pt x="851" y="22"/>
                    <a:pt x="874" y="0"/>
                    <a:pt x="902" y="0"/>
                  </a:cubicBezTo>
                  <a:close/>
                  <a:moveTo>
                    <a:pt x="708" y="0"/>
                  </a:moveTo>
                  <a:cubicBezTo>
                    <a:pt x="736" y="0"/>
                    <a:pt x="759" y="22"/>
                    <a:pt x="759" y="50"/>
                  </a:cubicBezTo>
                  <a:cubicBezTo>
                    <a:pt x="759" y="78"/>
                    <a:pt x="736" y="100"/>
                    <a:pt x="708" y="100"/>
                  </a:cubicBezTo>
                  <a:cubicBezTo>
                    <a:pt x="680" y="100"/>
                    <a:pt x="658" y="78"/>
                    <a:pt x="658" y="50"/>
                  </a:cubicBezTo>
                  <a:cubicBezTo>
                    <a:pt x="658" y="22"/>
                    <a:pt x="680" y="0"/>
                    <a:pt x="70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advTm="18849">
        <p14:flash/>
      </p:transition>
    </mc:Choice>
    <mc:Fallback xmlns="">
      <p:transition spd="slow" advTm="18849">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wheel(1)">
                                          <p:cBhvr>
                                            <p:cTn id="7" dur="2000"/>
                                            <p:tgtEl>
                                              <p:spTgt spid="4104"/>
                                            </p:tgtEl>
                                          </p:cBhvr>
                                        </p:animEffect>
                                      </p:childTnLst>
                                    </p:cTn>
                                  </p:par>
                                  <p:par>
                                    <p:cTn id="8" presetID="8" presetClass="emph" presetSubtype="0" fill="hold" nodeType="withEffect" p14:presetBounceEnd="6000">
                                      <p:stCondLst>
                                        <p:cond delay="0"/>
                                      </p:stCondLst>
                                      <p:childTnLst>
                                        <p:animRot by="21600000" p14:bounceEnd="6000">
                                          <p:cBhvr>
                                            <p:cTn id="9" dur="3000" fill="hold"/>
                                            <p:tgtEl>
                                              <p:spTgt spid="4104"/>
                                            </p:tgtEl>
                                            <p:attrNameLst>
                                              <p:attrName>r</p:attrName>
                                            </p:attrNameLst>
                                          </p:cBhvr>
                                        </p:animRot>
                                      </p:childTnLst>
                                    </p:cTn>
                                  </p:par>
                                </p:childTnLst>
                              </p:cTn>
                            </p:par>
                            <p:par>
                              <p:cTn id="10" fill="hold">
                                <p:stCondLst>
                                  <p:cond delay="3000"/>
                                </p:stCondLst>
                                <p:childTnLst>
                                  <p:par>
                                    <p:cTn id="11" presetID="26" presetClass="emph" presetSubtype="0" fill="hold" nodeType="afterEffect">
                                      <p:stCondLst>
                                        <p:cond delay="0"/>
                                      </p:stCondLst>
                                      <p:childTnLst>
                                        <p:animEffect transition="out" filter="fade">
                                          <p:cBhvr>
                                            <p:cTn id="12" dur="2000" tmFilter="0, 0; .2, .5; .8, .5; 1, 0"/>
                                            <p:tgtEl>
                                              <p:spTgt spid="4104"/>
                                            </p:tgtEl>
                                          </p:cBhvr>
                                        </p:animEffect>
                                        <p:animScale>
                                          <p:cBhvr>
                                            <p:cTn id="13" dur="1000" autoRev="1" fill="hold"/>
                                            <p:tgtEl>
                                              <p:spTgt spid="4104"/>
                                            </p:tgtEl>
                                          </p:cBhvr>
                                          <p:by x="105000" y="105000"/>
                                        </p:animScale>
                                      </p:childTnLst>
                                    </p:cTn>
                                  </p:par>
                                </p:childTnLst>
                              </p:cTn>
                            </p:par>
                            <p:par>
                              <p:cTn id="14" fill="hold">
                                <p:stCondLst>
                                  <p:cond delay="5000"/>
                                </p:stCondLst>
                                <p:childTnLst>
                                  <p:par>
                                    <p:cTn id="15" presetID="10" presetClass="entr" presetSubtype="0" fill="hold" nodeType="afterEffect">
                                      <p:stCondLst>
                                        <p:cond delay="100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2000"/>
                                            <p:tgtEl>
                                              <p:spTgt spid="4102"/>
                                            </p:tgtEl>
                                          </p:cBhvr>
                                        </p:animEffect>
                                      </p:childTnLst>
                                    </p:cTn>
                                  </p:par>
                                </p:childTnLst>
                              </p:cTn>
                            </p:par>
                            <p:par>
                              <p:cTn id="18" fill="hold">
                                <p:stCondLst>
                                  <p:cond delay="8000"/>
                                </p:stCondLst>
                                <p:childTnLst>
                                  <p:par>
                                    <p:cTn id="19" presetID="64" presetClass="path" presetSubtype="0" accel="50000" decel="50000" fill="hold" nodeType="afterEffect">
                                      <p:stCondLst>
                                        <p:cond delay="0"/>
                                      </p:stCondLst>
                                      <p:childTnLst>
                                        <p:animMotion origin="layout" path="M 2.91667E-6 4.81481E-6 L 2.91667E-6 -0.19908 " pathEditMode="relative" rAng="0" ptsTypes="AA">
                                          <p:cBhvr>
                                            <p:cTn id="20" dur="2000" fill="hold"/>
                                            <p:tgtEl>
                                              <p:spTgt spid="4104"/>
                                            </p:tgtEl>
                                            <p:attrNameLst>
                                              <p:attrName>ppt_x</p:attrName>
                                              <p:attrName>ppt_y</p:attrName>
                                            </p:attrNameLst>
                                          </p:cBhvr>
                                          <p:rCtr x="0" y="-9954"/>
                                        </p:animMotion>
                                      </p:childTnLst>
                                    </p:cTn>
                                  </p:par>
                                  <p:par>
                                    <p:cTn id="21" presetID="64" presetClass="path" presetSubtype="0" accel="50000" decel="50000" fill="hold" nodeType="withEffect">
                                      <p:stCondLst>
                                        <p:cond delay="0"/>
                                      </p:stCondLst>
                                      <p:childTnLst>
                                        <p:animMotion origin="layout" path="M -4.16667E-7 -3.7037E-6 L -4.16667E-7 -0.19884 " pathEditMode="relative" rAng="0" ptsTypes="AA">
                                          <p:cBhvr>
                                            <p:cTn id="22" dur="2000" fill="hold"/>
                                            <p:tgtEl>
                                              <p:spTgt spid="4102"/>
                                            </p:tgtEl>
                                            <p:attrNameLst>
                                              <p:attrName>ppt_x</p:attrName>
                                              <p:attrName>ppt_y</p:attrName>
                                            </p:attrNameLst>
                                          </p:cBhvr>
                                          <p:rCtr x="0" y="-9954"/>
                                        </p:animMotion>
                                      </p:childTnLst>
                                    </p:cTn>
                                  </p:par>
                                </p:childTnLst>
                              </p:cTn>
                            </p:par>
                            <p:par>
                              <p:cTn id="23" fill="hold">
                                <p:stCondLst>
                                  <p:cond delay="10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099"/>
                                            </p:tgtEl>
                                            <p:attrNameLst>
                                              <p:attrName>style.visibility</p:attrName>
                                            </p:attrNameLst>
                                          </p:cBhvr>
                                          <p:to>
                                            <p:strVal val="visible"/>
                                          </p:to>
                                        </p:set>
                                        <p:anim calcmode="lin" valueType="num">
                                          <p:cBhvr>
                                            <p:cTn id="26" dur="500" fill="hold"/>
                                            <p:tgtEl>
                                              <p:spTgt spid="4099"/>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099"/>
                                            </p:tgtEl>
                                            <p:attrNameLst>
                                              <p:attrName>ppt_y</p:attrName>
                                            </p:attrNameLst>
                                          </p:cBhvr>
                                          <p:tavLst>
                                            <p:tav tm="0">
                                              <p:val>
                                                <p:strVal val="#ppt_y"/>
                                              </p:val>
                                            </p:tav>
                                            <p:tav tm="100000">
                                              <p:val>
                                                <p:strVal val="#ppt_y"/>
                                              </p:val>
                                            </p:tav>
                                          </p:tavLst>
                                        </p:anim>
                                        <p:anim calcmode="lin" valueType="num">
                                          <p:cBhvr>
                                            <p:cTn id="28" dur="500" fill="hold"/>
                                            <p:tgtEl>
                                              <p:spTgt spid="4099"/>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099"/>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099"/>
                                            </p:tgtEl>
                                          </p:cBhvr>
                                        </p:animEffect>
                                      </p:childTnLst>
                                    </p:cTn>
                                  </p:par>
                                  <p:par>
                                    <p:cTn id="31" presetID="2" presetClass="entr" presetSubtype="8" fill="hold" grpId="0" nodeType="withEffect">
                                      <p:stCondLst>
                                        <p:cond delay="0"/>
                                      </p:stCondLst>
                                      <p:childTnLst>
                                        <p:set>
                                          <p:cBhvr>
                                            <p:cTn id="32" dur="1" fill="hold">
                                              <p:stCondLst>
                                                <p:cond delay="0"/>
                                              </p:stCondLst>
                                            </p:cTn>
                                            <p:tgtEl>
                                              <p:spTgt spid="4100">
                                                <p:txEl>
                                                  <p:pRg st="0" end="0"/>
                                                </p:txEl>
                                              </p:spTgt>
                                            </p:tgtEl>
                                            <p:attrNameLst>
                                              <p:attrName>style.visibility</p:attrName>
                                            </p:attrNameLst>
                                          </p:cBhvr>
                                          <p:to>
                                            <p:strVal val="visible"/>
                                          </p:to>
                                        </p:set>
                                        <p:anim calcmode="lin" valueType="num">
                                          <p:cBhvr additive="base">
                                            <p:cTn id="33" dur="500" fill="hold"/>
                                            <p:tgtEl>
                                              <p:spTgt spid="4100">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100">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11300"/>
                                </p:stCondLst>
                                <p:childTnLst>
                                  <p:par>
                                    <p:cTn id="36" presetID="22" presetClass="entr" presetSubtype="8"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par>
                              <p:cTn id="39" fill="hold">
                                <p:stCondLst>
                                  <p:cond delay="11800"/>
                                </p:stCondLst>
                                <p:childTnLst>
                                  <p:par>
                                    <p:cTn id="40" presetID="22" presetClass="entr" presetSubtype="2"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right)">
                                          <p:cBhvr>
                                            <p:cTn id="42" dur="500"/>
                                            <p:tgtEl>
                                              <p:spTgt spid="31"/>
                                            </p:tgtEl>
                                          </p:cBhvr>
                                        </p:animEffect>
                                      </p:childTnLst>
                                    </p:cTn>
                                  </p:par>
                                </p:childTnLst>
                              </p:cTn>
                            </p:par>
                            <p:par>
                              <p:cTn id="43" fill="hold">
                                <p:stCondLst>
                                  <p:cond delay="12300"/>
                                </p:stCondLst>
                                <p:childTnLst>
                                  <p:par>
                                    <p:cTn id="44" presetID="2" presetClass="entr" presetSubtype="8" fill="hold" nodeType="afterEffect">
                                      <p:stCondLst>
                                        <p:cond delay="0"/>
                                      </p:stCondLst>
                                      <p:childTnLst>
                                        <p:set>
                                          <p:cBhvr>
                                            <p:cTn id="45" dur="1" fill="hold">
                                              <p:stCondLst>
                                                <p:cond delay="0"/>
                                              </p:stCondLst>
                                            </p:cTn>
                                            <p:tgtEl>
                                              <p:spTgt spid="4111"/>
                                            </p:tgtEl>
                                            <p:attrNameLst>
                                              <p:attrName>style.visibility</p:attrName>
                                            </p:attrNameLst>
                                          </p:cBhvr>
                                          <p:to>
                                            <p:strVal val="visible"/>
                                          </p:to>
                                        </p:set>
                                        <p:anim calcmode="lin" valueType="num">
                                          <p:cBhvr additive="base">
                                            <p:cTn id="46" dur="500" fill="hold"/>
                                            <p:tgtEl>
                                              <p:spTgt spid="4111"/>
                                            </p:tgtEl>
                                            <p:attrNameLst>
                                              <p:attrName>ppt_x</p:attrName>
                                            </p:attrNameLst>
                                          </p:cBhvr>
                                          <p:tavLst>
                                            <p:tav tm="0">
                                              <p:val>
                                                <p:strVal val="0-#ppt_w/2"/>
                                              </p:val>
                                            </p:tav>
                                            <p:tav tm="100000">
                                              <p:val>
                                                <p:strVal val="#ppt_x"/>
                                              </p:val>
                                            </p:tav>
                                          </p:tavLst>
                                        </p:anim>
                                        <p:anim calcmode="lin" valueType="num">
                                          <p:cBhvr additive="base">
                                            <p:cTn id="47" dur="500" fill="hold"/>
                                            <p:tgtEl>
                                              <p:spTgt spid="4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100" grpId="0" build="p"/>
          <p:bldP spid="24"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wheel(1)">
                                          <p:cBhvr>
                                            <p:cTn id="7" dur="2000"/>
                                            <p:tgtEl>
                                              <p:spTgt spid="4104"/>
                                            </p:tgtEl>
                                          </p:cBhvr>
                                        </p:animEffect>
                                      </p:childTnLst>
                                    </p:cTn>
                                  </p:par>
                                  <p:par>
                                    <p:cTn id="8" presetID="8" presetClass="emph" presetSubtype="0" fill="hold" nodeType="withEffect">
                                      <p:stCondLst>
                                        <p:cond delay="0"/>
                                      </p:stCondLst>
                                      <p:childTnLst>
                                        <p:animRot by="21600000">
                                          <p:cBhvr>
                                            <p:cTn id="9" dur="3000" fill="hold"/>
                                            <p:tgtEl>
                                              <p:spTgt spid="4104"/>
                                            </p:tgtEl>
                                            <p:attrNameLst>
                                              <p:attrName>r</p:attrName>
                                            </p:attrNameLst>
                                          </p:cBhvr>
                                        </p:animRot>
                                      </p:childTnLst>
                                    </p:cTn>
                                  </p:par>
                                </p:childTnLst>
                              </p:cTn>
                            </p:par>
                            <p:par>
                              <p:cTn id="10" fill="hold">
                                <p:stCondLst>
                                  <p:cond delay="3000"/>
                                </p:stCondLst>
                                <p:childTnLst>
                                  <p:par>
                                    <p:cTn id="11" presetID="26" presetClass="emph" presetSubtype="0" fill="hold" nodeType="afterEffect">
                                      <p:stCondLst>
                                        <p:cond delay="0"/>
                                      </p:stCondLst>
                                      <p:childTnLst>
                                        <p:animEffect transition="out" filter="fade">
                                          <p:cBhvr>
                                            <p:cTn id="12" dur="2000" tmFilter="0, 0; .2, .5; .8, .5; 1, 0"/>
                                            <p:tgtEl>
                                              <p:spTgt spid="4104"/>
                                            </p:tgtEl>
                                          </p:cBhvr>
                                        </p:animEffect>
                                        <p:animScale>
                                          <p:cBhvr>
                                            <p:cTn id="13" dur="1000" autoRev="1" fill="hold"/>
                                            <p:tgtEl>
                                              <p:spTgt spid="4104"/>
                                            </p:tgtEl>
                                          </p:cBhvr>
                                          <p:by x="105000" y="105000"/>
                                        </p:animScale>
                                      </p:childTnLst>
                                    </p:cTn>
                                  </p:par>
                                </p:childTnLst>
                              </p:cTn>
                            </p:par>
                            <p:par>
                              <p:cTn id="14" fill="hold">
                                <p:stCondLst>
                                  <p:cond delay="5000"/>
                                </p:stCondLst>
                                <p:childTnLst>
                                  <p:par>
                                    <p:cTn id="15" presetID="10" presetClass="entr" presetSubtype="0" fill="hold" nodeType="afterEffect">
                                      <p:stCondLst>
                                        <p:cond delay="100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2000"/>
                                            <p:tgtEl>
                                              <p:spTgt spid="4102"/>
                                            </p:tgtEl>
                                          </p:cBhvr>
                                        </p:animEffect>
                                      </p:childTnLst>
                                    </p:cTn>
                                  </p:par>
                                </p:childTnLst>
                              </p:cTn>
                            </p:par>
                            <p:par>
                              <p:cTn id="18" fill="hold">
                                <p:stCondLst>
                                  <p:cond delay="8000"/>
                                </p:stCondLst>
                                <p:childTnLst>
                                  <p:par>
                                    <p:cTn id="19" presetID="64" presetClass="path" presetSubtype="0" accel="50000" decel="50000" fill="hold" nodeType="afterEffect">
                                      <p:stCondLst>
                                        <p:cond delay="0"/>
                                      </p:stCondLst>
                                      <p:childTnLst>
                                        <p:animMotion origin="layout" path="M 2.91667E-6 4.81481E-6 L 2.91667E-6 -0.19908 " pathEditMode="relative" rAng="0" ptsTypes="AA">
                                          <p:cBhvr>
                                            <p:cTn id="20" dur="2000" fill="hold"/>
                                            <p:tgtEl>
                                              <p:spTgt spid="4104"/>
                                            </p:tgtEl>
                                            <p:attrNameLst>
                                              <p:attrName>ppt_x</p:attrName>
                                              <p:attrName>ppt_y</p:attrName>
                                            </p:attrNameLst>
                                          </p:cBhvr>
                                          <p:rCtr x="0" y="-9954"/>
                                        </p:animMotion>
                                      </p:childTnLst>
                                    </p:cTn>
                                  </p:par>
                                  <p:par>
                                    <p:cTn id="21" presetID="64" presetClass="path" presetSubtype="0" accel="50000" decel="50000" fill="hold" nodeType="withEffect">
                                      <p:stCondLst>
                                        <p:cond delay="0"/>
                                      </p:stCondLst>
                                      <p:childTnLst>
                                        <p:animMotion origin="layout" path="M -4.16667E-7 -3.7037E-6 L -4.16667E-7 -0.19884 " pathEditMode="relative" rAng="0" ptsTypes="AA">
                                          <p:cBhvr>
                                            <p:cTn id="22" dur="2000" fill="hold"/>
                                            <p:tgtEl>
                                              <p:spTgt spid="4102"/>
                                            </p:tgtEl>
                                            <p:attrNameLst>
                                              <p:attrName>ppt_x</p:attrName>
                                              <p:attrName>ppt_y</p:attrName>
                                            </p:attrNameLst>
                                          </p:cBhvr>
                                          <p:rCtr x="0" y="-9954"/>
                                        </p:animMotion>
                                      </p:childTnLst>
                                    </p:cTn>
                                  </p:par>
                                </p:childTnLst>
                              </p:cTn>
                            </p:par>
                            <p:par>
                              <p:cTn id="23" fill="hold">
                                <p:stCondLst>
                                  <p:cond delay="10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099"/>
                                            </p:tgtEl>
                                            <p:attrNameLst>
                                              <p:attrName>style.visibility</p:attrName>
                                            </p:attrNameLst>
                                          </p:cBhvr>
                                          <p:to>
                                            <p:strVal val="visible"/>
                                          </p:to>
                                        </p:set>
                                        <p:anim calcmode="lin" valueType="num">
                                          <p:cBhvr>
                                            <p:cTn id="26" dur="500" fill="hold"/>
                                            <p:tgtEl>
                                              <p:spTgt spid="4099"/>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099"/>
                                            </p:tgtEl>
                                            <p:attrNameLst>
                                              <p:attrName>ppt_y</p:attrName>
                                            </p:attrNameLst>
                                          </p:cBhvr>
                                          <p:tavLst>
                                            <p:tav tm="0">
                                              <p:val>
                                                <p:strVal val="#ppt_y"/>
                                              </p:val>
                                            </p:tav>
                                            <p:tav tm="100000">
                                              <p:val>
                                                <p:strVal val="#ppt_y"/>
                                              </p:val>
                                            </p:tav>
                                          </p:tavLst>
                                        </p:anim>
                                        <p:anim calcmode="lin" valueType="num">
                                          <p:cBhvr>
                                            <p:cTn id="28" dur="500" fill="hold"/>
                                            <p:tgtEl>
                                              <p:spTgt spid="4099"/>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099"/>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099"/>
                                            </p:tgtEl>
                                          </p:cBhvr>
                                        </p:animEffect>
                                      </p:childTnLst>
                                    </p:cTn>
                                  </p:par>
                                  <p:par>
                                    <p:cTn id="31" presetID="2" presetClass="entr" presetSubtype="8" fill="hold" grpId="0" nodeType="withEffect">
                                      <p:stCondLst>
                                        <p:cond delay="0"/>
                                      </p:stCondLst>
                                      <p:childTnLst>
                                        <p:set>
                                          <p:cBhvr>
                                            <p:cTn id="32" dur="1" fill="hold">
                                              <p:stCondLst>
                                                <p:cond delay="0"/>
                                              </p:stCondLst>
                                            </p:cTn>
                                            <p:tgtEl>
                                              <p:spTgt spid="4100">
                                                <p:txEl>
                                                  <p:pRg st="0" end="0"/>
                                                </p:txEl>
                                              </p:spTgt>
                                            </p:tgtEl>
                                            <p:attrNameLst>
                                              <p:attrName>style.visibility</p:attrName>
                                            </p:attrNameLst>
                                          </p:cBhvr>
                                          <p:to>
                                            <p:strVal val="visible"/>
                                          </p:to>
                                        </p:set>
                                        <p:anim calcmode="lin" valueType="num">
                                          <p:cBhvr additive="base">
                                            <p:cTn id="33" dur="500" fill="hold"/>
                                            <p:tgtEl>
                                              <p:spTgt spid="4100">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100">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11300"/>
                                </p:stCondLst>
                                <p:childTnLst>
                                  <p:par>
                                    <p:cTn id="36" presetID="22" presetClass="entr" presetSubtype="8"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par>
                              <p:cTn id="39" fill="hold">
                                <p:stCondLst>
                                  <p:cond delay="11800"/>
                                </p:stCondLst>
                                <p:childTnLst>
                                  <p:par>
                                    <p:cTn id="40" presetID="22" presetClass="entr" presetSubtype="2"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right)">
                                          <p:cBhvr>
                                            <p:cTn id="42" dur="500"/>
                                            <p:tgtEl>
                                              <p:spTgt spid="31"/>
                                            </p:tgtEl>
                                          </p:cBhvr>
                                        </p:animEffect>
                                      </p:childTnLst>
                                    </p:cTn>
                                  </p:par>
                                </p:childTnLst>
                              </p:cTn>
                            </p:par>
                            <p:par>
                              <p:cTn id="43" fill="hold">
                                <p:stCondLst>
                                  <p:cond delay="12300"/>
                                </p:stCondLst>
                                <p:childTnLst>
                                  <p:par>
                                    <p:cTn id="44" presetID="2" presetClass="entr" presetSubtype="8" fill="hold" nodeType="afterEffect">
                                      <p:stCondLst>
                                        <p:cond delay="0"/>
                                      </p:stCondLst>
                                      <p:childTnLst>
                                        <p:set>
                                          <p:cBhvr>
                                            <p:cTn id="45" dur="1" fill="hold">
                                              <p:stCondLst>
                                                <p:cond delay="0"/>
                                              </p:stCondLst>
                                            </p:cTn>
                                            <p:tgtEl>
                                              <p:spTgt spid="4111"/>
                                            </p:tgtEl>
                                            <p:attrNameLst>
                                              <p:attrName>style.visibility</p:attrName>
                                            </p:attrNameLst>
                                          </p:cBhvr>
                                          <p:to>
                                            <p:strVal val="visible"/>
                                          </p:to>
                                        </p:set>
                                        <p:anim calcmode="lin" valueType="num">
                                          <p:cBhvr additive="base">
                                            <p:cTn id="46" dur="500" fill="hold"/>
                                            <p:tgtEl>
                                              <p:spTgt spid="4111"/>
                                            </p:tgtEl>
                                            <p:attrNameLst>
                                              <p:attrName>ppt_x</p:attrName>
                                            </p:attrNameLst>
                                          </p:cBhvr>
                                          <p:tavLst>
                                            <p:tav tm="0">
                                              <p:val>
                                                <p:strVal val="0-#ppt_w/2"/>
                                              </p:val>
                                            </p:tav>
                                            <p:tav tm="100000">
                                              <p:val>
                                                <p:strVal val="#ppt_x"/>
                                              </p:val>
                                            </p:tav>
                                          </p:tavLst>
                                        </p:anim>
                                        <p:anim calcmode="lin" valueType="num">
                                          <p:cBhvr additive="base">
                                            <p:cTn id="47" dur="500" fill="hold"/>
                                            <p:tgtEl>
                                              <p:spTgt spid="4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100" grpId="0" build="p"/>
          <p:bldP spid="24" grpId="0" animBg="1"/>
          <p:bldP spid="31" grpId="0" animBg="1"/>
        </p:bldLst>
      </p:timing>
    </mc:Fallback>
  </mc:AlternateContent>
  <p:extLst mod="1">
    <p:ext uri="{E180D4A7-C9FB-4DFB-919C-405C955672EB}">
      <p14:showEvtLst xmlns:p14="http://schemas.microsoft.com/office/powerpoint/2010/main">
        <p14:playEvt time="3006"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7861"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4.2.2 </a:t>
            </a:r>
            <a:r>
              <a:rPr lang="zh-CN" altLang="en-US" kern="1200" dirty="0">
                <a:solidFill>
                  <a:srgbClr val="F8F8F8"/>
                </a:solidFill>
                <a:latin typeface="微软雅黑"/>
                <a:cs typeface="+mn-cs"/>
              </a:rPr>
              <a:t>浮动常规用法</a:t>
            </a:r>
          </a:p>
        </p:txBody>
      </p:sp>
      <p:sp>
        <p:nvSpPr>
          <p:cNvPr id="11267" name="内容占位符 2"/>
          <p:cNvSpPr>
            <a:spLocks noGrp="1"/>
          </p:cNvSpPr>
          <p:nvPr>
            <p:ph idx="1"/>
          </p:nvPr>
        </p:nvSpPr>
        <p:spPr>
          <a:xfrm>
            <a:off x="1273845" y="908720"/>
            <a:ext cx="8388350" cy="504056"/>
          </a:xfrm>
        </p:spPr>
        <p:txBody>
          <a:bodyPr/>
          <a:lstStyle/>
          <a:p>
            <a:pPr marL="0" indent="0">
              <a:buNone/>
            </a:pPr>
            <a:r>
              <a:rPr lang="en-US" altLang="zh-CN" b="1" dirty="0" smtClean="0">
                <a:latin typeface="+mn-ea"/>
              </a:rPr>
              <a:t>2</a:t>
            </a:r>
            <a:r>
              <a:rPr lang="zh-CN" altLang="zh-CN" b="1" dirty="0" smtClean="0">
                <a:latin typeface="+mn-ea"/>
              </a:rPr>
              <a:t>．用浮动属性实现文绕图效果</a:t>
            </a:r>
            <a:endParaRPr lang="zh-CN" altLang="zh-CN" dirty="0" smtClean="0">
              <a:latin typeface="+mn-ea"/>
            </a:endParaRPr>
          </a:p>
          <a:p>
            <a:pPr marL="0" indent="0"/>
            <a:endParaRPr lang="zh-CN" altLang="en-US" dirty="0" smtClean="0">
              <a:latin typeface="+mn-ea"/>
            </a:endParaRPr>
          </a:p>
        </p:txBody>
      </p:sp>
      <p:pic>
        <p:nvPicPr>
          <p:cNvPr id="3" name="图片 2"/>
          <p:cNvPicPr>
            <a:picLocks noChangeAspect="1"/>
          </p:cNvPicPr>
          <p:nvPr/>
        </p:nvPicPr>
        <p:blipFill>
          <a:blip r:embed="rId3"/>
          <a:stretch>
            <a:fillRect/>
          </a:stretch>
        </p:blipFill>
        <p:spPr>
          <a:xfrm>
            <a:off x="2714005" y="1484784"/>
            <a:ext cx="6552728" cy="4618344"/>
          </a:xfrm>
          <a:prstGeom prst="rect">
            <a:avLst/>
          </a:prstGeom>
        </p:spPr>
      </p:pic>
    </p:spTree>
    <p:extLst>
      <p:ext uri="{BB962C8B-B14F-4D97-AF65-F5344CB8AC3E}">
        <p14:creationId xmlns:p14="http://schemas.microsoft.com/office/powerpoint/2010/main" val="395572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3"/>
          <p:cNvSpPr>
            <a:spLocks noGrp="1"/>
          </p:cNvSpPr>
          <p:nvPr>
            <p:ph type="title"/>
          </p:nvPr>
        </p:nvSpPr>
        <p:spPr/>
        <p:txBody>
          <a:bodyPr/>
          <a:lstStyle/>
          <a:p>
            <a:r>
              <a:rPr lang="en-US" altLang="zh-CN" smtClean="0"/>
              <a:t>6.2.3 HTML5</a:t>
            </a:r>
            <a:r>
              <a:rPr lang="zh-CN" altLang="en-US" smtClean="0"/>
              <a:t>表单新增属性</a:t>
            </a:r>
          </a:p>
        </p:txBody>
      </p:sp>
      <p:sp>
        <p:nvSpPr>
          <p:cNvPr id="141315" name="内容占位符 4"/>
          <p:cNvSpPr>
            <a:spLocks noGrp="1"/>
          </p:cNvSpPr>
          <p:nvPr>
            <p:ph sz="quarter" idx="1"/>
          </p:nvPr>
        </p:nvSpPr>
        <p:spPr>
          <a:xfrm>
            <a:off x="1129829" y="1039376"/>
            <a:ext cx="9361040" cy="240268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8. list</a:t>
            </a:r>
            <a:r>
              <a:rPr lang="zh-CN" altLang="zh-CN" dirty="0"/>
              <a:t>属性</a:t>
            </a:r>
          </a:p>
          <a:p>
            <a:pPr lvl="1">
              <a:spcBef>
                <a:spcPct val="0"/>
              </a:spcBef>
            </a:pPr>
            <a:r>
              <a:rPr lang="en-US" altLang="zh-CN" b="0" dirty="0">
                <a:latin typeface="+mn-ea"/>
                <a:ea typeface="+mn-ea"/>
              </a:rPr>
              <a:t>list</a:t>
            </a:r>
            <a:r>
              <a:rPr lang="zh-CN" altLang="zh-CN" b="0" dirty="0">
                <a:latin typeface="+mn-ea"/>
                <a:ea typeface="+mn-ea"/>
              </a:rPr>
              <a:t>属性可以为输入框提供一系列选项提示，需要与数据列表标签</a:t>
            </a:r>
            <a:r>
              <a:rPr lang="en-US" altLang="zh-CN" b="0" dirty="0">
                <a:latin typeface="+mn-ea"/>
                <a:ea typeface="+mn-ea"/>
              </a:rPr>
              <a:t>&lt;</a:t>
            </a:r>
            <a:r>
              <a:rPr lang="en-US" altLang="zh-CN" b="0" dirty="0" err="1">
                <a:latin typeface="+mn-ea"/>
                <a:ea typeface="+mn-ea"/>
              </a:rPr>
              <a:t>datalist</a:t>
            </a:r>
            <a:r>
              <a:rPr lang="en-US" altLang="zh-CN" b="0" dirty="0">
                <a:latin typeface="+mn-ea"/>
                <a:ea typeface="+mn-ea"/>
              </a:rPr>
              <a:t>&gt;</a:t>
            </a:r>
            <a:r>
              <a:rPr lang="zh-CN" altLang="zh-CN" b="0" dirty="0">
                <a:latin typeface="+mn-ea"/>
                <a:ea typeface="+mn-ea"/>
              </a:rPr>
              <a:t>配合使用。数据列表标签</a:t>
            </a:r>
            <a:r>
              <a:rPr lang="en-US" altLang="zh-CN" b="0" dirty="0">
                <a:latin typeface="+mn-ea"/>
                <a:ea typeface="+mn-ea"/>
              </a:rPr>
              <a:t>&lt;</a:t>
            </a:r>
            <a:r>
              <a:rPr lang="en-US" altLang="zh-CN" b="0" dirty="0" err="1">
                <a:latin typeface="+mn-ea"/>
                <a:ea typeface="+mn-ea"/>
              </a:rPr>
              <a:t>datalist</a:t>
            </a:r>
            <a:r>
              <a:rPr lang="en-US" altLang="zh-CN" b="0" dirty="0">
                <a:latin typeface="+mn-ea"/>
                <a:ea typeface="+mn-ea"/>
              </a:rPr>
              <a:t>&gt;</a:t>
            </a:r>
            <a:r>
              <a:rPr lang="zh-CN" altLang="zh-CN" b="0" dirty="0">
                <a:latin typeface="+mn-ea"/>
                <a:ea typeface="+mn-ea"/>
              </a:rPr>
              <a:t>是输入域的提示选项列表，当输入域获得焦点时，提示选项列表会自动展开。该属性适用于</a:t>
            </a:r>
            <a:r>
              <a:rPr lang="en-US" altLang="zh-CN" b="0" dirty="0">
                <a:latin typeface="+mn-ea"/>
                <a:ea typeface="+mn-ea"/>
              </a:rPr>
              <a:t>9</a:t>
            </a:r>
            <a:r>
              <a:rPr lang="zh-CN" altLang="zh-CN" b="0" dirty="0">
                <a:latin typeface="+mn-ea"/>
                <a:ea typeface="+mn-ea"/>
              </a:rPr>
              <a:t>种</a:t>
            </a:r>
            <a:r>
              <a:rPr lang="en-US" altLang="zh-CN" b="0" dirty="0">
                <a:latin typeface="+mn-ea"/>
                <a:ea typeface="+mn-ea"/>
              </a:rPr>
              <a:t>&lt;input&gt;</a:t>
            </a:r>
            <a:r>
              <a:rPr lang="zh-CN" altLang="zh-CN" b="0" dirty="0">
                <a:latin typeface="+mn-ea"/>
                <a:ea typeface="+mn-ea"/>
              </a:rPr>
              <a:t>标签：</a:t>
            </a:r>
            <a:r>
              <a:rPr lang="en-US" altLang="zh-CN" b="0" dirty="0">
                <a:latin typeface="+mn-ea"/>
                <a:ea typeface="+mn-ea"/>
              </a:rPr>
              <a:t>text</a:t>
            </a:r>
            <a:r>
              <a:rPr lang="zh-CN" altLang="zh-CN" b="0" dirty="0">
                <a:latin typeface="+mn-ea"/>
                <a:ea typeface="+mn-ea"/>
              </a:rPr>
              <a:t>（单行文本框）、</a:t>
            </a:r>
            <a:r>
              <a:rPr lang="en-US" altLang="zh-CN" b="0" dirty="0">
                <a:latin typeface="+mn-ea"/>
                <a:ea typeface="+mn-ea"/>
              </a:rPr>
              <a:t>search</a:t>
            </a:r>
            <a:r>
              <a:rPr lang="zh-CN" altLang="zh-CN" b="0" dirty="0">
                <a:latin typeface="+mn-ea"/>
                <a:ea typeface="+mn-ea"/>
              </a:rPr>
              <a:t>（搜索框）、</a:t>
            </a:r>
            <a:r>
              <a:rPr lang="en-US" altLang="zh-CN" b="0" dirty="0" err="1">
                <a:latin typeface="+mn-ea"/>
                <a:ea typeface="+mn-ea"/>
              </a:rPr>
              <a:t>url</a:t>
            </a:r>
            <a:r>
              <a:rPr lang="zh-CN" altLang="zh-CN" b="0" dirty="0">
                <a:latin typeface="+mn-ea"/>
                <a:ea typeface="+mn-ea"/>
              </a:rPr>
              <a:t>（</a:t>
            </a:r>
            <a:r>
              <a:rPr lang="en-US" altLang="zh-CN" b="0" dirty="0">
                <a:latin typeface="+mn-ea"/>
                <a:ea typeface="+mn-ea"/>
              </a:rPr>
              <a:t>URL</a:t>
            </a:r>
            <a:r>
              <a:rPr lang="zh-CN" altLang="zh-CN" b="0" dirty="0">
                <a:latin typeface="+mn-ea"/>
                <a:ea typeface="+mn-ea"/>
              </a:rPr>
              <a:t>地址）、</a:t>
            </a:r>
            <a:r>
              <a:rPr lang="en-US" altLang="zh-CN" b="0" dirty="0" err="1">
                <a:latin typeface="+mn-ea"/>
                <a:ea typeface="+mn-ea"/>
              </a:rPr>
              <a:t>tel</a:t>
            </a:r>
            <a:r>
              <a:rPr lang="zh-CN" altLang="zh-CN" b="0" dirty="0">
                <a:latin typeface="+mn-ea"/>
                <a:ea typeface="+mn-ea"/>
              </a:rPr>
              <a:t>（电话）、</a:t>
            </a:r>
            <a:r>
              <a:rPr lang="en-US" altLang="zh-CN" b="0" dirty="0">
                <a:latin typeface="+mn-ea"/>
                <a:ea typeface="+mn-ea"/>
              </a:rPr>
              <a:t>email</a:t>
            </a:r>
            <a:r>
              <a:rPr lang="zh-CN" altLang="zh-CN" b="0" dirty="0">
                <a:latin typeface="+mn-ea"/>
                <a:ea typeface="+mn-ea"/>
              </a:rPr>
              <a:t>（电子邮箱）、</a:t>
            </a:r>
            <a:r>
              <a:rPr lang="en-US" altLang="zh-CN" b="0" dirty="0">
                <a:latin typeface="+mn-ea"/>
                <a:ea typeface="+mn-ea"/>
              </a:rPr>
              <a:t>date pickers</a:t>
            </a:r>
            <a:r>
              <a:rPr lang="zh-CN" altLang="zh-CN" b="0" dirty="0">
                <a:latin typeface="+mn-ea"/>
                <a:ea typeface="+mn-ea"/>
              </a:rPr>
              <a:t>（日期选择器）、</a:t>
            </a:r>
            <a:r>
              <a:rPr lang="en-US" altLang="zh-CN" b="0" dirty="0">
                <a:latin typeface="+mn-ea"/>
                <a:ea typeface="+mn-ea"/>
              </a:rPr>
              <a:t>number</a:t>
            </a:r>
            <a:r>
              <a:rPr lang="zh-CN" altLang="zh-CN" b="0" dirty="0">
                <a:latin typeface="+mn-ea"/>
                <a:ea typeface="+mn-ea"/>
              </a:rPr>
              <a:t>（数值）、</a:t>
            </a:r>
            <a:r>
              <a:rPr lang="en-US" altLang="zh-CN" b="0" dirty="0">
                <a:latin typeface="+mn-ea"/>
                <a:ea typeface="+mn-ea"/>
              </a:rPr>
              <a:t>range</a:t>
            </a:r>
            <a:r>
              <a:rPr lang="zh-CN" altLang="zh-CN" b="0" dirty="0">
                <a:latin typeface="+mn-ea"/>
                <a:ea typeface="+mn-ea"/>
              </a:rPr>
              <a:t>（数值范围）、和</a:t>
            </a:r>
            <a:r>
              <a:rPr lang="en-US" altLang="zh-CN" b="0" dirty="0">
                <a:latin typeface="+mn-ea"/>
                <a:ea typeface="+mn-ea"/>
              </a:rPr>
              <a:t>color</a:t>
            </a:r>
            <a:r>
              <a:rPr lang="zh-CN" altLang="zh-CN" b="0" dirty="0">
                <a:latin typeface="+mn-ea"/>
                <a:ea typeface="+mn-ea"/>
              </a:rPr>
              <a:t>（颜色选择器）。</a:t>
            </a:r>
          </a:p>
          <a:p>
            <a:pPr marL="0" indent="0">
              <a:buNone/>
            </a:pPr>
            <a:endParaRPr lang="en-US" altLang="zh-CN" dirty="0"/>
          </a:p>
          <a:p>
            <a:pPr marL="0" indent="0">
              <a:buNone/>
            </a:pPr>
            <a:endParaRPr lang="zh-CN" altLang="zh-CN" dirty="0"/>
          </a:p>
          <a:p>
            <a:pPr marL="0" indent="0">
              <a:buNone/>
            </a:pPr>
            <a:endParaRPr lang="zh-CN" altLang="zh-CN" dirty="0"/>
          </a:p>
          <a:p>
            <a:pPr marL="0" indent="0">
              <a:buNone/>
            </a:pPr>
            <a:endParaRPr lang="zh-CN" altLang="en-US" dirty="0"/>
          </a:p>
        </p:txBody>
      </p:sp>
    </p:spTree>
    <p:extLst>
      <p:ext uri="{BB962C8B-B14F-4D97-AF65-F5344CB8AC3E}">
        <p14:creationId xmlns:p14="http://schemas.microsoft.com/office/powerpoint/2010/main" val="666185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3"/>
          <p:cNvSpPr>
            <a:spLocks noGrp="1"/>
          </p:cNvSpPr>
          <p:nvPr>
            <p:ph type="title"/>
          </p:nvPr>
        </p:nvSpPr>
        <p:spPr/>
        <p:txBody>
          <a:bodyPr/>
          <a:lstStyle/>
          <a:p>
            <a:r>
              <a:rPr lang="en-US" altLang="zh-CN" smtClean="0"/>
              <a:t>6.2.3 HTML5</a:t>
            </a:r>
            <a:r>
              <a:rPr lang="zh-CN" altLang="en-US" smtClean="0"/>
              <a:t>表单新增属性</a:t>
            </a:r>
          </a:p>
        </p:txBody>
      </p:sp>
      <p:sp>
        <p:nvSpPr>
          <p:cNvPr id="143363" name="内容占位符 4"/>
          <p:cNvSpPr>
            <a:spLocks noGrp="1"/>
          </p:cNvSpPr>
          <p:nvPr>
            <p:ph sz="quarter" idx="1"/>
          </p:nvPr>
        </p:nvSpPr>
        <p:spPr>
          <a:xfrm>
            <a:off x="960834" y="1124744"/>
            <a:ext cx="9962083" cy="2592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9. autocomplete</a:t>
            </a:r>
            <a:r>
              <a:rPr lang="zh-CN" altLang="zh-CN" dirty="0"/>
              <a:t>属性</a:t>
            </a:r>
          </a:p>
          <a:p>
            <a:pPr lvl="1">
              <a:spcBef>
                <a:spcPct val="0"/>
              </a:spcBef>
            </a:pPr>
            <a:r>
              <a:rPr lang="en-US" altLang="zh-CN" b="0" dirty="0">
                <a:latin typeface="+mn-ea"/>
                <a:ea typeface="+mn-ea"/>
              </a:rPr>
              <a:t>autocomplete</a:t>
            </a:r>
            <a:r>
              <a:rPr lang="zh-CN" altLang="zh-CN" b="0" dirty="0">
                <a:latin typeface="+mn-ea"/>
                <a:ea typeface="+mn-ea"/>
              </a:rPr>
              <a:t>属性表示在</a:t>
            </a:r>
            <a:r>
              <a:rPr lang="en-US" altLang="zh-CN" b="0" dirty="0">
                <a:latin typeface="+mn-ea"/>
                <a:ea typeface="+mn-ea"/>
              </a:rPr>
              <a:t>&lt;form&gt;</a:t>
            </a:r>
            <a:r>
              <a:rPr lang="zh-CN" altLang="zh-CN" b="0" dirty="0">
                <a:latin typeface="+mn-ea"/>
                <a:ea typeface="+mn-ea"/>
              </a:rPr>
              <a:t>或</a:t>
            </a:r>
            <a:r>
              <a:rPr lang="en-US" altLang="zh-CN" b="0" dirty="0">
                <a:latin typeface="+mn-ea"/>
                <a:ea typeface="+mn-ea"/>
              </a:rPr>
              <a:t>&lt;input&gt;</a:t>
            </a:r>
            <a:r>
              <a:rPr lang="zh-CN" altLang="zh-CN" b="0" dirty="0">
                <a:latin typeface="+mn-ea"/>
                <a:ea typeface="+mn-ea"/>
              </a:rPr>
              <a:t>域中为用户正在输入的内容显示曾经填写过的内容选项，其属性值有</a:t>
            </a:r>
            <a:r>
              <a:rPr lang="en-US" altLang="zh-CN" b="0" dirty="0">
                <a:latin typeface="+mn-ea"/>
                <a:ea typeface="+mn-ea"/>
              </a:rPr>
              <a:t>on</a:t>
            </a:r>
            <a:r>
              <a:rPr lang="zh-CN" altLang="zh-CN" b="0" dirty="0">
                <a:latin typeface="+mn-ea"/>
                <a:ea typeface="+mn-ea"/>
              </a:rPr>
              <a:t>（开启）或</a:t>
            </a:r>
            <a:r>
              <a:rPr lang="en-US" altLang="zh-CN" b="0" dirty="0">
                <a:latin typeface="+mn-ea"/>
                <a:ea typeface="+mn-ea"/>
              </a:rPr>
              <a:t>off</a:t>
            </a:r>
            <a:r>
              <a:rPr lang="zh-CN" altLang="zh-CN" b="0" dirty="0">
                <a:latin typeface="+mn-ea"/>
                <a:ea typeface="+mn-ea"/>
              </a:rPr>
              <a:t>（关闭）两种情况。该属性同时适用于</a:t>
            </a:r>
            <a:r>
              <a:rPr lang="en-US" altLang="zh-CN" b="0" dirty="0">
                <a:latin typeface="+mn-ea"/>
                <a:ea typeface="+mn-ea"/>
              </a:rPr>
              <a:t>&lt;form&gt;</a:t>
            </a:r>
            <a:r>
              <a:rPr lang="zh-CN" altLang="zh-CN" b="0" dirty="0">
                <a:latin typeface="+mn-ea"/>
                <a:ea typeface="+mn-ea"/>
              </a:rPr>
              <a:t>标签和</a:t>
            </a:r>
            <a:r>
              <a:rPr lang="en-US" altLang="zh-CN" b="0" dirty="0">
                <a:latin typeface="+mn-ea"/>
                <a:ea typeface="+mn-ea"/>
              </a:rPr>
              <a:t>9</a:t>
            </a:r>
            <a:r>
              <a:rPr lang="zh-CN" altLang="zh-CN" b="0" dirty="0">
                <a:latin typeface="+mn-ea"/>
                <a:ea typeface="+mn-ea"/>
              </a:rPr>
              <a:t>种</a:t>
            </a:r>
            <a:r>
              <a:rPr lang="en-US" altLang="zh-CN" b="0" dirty="0">
                <a:latin typeface="+mn-ea"/>
                <a:ea typeface="+mn-ea"/>
              </a:rPr>
              <a:t>&lt;input&gt;</a:t>
            </a:r>
            <a:r>
              <a:rPr lang="zh-CN" altLang="zh-CN" b="0" dirty="0">
                <a:latin typeface="+mn-ea"/>
                <a:ea typeface="+mn-ea"/>
              </a:rPr>
              <a:t>标签：</a:t>
            </a:r>
            <a:r>
              <a:rPr lang="en-US" altLang="zh-CN" b="0" dirty="0">
                <a:latin typeface="+mn-ea"/>
                <a:ea typeface="+mn-ea"/>
              </a:rPr>
              <a:t>text</a:t>
            </a:r>
            <a:r>
              <a:rPr lang="zh-CN" altLang="zh-CN" b="0" dirty="0">
                <a:latin typeface="+mn-ea"/>
                <a:ea typeface="+mn-ea"/>
              </a:rPr>
              <a:t>（单行文本框）、</a:t>
            </a:r>
            <a:r>
              <a:rPr lang="en-US" altLang="zh-CN" b="0" dirty="0">
                <a:latin typeface="+mn-ea"/>
                <a:ea typeface="+mn-ea"/>
              </a:rPr>
              <a:t>search</a:t>
            </a:r>
            <a:r>
              <a:rPr lang="zh-CN" altLang="zh-CN" b="0" dirty="0">
                <a:latin typeface="+mn-ea"/>
                <a:ea typeface="+mn-ea"/>
              </a:rPr>
              <a:t>（搜索框）、</a:t>
            </a:r>
            <a:r>
              <a:rPr lang="en-US" altLang="zh-CN" b="0" dirty="0" err="1">
                <a:latin typeface="+mn-ea"/>
                <a:ea typeface="+mn-ea"/>
              </a:rPr>
              <a:t>url</a:t>
            </a:r>
            <a:r>
              <a:rPr lang="zh-CN" altLang="zh-CN" b="0" dirty="0">
                <a:latin typeface="+mn-ea"/>
                <a:ea typeface="+mn-ea"/>
              </a:rPr>
              <a:t>（</a:t>
            </a:r>
            <a:r>
              <a:rPr lang="en-US" altLang="zh-CN" b="0" dirty="0">
                <a:latin typeface="+mn-ea"/>
                <a:ea typeface="+mn-ea"/>
              </a:rPr>
              <a:t>URL</a:t>
            </a:r>
            <a:r>
              <a:rPr lang="zh-CN" altLang="zh-CN" b="0" dirty="0">
                <a:latin typeface="+mn-ea"/>
                <a:ea typeface="+mn-ea"/>
              </a:rPr>
              <a:t>地址）、</a:t>
            </a:r>
            <a:r>
              <a:rPr lang="en-US" altLang="zh-CN" b="0" dirty="0" err="1">
                <a:latin typeface="+mn-ea"/>
                <a:ea typeface="+mn-ea"/>
              </a:rPr>
              <a:t>tel</a:t>
            </a:r>
            <a:r>
              <a:rPr lang="zh-CN" altLang="zh-CN" b="0" dirty="0">
                <a:latin typeface="+mn-ea"/>
                <a:ea typeface="+mn-ea"/>
              </a:rPr>
              <a:t>（电话）、</a:t>
            </a:r>
            <a:r>
              <a:rPr lang="en-US" altLang="zh-CN" b="0" dirty="0">
                <a:latin typeface="+mn-ea"/>
                <a:ea typeface="+mn-ea"/>
              </a:rPr>
              <a:t>email</a:t>
            </a:r>
            <a:r>
              <a:rPr lang="zh-CN" altLang="zh-CN" b="0" dirty="0">
                <a:latin typeface="+mn-ea"/>
                <a:ea typeface="+mn-ea"/>
              </a:rPr>
              <a:t>（电子邮箱）、</a:t>
            </a:r>
            <a:r>
              <a:rPr lang="en-US" altLang="zh-CN" b="0" dirty="0">
                <a:latin typeface="+mn-ea"/>
                <a:ea typeface="+mn-ea"/>
              </a:rPr>
              <a:t>password</a:t>
            </a:r>
            <a:r>
              <a:rPr lang="zh-CN" altLang="zh-CN" b="0" dirty="0">
                <a:latin typeface="+mn-ea"/>
                <a:ea typeface="+mn-ea"/>
              </a:rPr>
              <a:t>（密码框）、</a:t>
            </a:r>
            <a:r>
              <a:rPr lang="en-US" altLang="zh-CN" b="0" dirty="0">
                <a:latin typeface="+mn-ea"/>
                <a:ea typeface="+mn-ea"/>
              </a:rPr>
              <a:t>date pickers</a:t>
            </a:r>
            <a:r>
              <a:rPr lang="zh-CN" altLang="zh-CN" b="0" dirty="0">
                <a:latin typeface="+mn-ea"/>
                <a:ea typeface="+mn-ea"/>
              </a:rPr>
              <a:t>（日期选择器）、</a:t>
            </a:r>
            <a:r>
              <a:rPr lang="en-US" altLang="zh-CN" b="0" dirty="0">
                <a:latin typeface="+mn-ea"/>
                <a:ea typeface="+mn-ea"/>
              </a:rPr>
              <a:t>range</a:t>
            </a:r>
            <a:r>
              <a:rPr lang="zh-CN" altLang="zh-CN" b="0" dirty="0">
                <a:latin typeface="+mn-ea"/>
                <a:ea typeface="+mn-ea"/>
              </a:rPr>
              <a:t>（数值范围）和</a:t>
            </a:r>
            <a:r>
              <a:rPr lang="en-US" altLang="zh-CN" b="0" dirty="0">
                <a:latin typeface="+mn-ea"/>
                <a:ea typeface="+mn-ea"/>
              </a:rPr>
              <a:t>color</a:t>
            </a:r>
            <a:r>
              <a:rPr lang="zh-CN" altLang="zh-CN" b="0" dirty="0">
                <a:latin typeface="+mn-ea"/>
                <a:ea typeface="+mn-ea"/>
              </a:rPr>
              <a:t>（颜色）。</a:t>
            </a:r>
          </a:p>
          <a:p>
            <a:pPr marL="0" indent="0">
              <a:buNone/>
            </a:pPr>
            <a:endParaRPr lang="zh-CN" altLang="zh-CN" dirty="0"/>
          </a:p>
          <a:p>
            <a:pPr marL="0" indent="0">
              <a:buNone/>
            </a:pPr>
            <a:endParaRPr lang="zh-CN" altLang="zh-CN" dirty="0"/>
          </a:p>
          <a:p>
            <a:pPr marL="0" indent="0">
              <a:buNone/>
            </a:pPr>
            <a:endParaRPr lang="zh-CN" altLang="en-US" dirty="0"/>
          </a:p>
        </p:txBody>
      </p:sp>
    </p:spTree>
    <p:extLst>
      <p:ext uri="{BB962C8B-B14F-4D97-AF65-F5344CB8AC3E}">
        <p14:creationId xmlns:p14="http://schemas.microsoft.com/office/powerpoint/2010/main" val="76715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3"/>
          <p:cNvSpPr>
            <a:spLocks noGrp="1"/>
          </p:cNvSpPr>
          <p:nvPr>
            <p:ph type="title"/>
          </p:nvPr>
        </p:nvSpPr>
        <p:spPr/>
        <p:txBody>
          <a:bodyPr/>
          <a:lstStyle/>
          <a:p>
            <a:r>
              <a:rPr lang="en-US" altLang="zh-CN" smtClean="0"/>
              <a:t>6.2.3 HTML5</a:t>
            </a:r>
            <a:r>
              <a:rPr lang="zh-CN" altLang="en-US" smtClean="0"/>
              <a:t>表单新增属性</a:t>
            </a:r>
          </a:p>
        </p:txBody>
      </p:sp>
      <p:sp>
        <p:nvSpPr>
          <p:cNvPr id="145411" name="内容占位符 4"/>
          <p:cNvSpPr>
            <a:spLocks noGrp="1"/>
          </p:cNvSpPr>
          <p:nvPr>
            <p:ph sz="quarter" idx="1"/>
          </p:nvPr>
        </p:nvSpPr>
        <p:spPr>
          <a:xfrm>
            <a:off x="1057821" y="1124744"/>
            <a:ext cx="9649072" cy="216024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10. </a:t>
            </a:r>
            <a:r>
              <a:rPr lang="en-US" altLang="zh-CN" dirty="0" err="1"/>
              <a:t>novalidate</a:t>
            </a:r>
            <a:r>
              <a:rPr lang="en-US" altLang="zh-CN" dirty="0"/>
              <a:t> </a:t>
            </a:r>
            <a:r>
              <a:rPr lang="zh-CN" altLang="zh-CN" dirty="0"/>
              <a:t>属性</a:t>
            </a:r>
          </a:p>
          <a:p>
            <a:pPr lvl="1">
              <a:spcBef>
                <a:spcPct val="0"/>
              </a:spcBef>
            </a:pPr>
            <a:r>
              <a:rPr lang="en-US" altLang="zh-CN" b="0" dirty="0" err="1">
                <a:latin typeface="+mn-ea"/>
                <a:ea typeface="+mn-ea"/>
              </a:rPr>
              <a:t>novalidate</a:t>
            </a:r>
            <a:r>
              <a:rPr lang="zh-CN" altLang="zh-CN" b="0" dirty="0">
                <a:latin typeface="+mn-ea"/>
                <a:ea typeface="+mn-ea"/>
              </a:rPr>
              <a:t>属性表示在表单提交时不验证</a:t>
            </a:r>
            <a:r>
              <a:rPr lang="en-US" altLang="zh-CN" b="0" dirty="0">
                <a:latin typeface="+mn-ea"/>
                <a:ea typeface="+mn-ea"/>
              </a:rPr>
              <a:t>form</a:t>
            </a:r>
            <a:r>
              <a:rPr lang="zh-CN" altLang="zh-CN" b="0" dirty="0">
                <a:latin typeface="+mn-ea"/>
                <a:ea typeface="+mn-ea"/>
              </a:rPr>
              <a:t>或</a:t>
            </a:r>
            <a:r>
              <a:rPr lang="en-US" altLang="zh-CN" b="0" dirty="0">
                <a:latin typeface="+mn-ea"/>
                <a:ea typeface="+mn-ea"/>
              </a:rPr>
              <a:t>input</a:t>
            </a:r>
            <a:r>
              <a:rPr lang="zh-CN" altLang="zh-CN" b="0" dirty="0">
                <a:latin typeface="+mn-ea"/>
                <a:ea typeface="+mn-ea"/>
              </a:rPr>
              <a:t>域的内容，其属性值有</a:t>
            </a:r>
            <a:r>
              <a:rPr lang="en-US" altLang="zh-CN" b="0" dirty="0">
                <a:latin typeface="+mn-ea"/>
                <a:ea typeface="+mn-ea"/>
              </a:rPr>
              <a:t>true</a:t>
            </a:r>
            <a:r>
              <a:rPr lang="zh-CN" altLang="zh-CN" b="0" dirty="0">
                <a:latin typeface="+mn-ea"/>
                <a:ea typeface="+mn-ea"/>
              </a:rPr>
              <a:t>（真）或</a:t>
            </a:r>
            <a:r>
              <a:rPr lang="en-US" altLang="zh-CN" b="0" dirty="0">
                <a:latin typeface="+mn-ea"/>
                <a:ea typeface="+mn-ea"/>
              </a:rPr>
              <a:t>false</a:t>
            </a:r>
            <a:r>
              <a:rPr lang="zh-CN" altLang="zh-CN" b="0" dirty="0">
                <a:latin typeface="+mn-ea"/>
                <a:ea typeface="+mn-ea"/>
              </a:rPr>
              <a:t>（假）两种情况。该属性同时适用于</a:t>
            </a:r>
            <a:r>
              <a:rPr lang="en-US" altLang="zh-CN" b="0" dirty="0">
                <a:latin typeface="+mn-ea"/>
                <a:ea typeface="+mn-ea"/>
              </a:rPr>
              <a:t>&lt;form&gt;</a:t>
            </a:r>
            <a:r>
              <a:rPr lang="zh-CN" altLang="zh-CN" b="0" dirty="0">
                <a:latin typeface="+mn-ea"/>
                <a:ea typeface="+mn-ea"/>
              </a:rPr>
              <a:t>标签和</a:t>
            </a:r>
            <a:r>
              <a:rPr lang="en-US" altLang="zh-CN" b="0" dirty="0">
                <a:latin typeface="+mn-ea"/>
                <a:ea typeface="+mn-ea"/>
              </a:rPr>
              <a:t>9</a:t>
            </a:r>
            <a:r>
              <a:rPr lang="zh-CN" altLang="zh-CN" b="0" dirty="0">
                <a:latin typeface="+mn-ea"/>
                <a:ea typeface="+mn-ea"/>
              </a:rPr>
              <a:t>种</a:t>
            </a:r>
            <a:r>
              <a:rPr lang="en-US" altLang="zh-CN" b="0" dirty="0">
                <a:latin typeface="+mn-ea"/>
                <a:ea typeface="+mn-ea"/>
              </a:rPr>
              <a:t>&lt;input&gt;</a:t>
            </a:r>
            <a:r>
              <a:rPr lang="zh-CN" altLang="zh-CN" b="0" dirty="0">
                <a:latin typeface="+mn-ea"/>
                <a:ea typeface="+mn-ea"/>
              </a:rPr>
              <a:t>标签：</a:t>
            </a:r>
            <a:r>
              <a:rPr lang="en-US" altLang="zh-CN" b="0" dirty="0">
                <a:latin typeface="+mn-ea"/>
                <a:ea typeface="+mn-ea"/>
              </a:rPr>
              <a:t>text</a:t>
            </a:r>
            <a:r>
              <a:rPr lang="zh-CN" altLang="zh-CN" b="0" dirty="0">
                <a:latin typeface="+mn-ea"/>
                <a:ea typeface="+mn-ea"/>
              </a:rPr>
              <a:t>（单行文本框）、</a:t>
            </a:r>
            <a:r>
              <a:rPr lang="en-US" altLang="zh-CN" b="0" dirty="0">
                <a:latin typeface="+mn-ea"/>
                <a:ea typeface="+mn-ea"/>
              </a:rPr>
              <a:t>search</a:t>
            </a:r>
            <a:r>
              <a:rPr lang="zh-CN" altLang="zh-CN" b="0" dirty="0">
                <a:latin typeface="+mn-ea"/>
                <a:ea typeface="+mn-ea"/>
              </a:rPr>
              <a:t>（搜索框）、</a:t>
            </a:r>
            <a:r>
              <a:rPr lang="en-US" altLang="zh-CN" b="0" dirty="0" err="1">
                <a:latin typeface="+mn-ea"/>
                <a:ea typeface="+mn-ea"/>
              </a:rPr>
              <a:t>url</a:t>
            </a:r>
            <a:r>
              <a:rPr lang="zh-CN" altLang="zh-CN" b="0" dirty="0">
                <a:latin typeface="+mn-ea"/>
                <a:ea typeface="+mn-ea"/>
              </a:rPr>
              <a:t>（</a:t>
            </a:r>
            <a:r>
              <a:rPr lang="en-US" altLang="zh-CN" b="0" dirty="0">
                <a:latin typeface="+mn-ea"/>
                <a:ea typeface="+mn-ea"/>
              </a:rPr>
              <a:t>URL</a:t>
            </a:r>
            <a:r>
              <a:rPr lang="zh-CN" altLang="zh-CN" b="0" dirty="0">
                <a:latin typeface="+mn-ea"/>
                <a:ea typeface="+mn-ea"/>
              </a:rPr>
              <a:t>地址）、</a:t>
            </a:r>
            <a:r>
              <a:rPr lang="en-US" altLang="zh-CN" b="0" dirty="0" err="1">
                <a:latin typeface="+mn-ea"/>
                <a:ea typeface="+mn-ea"/>
              </a:rPr>
              <a:t>tel</a:t>
            </a:r>
            <a:r>
              <a:rPr lang="zh-CN" altLang="zh-CN" b="0" dirty="0">
                <a:latin typeface="+mn-ea"/>
                <a:ea typeface="+mn-ea"/>
              </a:rPr>
              <a:t>（电话）、</a:t>
            </a:r>
            <a:r>
              <a:rPr lang="en-US" altLang="zh-CN" b="0" dirty="0">
                <a:latin typeface="+mn-ea"/>
                <a:ea typeface="+mn-ea"/>
              </a:rPr>
              <a:t>email</a:t>
            </a:r>
            <a:r>
              <a:rPr lang="zh-CN" altLang="zh-CN" b="0" dirty="0">
                <a:latin typeface="+mn-ea"/>
                <a:ea typeface="+mn-ea"/>
              </a:rPr>
              <a:t>（电子邮箱）、</a:t>
            </a:r>
            <a:r>
              <a:rPr lang="en-US" altLang="zh-CN" b="0" dirty="0">
                <a:latin typeface="+mn-ea"/>
                <a:ea typeface="+mn-ea"/>
              </a:rPr>
              <a:t>password</a:t>
            </a:r>
            <a:r>
              <a:rPr lang="zh-CN" altLang="zh-CN" b="0" dirty="0">
                <a:latin typeface="+mn-ea"/>
                <a:ea typeface="+mn-ea"/>
              </a:rPr>
              <a:t>（密码框）、</a:t>
            </a:r>
            <a:r>
              <a:rPr lang="en-US" altLang="zh-CN" b="0" dirty="0">
                <a:latin typeface="+mn-ea"/>
                <a:ea typeface="+mn-ea"/>
              </a:rPr>
              <a:t>date pickers</a:t>
            </a:r>
            <a:r>
              <a:rPr lang="zh-CN" altLang="zh-CN" b="0" dirty="0">
                <a:latin typeface="+mn-ea"/>
                <a:ea typeface="+mn-ea"/>
              </a:rPr>
              <a:t>（日期选择器）、</a:t>
            </a:r>
            <a:r>
              <a:rPr lang="en-US" altLang="zh-CN" b="0" dirty="0">
                <a:latin typeface="+mn-ea"/>
                <a:ea typeface="+mn-ea"/>
              </a:rPr>
              <a:t>range</a:t>
            </a:r>
            <a:r>
              <a:rPr lang="zh-CN" altLang="zh-CN" b="0" dirty="0">
                <a:latin typeface="+mn-ea"/>
                <a:ea typeface="+mn-ea"/>
              </a:rPr>
              <a:t>（数值范围）和</a:t>
            </a:r>
            <a:r>
              <a:rPr lang="en-US" altLang="zh-CN" b="0" dirty="0">
                <a:latin typeface="+mn-ea"/>
                <a:ea typeface="+mn-ea"/>
              </a:rPr>
              <a:t>color</a:t>
            </a:r>
            <a:r>
              <a:rPr lang="zh-CN" altLang="zh-CN" b="0" dirty="0">
                <a:latin typeface="+mn-ea"/>
                <a:ea typeface="+mn-ea"/>
              </a:rPr>
              <a:t>（颜色）。</a:t>
            </a:r>
          </a:p>
          <a:p>
            <a:pPr marL="0" indent="0">
              <a:buNone/>
            </a:pPr>
            <a:endParaRPr lang="zh-CN" altLang="zh-CN" dirty="0"/>
          </a:p>
          <a:p>
            <a:pPr marL="0" indent="0">
              <a:buNone/>
            </a:pPr>
            <a:endParaRPr lang="zh-CN" altLang="zh-CN" dirty="0"/>
          </a:p>
          <a:p>
            <a:pPr marL="0" indent="0">
              <a:buNone/>
            </a:pPr>
            <a:endParaRPr lang="zh-CN" altLang="en-US" dirty="0"/>
          </a:p>
        </p:txBody>
      </p:sp>
    </p:spTree>
    <p:extLst>
      <p:ext uri="{BB962C8B-B14F-4D97-AF65-F5344CB8AC3E}">
        <p14:creationId xmlns:p14="http://schemas.microsoft.com/office/powerpoint/2010/main" val="890721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3"/>
          <p:cNvSpPr>
            <a:spLocks noGrp="1" noChangeArrowheads="1"/>
          </p:cNvSpPr>
          <p:nvPr>
            <p:ph type="body" idx="1"/>
          </p:nvPr>
        </p:nvSpPr>
        <p:spPr>
          <a:xfrm>
            <a:off x="985813" y="914401"/>
            <a:ext cx="9227368" cy="5205413"/>
          </a:xfrm>
        </p:spPr>
        <p:txBody>
          <a:bodyPr/>
          <a:lstStyle/>
          <a:p>
            <a:pPr marL="0" indent="0" eaLnBrk="1" hangingPunct="1">
              <a:lnSpc>
                <a:spcPct val="140000"/>
              </a:lnSpc>
              <a:buNone/>
              <a:defRPr/>
            </a:pPr>
            <a:r>
              <a:rPr lang="en-US" altLang="zh-CN" dirty="0" smtClean="0">
                <a:latin typeface="+mn-ea"/>
                <a:cs typeface="Times New Roman" pitchFamily="18" charset="0"/>
              </a:rPr>
              <a:t>2</a:t>
            </a:r>
            <a:r>
              <a:rPr lang="zh-CN" altLang="en-US" dirty="0" smtClean="0">
                <a:latin typeface="+mn-ea"/>
                <a:cs typeface="Times New Roman" pitchFamily="18" charset="0"/>
              </a:rPr>
              <a:t>、</a:t>
            </a:r>
            <a:r>
              <a:rPr lang="en-US" altLang="zh-CN" dirty="0">
                <a:latin typeface="+mn-ea"/>
                <a:cs typeface="Times New Roman" pitchFamily="18" charset="0"/>
              </a:rPr>
              <a:t>&lt;</a:t>
            </a:r>
            <a:r>
              <a:rPr lang="en-US" altLang="zh-CN" dirty="0" err="1">
                <a:latin typeface="+mn-ea"/>
                <a:cs typeface="Times New Roman" pitchFamily="18" charset="0"/>
              </a:rPr>
              <a:t>textarea</a:t>
            </a:r>
            <a:r>
              <a:rPr lang="en-US" altLang="zh-CN" dirty="0">
                <a:latin typeface="+mn-ea"/>
                <a:cs typeface="Times New Roman" pitchFamily="18" charset="0"/>
              </a:rPr>
              <a:t>&gt;…&lt;/</a:t>
            </a:r>
            <a:r>
              <a:rPr lang="en-US" altLang="zh-CN" dirty="0" err="1">
                <a:latin typeface="+mn-ea"/>
                <a:cs typeface="Times New Roman" pitchFamily="18" charset="0"/>
              </a:rPr>
              <a:t>textarea</a:t>
            </a:r>
            <a:r>
              <a:rPr lang="en-US" altLang="zh-CN" dirty="0">
                <a:latin typeface="+mn-ea"/>
                <a:cs typeface="Times New Roman" pitchFamily="18" charset="0"/>
              </a:rPr>
              <a:t>&gt;</a:t>
            </a:r>
            <a:r>
              <a:rPr lang="zh-CN" altLang="en-US" dirty="0">
                <a:latin typeface="+mn-ea"/>
                <a:cs typeface="Times New Roman" pitchFamily="18" charset="0"/>
              </a:rPr>
              <a:t>标签</a:t>
            </a:r>
          </a:p>
          <a:p>
            <a:pPr lvl="1" eaLnBrk="1" hangingPunct="1">
              <a:lnSpc>
                <a:spcPct val="140000"/>
              </a:lnSpc>
              <a:defRPr/>
            </a:pPr>
            <a:r>
              <a:rPr lang="zh-CN" altLang="en-US" dirty="0">
                <a:latin typeface="+mn-ea"/>
                <a:ea typeface="+mn-ea"/>
                <a:cs typeface="Times New Roman" pitchFamily="18" charset="0"/>
              </a:rPr>
              <a:t>是多行文本框标签。</a:t>
            </a:r>
          </a:p>
          <a:p>
            <a:pPr lvl="1" eaLnBrk="1" hangingPunct="1">
              <a:lnSpc>
                <a:spcPct val="140000"/>
              </a:lnSpc>
              <a:defRPr/>
            </a:pPr>
            <a:r>
              <a:rPr lang="zh-CN" altLang="en-US" dirty="0">
                <a:latin typeface="+mn-ea"/>
                <a:ea typeface="+mn-ea"/>
                <a:cs typeface="Times New Roman" pitchFamily="18" charset="0"/>
              </a:rPr>
              <a:t>主要属性：</a:t>
            </a:r>
          </a:p>
          <a:p>
            <a:pPr lvl="2" eaLnBrk="1" hangingPunct="1">
              <a:lnSpc>
                <a:spcPct val="140000"/>
              </a:lnSpc>
              <a:defRPr/>
            </a:pPr>
            <a:r>
              <a:rPr lang="en-US" altLang="zh-CN" dirty="0">
                <a:solidFill>
                  <a:srgbClr val="FF0066"/>
                </a:solidFill>
                <a:latin typeface="+mn-ea"/>
                <a:ea typeface="+mn-ea"/>
                <a:cs typeface="Times New Roman" pitchFamily="18" charset="0"/>
              </a:rPr>
              <a:t>name</a:t>
            </a:r>
            <a:r>
              <a:rPr lang="zh-CN" altLang="en-US" dirty="0">
                <a:latin typeface="+mn-ea"/>
                <a:ea typeface="+mn-ea"/>
                <a:cs typeface="Times New Roman" pitchFamily="18" charset="0"/>
              </a:rPr>
              <a:t> ：多行文本框的名称</a:t>
            </a:r>
            <a:endParaRPr lang="en-US" altLang="zh-CN" dirty="0">
              <a:latin typeface="+mn-ea"/>
              <a:ea typeface="+mn-ea"/>
              <a:cs typeface="Times New Roman" pitchFamily="18" charset="0"/>
            </a:endParaRPr>
          </a:p>
          <a:p>
            <a:pPr lvl="2" eaLnBrk="1" hangingPunct="1">
              <a:lnSpc>
                <a:spcPct val="140000"/>
              </a:lnSpc>
              <a:defRPr/>
            </a:pPr>
            <a:r>
              <a:rPr lang="en-US" altLang="zh-CN" dirty="0">
                <a:solidFill>
                  <a:srgbClr val="FF0066"/>
                </a:solidFill>
                <a:latin typeface="+mn-ea"/>
                <a:ea typeface="+mn-ea"/>
                <a:cs typeface="Times New Roman" pitchFamily="18" charset="0"/>
              </a:rPr>
              <a:t>rows</a:t>
            </a:r>
            <a:r>
              <a:rPr lang="zh-CN" altLang="en-US" dirty="0">
                <a:latin typeface="+mn-ea"/>
                <a:ea typeface="+mn-ea"/>
                <a:cs typeface="Times New Roman" pitchFamily="18" charset="0"/>
              </a:rPr>
              <a:t>：用于设定多行文本输入框的显示最大行数。</a:t>
            </a:r>
          </a:p>
          <a:p>
            <a:pPr lvl="2" eaLnBrk="1" hangingPunct="1">
              <a:lnSpc>
                <a:spcPct val="140000"/>
              </a:lnSpc>
              <a:defRPr/>
            </a:pPr>
            <a:r>
              <a:rPr lang="en-US" altLang="zh-CN" dirty="0">
                <a:solidFill>
                  <a:srgbClr val="FF0066"/>
                </a:solidFill>
                <a:latin typeface="+mn-ea"/>
                <a:ea typeface="+mn-ea"/>
                <a:cs typeface="Times New Roman" pitchFamily="18" charset="0"/>
              </a:rPr>
              <a:t>cols</a:t>
            </a:r>
            <a:r>
              <a:rPr lang="zh-CN" altLang="en-US" dirty="0">
                <a:latin typeface="+mn-ea"/>
                <a:ea typeface="+mn-ea"/>
                <a:cs typeface="Times New Roman" pitchFamily="18" charset="0"/>
              </a:rPr>
              <a:t>：用于设定多行文本输入框的显示最大列数。</a:t>
            </a:r>
          </a:p>
          <a:p>
            <a:pPr lvl="2" eaLnBrk="1" hangingPunct="1">
              <a:lnSpc>
                <a:spcPct val="140000"/>
              </a:lnSpc>
              <a:defRPr/>
            </a:pPr>
            <a:r>
              <a:rPr lang="zh-CN" altLang="en-US" dirty="0">
                <a:latin typeface="+mn-ea"/>
                <a:ea typeface="+mn-ea"/>
                <a:cs typeface="Times New Roman" pitchFamily="18" charset="0"/>
              </a:rPr>
              <a:t>开始标签和结束</a:t>
            </a:r>
            <a:r>
              <a:rPr lang="zh-CN" altLang="en-US" dirty="0" smtClean="0">
                <a:latin typeface="+mn-ea"/>
                <a:ea typeface="+mn-ea"/>
                <a:cs typeface="Times New Roman" pitchFamily="18" charset="0"/>
              </a:rPr>
              <a:t>标签之间</a:t>
            </a:r>
            <a:r>
              <a:rPr lang="zh-CN" altLang="en-US" dirty="0">
                <a:latin typeface="+mn-ea"/>
                <a:ea typeface="+mn-ea"/>
                <a:cs typeface="Times New Roman" pitchFamily="18" charset="0"/>
              </a:rPr>
              <a:t>的文字将作为多行文本框的初值</a:t>
            </a:r>
          </a:p>
          <a:p>
            <a:pPr eaLnBrk="1" hangingPunct="1">
              <a:lnSpc>
                <a:spcPct val="140000"/>
              </a:lnSpc>
              <a:defRPr/>
            </a:pPr>
            <a:endParaRPr lang="en-US" altLang="zh-CN" dirty="0">
              <a:latin typeface="+mn-ea"/>
            </a:endParaRPr>
          </a:p>
        </p:txBody>
      </p:sp>
      <p:sp>
        <p:nvSpPr>
          <p:cNvPr id="4" name="Rectangle 2"/>
          <p:cNvSpPr>
            <a:spLocks noGrp="1" noChangeArrowheads="1"/>
          </p:cNvSpPr>
          <p:nvPr>
            <p:ph type="title"/>
          </p:nvPr>
        </p:nvSpPr>
        <p:spPr>
          <a:xfrm>
            <a:off x="1345854" y="203729"/>
            <a:ext cx="6984776" cy="488967"/>
          </a:xfrm>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1927796746"/>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3"/>
          <p:cNvSpPr>
            <a:spLocks noGrp="1" noChangeArrowheads="1"/>
          </p:cNvSpPr>
          <p:nvPr>
            <p:ph type="body" idx="1"/>
          </p:nvPr>
        </p:nvSpPr>
        <p:spPr>
          <a:xfrm>
            <a:off x="841797" y="762001"/>
            <a:ext cx="9599984" cy="5167313"/>
          </a:xfrm>
        </p:spPr>
        <p:txBody>
          <a:bodyPr/>
          <a:lstStyle/>
          <a:p>
            <a:pPr marL="0" indent="0" eaLnBrk="1" hangingPunct="1">
              <a:lnSpc>
                <a:spcPct val="110000"/>
              </a:lnSpc>
              <a:buNone/>
              <a:defRPr/>
            </a:pPr>
            <a:r>
              <a:rPr lang="en-US" altLang="zh-CN" dirty="0">
                <a:latin typeface="+mn-ea"/>
                <a:cs typeface="Times New Roman" pitchFamily="18" charset="0"/>
              </a:rPr>
              <a:t>3</a:t>
            </a:r>
            <a:r>
              <a:rPr lang="zh-CN" altLang="en-US" dirty="0">
                <a:latin typeface="+mn-ea"/>
                <a:cs typeface="Times New Roman" pitchFamily="18" charset="0"/>
              </a:rPr>
              <a:t>、</a:t>
            </a:r>
            <a:r>
              <a:rPr lang="en-US" altLang="zh-CN" dirty="0">
                <a:latin typeface="+mn-ea"/>
                <a:cs typeface="Times New Roman" pitchFamily="18" charset="0"/>
              </a:rPr>
              <a:t>&lt;select&gt;…&lt;/select&gt;</a:t>
            </a:r>
            <a:r>
              <a:rPr lang="zh-CN" altLang="en-US" dirty="0">
                <a:latin typeface="+mn-ea"/>
                <a:cs typeface="Times New Roman" pitchFamily="18" charset="0"/>
              </a:rPr>
              <a:t>标签</a:t>
            </a:r>
          </a:p>
          <a:p>
            <a:pPr lvl="1" eaLnBrk="1" hangingPunct="1">
              <a:lnSpc>
                <a:spcPct val="110000"/>
              </a:lnSpc>
              <a:defRPr/>
            </a:pPr>
            <a:r>
              <a:rPr lang="zh-CN" altLang="en-US" dirty="0">
                <a:latin typeface="+mn-ea"/>
                <a:ea typeface="+mn-ea"/>
                <a:cs typeface="Times New Roman" pitchFamily="18" charset="0"/>
              </a:rPr>
              <a:t>用于制作</a:t>
            </a:r>
            <a:r>
              <a:rPr lang="zh-CN" altLang="en-US" dirty="0">
                <a:solidFill>
                  <a:srgbClr val="FF3399"/>
                </a:solidFill>
                <a:latin typeface="+mn-ea"/>
                <a:ea typeface="+mn-ea"/>
                <a:cs typeface="Times New Roman" pitchFamily="18" charset="0"/>
              </a:rPr>
              <a:t>下拉列表（选择栏）</a:t>
            </a:r>
            <a:r>
              <a:rPr lang="zh-CN" altLang="en-US" dirty="0">
                <a:latin typeface="+mn-ea"/>
                <a:ea typeface="+mn-ea"/>
                <a:cs typeface="Times New Roman" pitchFamily="18" charset="0"/>
              </a:rPr>
              <a:t>，必须与</a:t>
            </a:r>
            <a:r>
              <a:rPr lang="en-US" altLang="zh-CN" dirty="0">
                <a:latin typeface="+mn-ea"/>
                <a:ea typeface="+mn-ea"/>
                <a:cs typeface="Times New Roman" pitchFamily="18" charset="0"/>
              </a:rPr>
              <a:t>&lt;option&gt;…&lt;/option&gt;</a:t>
            </a:r>
            <a:r>
              <a:rPr lang="zh-CN" altLang="en-US" dirty="0">
                <a:latin typeface="+mn-ea"/>
                <a:ea typeface="+mn-ea"/>
                <a:cs typeface="Times New Roman" pitchFamily="18" charset="0"/>
              </a:rPr>
              <a:t>标签结合使用。</a:t>
            </a:r>
            <a:endParaRPr lang="en-US" altLang="zh-CN" dirty="0">
              <a:latin typeface="+mn-ea"/>
              <a:ea typeface="+mn-ea"/>
              <a:cs typeface="Times New Roman" pitchFamily="18" charset="0"/>
            </a:endParaRPr>
          </a:p>
          <a:p>
            <a:pPr lvl="1" eaLnBrk="1" hangingPunct="1">
              <a:lnSpc>
                <a:spcPct val="110000"/>
              </a:lnSpc>
              <a:defRPr/>
            </a:pPr>
            <a:r>
              <a:rPr lang="zh-CN" altLang="en-US" dirty="0">
                <a:latin typeface="+mn-ea"/>
                <a:ea typeface="+mn-ea"/>
                <a:cs typeface="Times New Roman" pitchFamily="18" charset="0"/>
              </a:rPr>
              <a:t>属性：</a:t>
            </a:r>
            <a:r>
              <a:rPr lang="en-US" altLang="zh-CN" dirty="0">
                <a:solidFill>
                  <a:srgbClr val="FF0066"/>
                </a:solidFill>
                <a:latin typeface="+mn-ea"/>
                <a:ea typeface="+mn-ea"/>
                <a:cs typeface="Times New Roman" pitchFamily="18" charset="0"/>
              </a:rPr>
              <a:t>name</a:t>
            </a:r>
            <a:endParaRPr lang="zh-CN" altLang="en-US" dirty="0">
              <a:latin typeface="+mn-ea"/>
              <a:ea typeface="+mn-ea"/>
              <a:cs typeface="Times New Roman" pitchFamily="18" charset="0"/>
            </a:endParaRPr>
          </a:p>
          <a:p>
            <a:pPr lvl="1" eaLnBrk="1" hangingPunct="1">
              <a:lnSpc>
                <a:spcPct val="110000"/>
              </a:lnSpc>
              <a:defRPr/>
            </a:pPr>
            <a:r>
              <a:rPr lang="en-US" altLang="zh-CN" dirty="0">
                <a:solidFill>
                  <a:srgbClr val="0000FF"/>
                </a:solidFill>
                <a:latin typeface="+mn-ea"/>
                <a:ea typeface="+mn-ea"/>
                <a:cs typeface="Times New Roman" pitchFamily="18" charset="0"/>
              </a:rPr>
              <a:t>&lt;</a:t>
            </a:r>
            <a:r>
              <a:rPr lang="en-US" altLang="zh-CN" dirty="0">
                <a:latin typeface="+mn-ea"/>
                <a:ea typeface="+mn-ea"/>
                <a:cs typeface="Times New Roman" pitchFamily="18" charset="0"/>
              </a:rPr>
              <a:t>option&gt;…&lt;/option&gt;</a:t>
            </a:r>
            <a:r>
              <a:rPr lang="zh-CN" altLang="en-US" dirty="0">
                <a:latin typeface="+mn-ea"/>
                <a:ea typeface="+mn-ea"/>
                <a:cs typeface="Times New Roman" pitchFamily="18" charset="0"/>
              </a:rPr>
              <a:t>标签</a:t>
            </a:r>
          </a:p>
          <a:p>
            <a:pPr lvl="2" eaLnBrk="1" hangingPunct="1">
              <a:lnSpc>
                <a:spcPct val="110000"/>
              </a:lnSpc>
              <a:defRPr/>
            </a:pPr>
            <a:r>
              <a:rPr lang="zh-CN" altLang="en-US" dirty="0" smtClean="0">
                <a:latin typeface="+mn-ea"/>
                <a:ea typeface="+mn-ea"/>
                <a:cs typeface="Times New Roman" pitchFamily="18" charset="0"/>
              </a:rPr>
              <a:t>被</a:t>
            </a:r>
            <a:r>
              <a:rPr lang="en-US" altLang="zh-CN" dirty="0" smtClean="0">
                <a:latin typeface="+mn-ea"/>
                <a:ea typeface="+mn-ea"/>
                <a:cs typeface="Times New Roman" pitchFamily="18" charset="0"/>
              </a:rPr>
              <a:t>&lt;select&gt;…&lt;/select&gt;</a:t>
            </a:r>
            <a:r>
              <a:rPr lang="zh-CN" altLang="en-US" dirty="0" smtClean="0">
                <a:latin typeface="+mn-ea"/>
                <a:ea typeface="+mn-ea"/>
                <a:cs typeface="Times New Roman" pitchFamily="18" charset="0"/>
              </a:rPr>
              <a:t>标签所包含，用于设置下拉列表的每个选项的内容。</a:t>
            </a:r>
          </a:p>
          <a:p>
            <a:pPr lvl="2" eaLnBrk="1" hangingPunct="1">
              <a:lnSpc>
                <a:spcPct val="110000"/>
              </a:lnSpc>
              <a:defRPr/>
            </a:pPr>
            <a:r>
              <a:rPr lang="zh-CN" altLang="en-US" dirty="0" smtClean="0">
                <a:latin typeface="+mn-ea"/>
                <a:ea typeface="+mn-ea"/>
                <a:cs typeface="Times New Roman" pitchFamily="18" charset="0"/>
              </a:rPr>
              <a:t>主要属性：</a:t>
            </a:r>
          </a:p>
          <a:p>
            <a:pPr lvl="3" eaLnBrk="1" hangingPunct="1">
              <a:lnSpc>
                <a:spcPct val="110000"/>
              </a:lnSpc>
              <a:defRPr/>
            </a:pPr>
            <a:r>
              <a:rPr lang="en-US" altLang="zh-CN" dirty="0">
                <a:solidFill>
                  <a:srgbClr val="FF0066"/>
                </a:solidFill>
                <a:latin typeface="+mn-ea"/>
                <a:ea typeface="+mn-ea"/>
                <a:cs typeface="Times New Roman" pitchFamily="18" charset="0"/>
              </a:rPr>
              <a:t>selected</a:t>
            </a:r>
            <a:r>
              <a:rPr lang="zh-CN" altLang="en-US" dirty="0">
                <a:latin typeface="+mn-ea"/>
                <a:ea typeface="+mn-ea"/>
                <a:cs typeface="Times New Roman" pitchFamily="18" charset="0"/>
              </a:rPr>
              <a:t>：用于设定下拉列表的初始选择状况。</a:t>
            </a:r>
          </a:p>
          <a:p>
            <a:pPr lvl="3" eaLnBrk="1" hangingPunct="1">
              <a:lnSpc>
                <a:spcPct val="110000"/>
              </a:lnSpc>
              <a:defRPr/>
            </a:pPr>
            <a:r>
              <a:rPr lang="en-US" altLang="zh-CN" dirty="0">
                <a:solidFill>
                  <a:srgbClr val="FF0066"/>
                </a:solidFill>
                <a:latin typeface="+mn-ea"/>
                <a:ea typeface="+mn-ea"/>
                <a:cs typeface="Times New Roman" pitchFamily="18" charset="0"/>
              </a:rPr>
              <a:t>value</a:t>
            </a:r>
            <a:r>
              <a:rPr lang="zh-CN" altLang="en-US" dirty="0">
                <a:latin typeface="+mn-ea"/>
                <a:ea typeface="+mn-ea"/>
                <a:cs typeface="Times New Roman" pitchFamily="18" charset="0"/>
              </a:rPr>
              <a:t>：若设置了</a:t>
            </a:r>
            <a:r>
              <a:rPr lang="en-US" altLang="zh-CN" dirty="0">
                <a:latin typeface="+mn-ea"/>
                <a:ea typeface="+mn-ea"/>
                <a:cs typeface="Times New Roman" pitchFamily="18" charset="0"/>
              </a:rPr>
              <a:t>value</a:t>
            </a:r>
            <a:r>
              <a:rPr lang="zh-CN" altLang="en-US" dirty="0">
                <a:latin typeface="+mn-ea"/>
                <a:ea typeface="+mn-ea"/>
                <a:cs typeface="Times New Roman" pitchFamily="18" charset="0"/>
              </a:rPr>
              <a:t>属性，则表单提交的内容即为</a:t>
            </a:r>
            <a:r>
              <a:rPr lang="en-US" altLang="zh-CN" dirty="0">
                <a:latin typeface="+mn-ea"/>
                <a:ea typeface="+mn-ea"/>
                <a:cs typeface="Times New Roman" pitchFamily="18" charset="0"/>
              </a:rPr>
              <a:t>value</a:t>
            </a:r>
            <a:r>
              <a:rPr lang="zh-CN" altLang="en-US" dirty="0">
                <a:latin typeface="+mn-ea"/>
                <a:ea typeface="+mn-ea"/>
                <a:cs typeface="Times New Roman" pitchFamily="18" charset="0"/>
              </a:rPr>
              <a:t>属性中设定的内容，而非下拉列表中显示的内容</a:t>
            </a:r>
            <a:endParaRPr lang="en-US" altLang="zh-CN" dirty="0">
              <a:latin typeface="+mn-ea"/>
              <a:ea typeface="+mn-ea"/>
              <a:cs typeface="Times New Roman" pitchFamily="18" charset="0"/>
            </a:endParaRPr>
          </a:p>
        </p:txBody>
      </p:sp>
      <p:sp>
        <p:nvSpPr>
          <p:cNvPr id="4" name="Rectangle 2"/>
          <p:cNvSpPr>
            <a:spLocks noGrp="1" noChangeArrowheads="1"/>
          </p:cNvSpPr>
          <p:nvPr>
            <p:ph type="title"/>
          </p:nvPr>
        </p:nvSpPr>
        <p:spPr>
          <a:xfrm>
            <a:off x="1345854" y="203729"/>
            <a:ext cx="6984776" cy="488967"/>
          </a:xfrm>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689799182"/>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3"/>
          <p:cNvSpPr>
            <a:spLocks noGrp="1" noChangeArrowheads="1"/>
          </p:cNvSpPr>
          <p:nvPr>
            <p:ph type="body" idx="1"/>
          </p:nvPr>
        </p:nvSpPr>
        <p:spPr>
          <a:xfrm>
            <a:off x="1201837" y="914401"/>
            <a:ext cx="9011344" cy="1584325"/>
          </a:xfrm>
        </p:spPr>
        <p:txBody>
          <a:bodyPr/>
          <a:lstStyle/>
          <a:p>
            <a:pPr marL="0" indent="0" eaLnBrk="1" hangingPunct="1">
              <a:buNone/>
              <a:defRPr/>
            </a:pPr>
            <a:r>
              <a:rPr lang="en-US" altLang="zh-CN" dirty="0" smtClean="0">
                <a:latin typeface="+mn-ea"/>
                <a:cs typeface="Times New Roman" pitchFamily="18" charset="0"/>
              </a:rPr>
              <a:t>4</a:t>
            </a:r>
            <a:r>
              <a:rPr lang="zh-CN" altLang="en-US" dirty="0" smtClean="0">
                <a:latin typeface="+mn-ea"/>
                <a:cs typeface="Times New Roman" pitchFamily="18" charset="0"/>
              </a:rPr>
              <a:t>、标注</a:t>
            </a:r>
            <a:r>
              <a:rPr lang="zh-CN" altLang="en-US" dirty="0">
                <a:latin typeface="+mn-ea"/>
                <a:cs typeface="Times New Roman" pitchFamily="18" charset="0"/>
              </a:rPr>
              <a:t>标签：</a:t>
            </a:r>
            <a:r>
              <a:rPr lang="en-US" altLang="zh-CN" dirty="0">
                <a:latin typeface="+mn-ea"/>
                <a:cs typeface="Times New Roman" pitchFamily="18" charset="0"/>
              </a:rPr>
              <a:t>&lt;label&gt;…&lt;/label&gt;</a:t>
            </a:r>
          </a:p>
          <a:p>
            <a:pPr eaLnBrk="1" hangingPunct="1">
              <a:defRPr/>
            </a:pPr>
            <a:r>
              <a:rPr lang="zh-CN" altLang="en-US" dirty="0" smtClean="0">
                <a:latin typeface="+mn-ea"/>
                <a:cs typeface="Times New Roman" pitchFamily="18" charset="0"/>
              </a:rPr>
              <a:t>用于提升表单的可用性，方便操作</a:t>
            </a:r>
            <a:r>
              <a:rPr lang="en-US" altLang="zh-CN" dirty="0" smtClean="0">
                <a:latin typeface="+mn-ea"/>
                <a:cs typeface="Times New Roman" pitchFamily="18" charset="0"/>
              </a:rPr>
              <a:t>,</a:t>
            </a:r>
            <a:r>
              <a:rPr lang="zh-CN" altLang="en-US" dirty="0" smtClean="0">
                <a:latin typeface="+mn-ea"/>
                <a:cs typeface="Times New Roman" pitchFamily="18" charset="0"/>
              </a:rPr>
              <a:t>将标签与指定的表单元素关联。</a:t>
            </a:r>
          </a:p>
          <a:p>
            <a:pPr lvl="1" eaLnBrk="1" hangingPunct="1">
              <a:defRPr/>
            </a:pPr>
            <a:r>
              <a:rPr lang="zh-CN" altLang="en-US" dirty="0">
                <a:latin typeface="+mn-ea"/>
                <a:ea typeface="+mn-ea"/>
                <a:cs typeface="Times New Roman" pitchFamily="18" charset="0"/>
              </a:rPr>
              <a:t>当单击该标签的时候，关联的元素会响应。</a:t>
            </a:r>
          </a:p>
        </p:txBody>
      </p:sp>
      <p:sp>
        <p:nvSpPr>
          <p:cNvPr id="303108" name="Text Box 4"/>
          <p:cNvSpPr txBox="1">
            <a:spLocks noChangeArrowheads="1"/>
          </p:cNvSpPr>
          <p:nvPr/>
        </p:nvSpPr>
        <p:spPr bwMode="auto">
          <a:xfrm>
            <a:off x="1678781" y="3068960"/>
            <a:ext cx="8839200" cy="892552"/>
          </a:xfrm>
          <a:prstGeom prst="rect">
            <a:avLst/>
          </a:prstGeom>
          <a:solidFill>
            <a:srgbClr val="FFFF66"/>
          </a:solidFill>
          <a:ln w="38100">
            <a:solidFill>
              <a:srgbClr val="FF0000"/>
            </a:solidFill>
            <a:miter lim="800000"/>
            <a:headEnd/>
            <a:tailEnd/>
          </a:ln>
        </p:spPr>
        <p:txBody>
          <a:bodyPr>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lnSpc>
                <a:spcPct val="120000"/>
              </a:lnSpc>
              <a:spcBef>
                <a:spcPct val="20000"/>
              </a:spcBef>
              <a:buClr>
                <a:schemeClr val="bg2"/>
              </a:buClr>
              <a:buSzPct val="75000"/>
              <a:buFont typeface="Wingdings" panose="05000000000000000000" pitchFamily="2" charset="2"/>
              <a:buNone/>
            </a:pPr>
            <a:r>
              <a:rPr lang="en-US" altLang="zh-CN" sz="2000" b="0" dirty="0" smtClean="0">
                <a:solidFill>
                  <a:srgbClr val="0000FF"/>
                </a:solidFill>
                <a:latin typeface="+mn-ea"/>
                <a:ea typeface="+mn-ea"/>
                <a:cs typeface="Times New Roman" panose="02020603050405020304" pitchFamily="18" charset="0"/>
              </a:rPr>
              <a:t>&lt;</a:t>
            </a:r>
            <a:r>
              <a:rPr lang="en-US" altLang="zh-CN" sz="2000" b="0" dirty="0">
                <a:solidFill>
                  <a:srgbClr val="0000FF"/>
                </a:solidFill>
                <a:latin typeface="+mn-ea"/>
                <a:ea typeface="+mn-ea"/>
                <a:cs typeface="Times New Roman" panose="02020603050405020304" pitchFamily="18" charset="0"/>
              </a:rPr>
              <a:t>label for=“c1”&gt;</a:t>
            </a:r>
            <a:r>
              <a:rPr lang="zh-CN" altLang="en-US" sz="2000" b="0" dirty="0">
                <a:solidFill>
                  <a:srgbClr val="0000FF"/>
                </a:solidFill>
                <a:latin typeface="+mn-ea"/>
                <a:ea typeface="+mn-ea"/>
                <a:cs typeface="Times New Roman" panose="02020603050405020304" pitchFamily="18" charset="0"/>
              </a:rPr>
              <a:t>性别</a:t>
            </a:r>
            <a:r>
              <a:rPr lang="en-US" altLang="zh-CN" sz="2000" b="0" dirty="0">
                <a:solidFill>
                  <a:srgbClr val="0000FF"/>
                </a:solidFill>
                <a:latin typeface="+mn-ea"/>
                <a:ea typeface="+mn-ea"/>
                <a:cs typeface="Times New Roman" panose="02020603050405020304" pitchFamily="18" charset="0"/>
              </a:rPr>
              <a:t>&lt;/label&gt;</a:t>
            </a:r>
          </a:p>
          <a:p>
            <a:pPr eaLnBrk="1" hangingPunct="1">
              <a:lnSpc>
                <a:spcPct val="120000"/>
              </a:lnSpc>
              <a:spcBef>
                <a:spcPct val="20000"/>
              </a:spcBef>
              <a:buClr>
                <a:schemeClr val="bg2"/>
              </a:buClr>
              <a:buSzPct val="75000"/>
              <a:buFont typeface="Wingdings" panose="05000000000000000000" pitchFamily="2" charset="2"/>
              <a:buNone/>
            </a:pPr>
            <a:r>
              <a:rPr lang="en-US" altLang="zh-CN" sz="2000" b="0" dirty="0">
                <a:solidFill>
                  <a:srgbClr val="0000FF"/>
                </a:solidFill>
                <a:latin typeface="+mn-ea"/>
                <a:ea typeface="+mn-ea"/>
                <a:cs typeface="Times New Roman" panose="02020603050405020304" pitchFamily="18" charset="0"/>
              </a:rPr>
              <a:t>&lt;input type=“radio” id=“c1” name=“sex” value=“male”/&gt;</a:t>
            </a:r>
            <a:r>
              <a:rPr lang="zh-CN" altLang="en-US" sz="2000" b="0" dirty="0">
                <a:solidFill>
                  <a:srgbClr val="0000FF"/>
                </a:solidFill>
                <a:latin typeface="+mn-ea"/>
                <a:ea typeface="+mn-ea"/>
                <a:cs typeface="Times New Roman" panose="02020603050405020304" pitchFamily="18" charset="0"/>
              </a:rPr>
              <a:t>男</a:t>
            </a:r>
            <a:r>
              <a:rPr lang="zh-CN" altLang="en-US" sz="2000" b="0" dirty="0">
                <a:latin typeface="+mn-ea"/>
                <a:ea typeface="+mn-ea"/>
              </a:rPr>
              <a:t> </a:t>
            </a:r>
          </a:p>
        </p:txBody>
      </p:sp>
      <p:sp>
        <p:nvSpPr>
          <p:cNvPr id="5" name="Rectangle 2"/>
          <p:cNvSpPr>
            <a:spLocks noGrp="1" noChangeArrowheads="1"/>
          </p:cNvSpPr>
          <p:nvPr>
            <p:ph type="title"/>
          </p:nvPr>
        </p:nvSpPr>
        <p:spPr>
          <a:xfrm>
            <a:off x="1345854" y="203729"/>
            <a:ext cx="6984776" cy="488967"/>
          </a:xfrm>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39695904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3108"/>
                                        </p:tgtEl>
                                        <p:attrNameLst>
                                          <p:attrName>style.visibility</p:attrName>
                                        </p:attrNameLst>
                                      </p:cBhvr>
                                      <p:to>
                                        <p:strVal val="visible"/>
                                      </p:to>
                                    </p:set>
                                    <p:animEffect transition="in" filter="checkerboard(across)">
                                      <p:cBhvr>
                                        <p:cTn id="7" dur="500"/>
                                        <p:tgtEl>
                                          <p:spTgt spid="303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内容占位符 2"/>
          <p:cNvSpPr>
            <a:spLocks noGrp="1"/>
          </p:cNvSpPr>
          <p:nvPr>
            <p:ph idx="1"/>
          </p:nvPr>
        </p:nvSpPr>
        <p:spPr>
          <a:xfrm>
            <a:off x="1129829" y="934665"/>
            <a:ext cx="8978559" cy="1846263"/>
          </a:xfrm>
        </p:spPr>
        <p:txBody>
          <a:bodyPr/>
          <a:lstStyle/>
          <a:p>
            <a:pPr marL="0" indent="0">
              <a:buNone/>
            </a:pPr>
            <a:r>
              <a:rPr lang="en-US" altLang="zh-CN" dirty="0" smtClean="0">
                <a:latin typeface="+mn-ea"/>
              </a:rPr>
              <a:t>5</a:t>
            </a:r>
            <a:r>
              <a:rPr lang="zh-CN" altLang="zh-CN" dirty="0" smtClean="0">
                <a:latin typeface="+mn-ea"/>
              </a:rPr>
              <a:t>．</a:t>
            </a:r>
            <a:r>
              <a:rPr lang="en-US" altLang="zh-CN" dirty="0" smtClean="0">
                <a:latin typeface="+mn-ea"/>
              </a:rPr>
              <a:t>&lt;</a:t>
            </a:r>
            <a:r>
              <a:rPr lang="en-US" altLang="zh-CN" dirty="0" err="1" smtClean="0">
                <a:latin typeface="+mn-ea"/>
              </a:rPr>
              <a:t>fieldset</a:t>
            </a:r>
            <a:r>
              <a:rPr lang="en-US" altLang="zh-CN" dirty="0" smtClean="0">
                <a:latin typeface="+mn-ea"/>
              </a:rPr>
              <a:t>&gt;</a:t>
            </a:r>
            <a:r>
              <a:rPr lang="zh-CN" altLang="zh-CN" dirty="0" smtClean="0">
                <a:latin typeface="+mn-ea"/>
              </a:rPr>
              <a:t>标签</a:t>
            </a:r>
          </a:p>
          <a:p>
            <a:r>
              <a:rPr lang="zh-CN" altLang="zh-CN" dirty="0" smtClean="0">
                <a:latin typeface="+mn-ea"/>
              </a:rPr>
              <a:t>当表单元素很多时，可以将表单元素用</a:t>
            </a:r>
            <a:r>
              <a:rPr lang="en-US" altLang="zh-CN" dirty="0" err="1" smtClean="0">
                <a:latin typeface="+mn-ea"/>
              </a:rPr>
              <a:t>fieldset</a:t>
            </a:r>
            <a:r>
              <a:rPr lang="zh-CN" altLang="zh-CN" dirty="0" smtClean="0">
                <a:latin typeface="+mn-ea"/>
              </a:rPr>
              <a:t>标签进行分组，以免用户输入数据时眼花缭乱。而</a:t>
            </a:r>
            <a:r>
              <a:rPr lang="en-US" altLang="zh-CN" dirty="0" smtClean="0">
                <a:latin typeface="+mn-ea"/>
              </a:rPr>
              <a:t>legend</a:t>
            </a:r>
            <a:r>
              <a:rPr lang="zh-CN" altLang="zh-CN" dirty="0" smtClean="0">
                <a:latin typeface="+mn-ea"/>
              </a:rPr>
              <a:t>标签可以为分组设置标题。</a:t>
            </a:r>
          </a:p>
          <a:p>
            <a:endParaRPr lang="zh-CN" altLang="en-US" dirty="0" smtClean="0">
              <a:latin typeface="+mn-ea"/>
            </a:endParaRPr>
          </a:p>
        </p:txBody>
      </p:sp>
      <p:pic>
        <p:nvPicPr>
          <p:cNvPr id="68612" name="Picture 2"/>
          <p:cNvPicPr>
            <a:picLocks noChangeAspect="1" noChangeArrowheads="1"/>
          </p:cNvPicPr>
          <p:nvPr/>
        </p:nvPicPr>
        <p:blipFill>
          <a:blip r:embed="rId3">
            <a:extLst>
              <a:ext uri="{28A0092B-C50C-407E-A947-70E740481C1C}">
                <a14:useLocalDpi xmlns:a14="http://schemas.microsoft.com/office/drawing/2010/main" val="0"/>
              </a:ext>
            </a:extLst>
          </a:blip>
          <a:srcRect t="28963"/>
          <a:stretch>
            <a:fillRect/>
          </a:stretch>
        </p:blipFill>
        <p:spPr bwMode="auto">
          <a:xfrm>
            <a:off x="2569989" y="2780928"/>
            <a:ext cx="54610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345854" y="203729"/>
            <a:ext cx="6984776" cy="488967"/>
          </a:xfrm>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1818301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7861" y="211669"/>
            <a:ext cx="8393113" cy="48102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a:solidFill>
                  <a:srgbClr val="F8F8F8"/>
                </a:solidFill>
                <a:latin typeface="微软雅黑"/>
              </a:rPr>
              <a:t>4.5.3</a:t>
            </a:r>
            <a:r>
              <a:rPr lang="zh-CN" altLang="zh-CN" kern="1200" dirty="0">
                <a:solidFill>
                  <a:srgbClr val="F8F8F8"/>
                </a:solidFill>
                <a:latin typeface="微软雅黑"/>
              </a:rPr>
              <a:t>表单相关伪类</a:t>
            </a:r>
            <a:endParaRPr lang="zh-CN" altLang="en-US" kern="1200" dirty="0">
              <a:solidFill>
                <a:srgbClr val="F8F8F8"/>
              </a:solidFill>
              <a:latin typeface="微软雅黑"/>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541876864"/>
              </p:ext>
            </p:extLst>
          </p:nvPr>
        </p:nvGraphicFramePr>
        <p:xfrm>
          <a:off x="1417861" y="1064072"/>
          <a:ext cx="9073008" cy="4776786"/>
        </p:xfrm>
        <a:graphic>
          <a:graphicData uri="http://schemas.openxmlformats.org/drawingml/2006/table">
            <a:tbl>
              <a:tblPr firstRow="1" firstCol="1" bandRow="1">
                <a:tableStyleId>{C4B1156A-380E-4F78-BDF5-A606A8083BF9}</a:tableStyleId>
              </a:tblPr>
              <a:tblGrid>
                <a:gridCol w="1713349"/>
                <a:gridCol w="2409985"/>
                <a:gridCol w="4949674"/>
              </a:tblGrid>
              <a:tr h="367181">
                <a:tc>
                  <a:txBody>
                    <a:bodyPr/>
                    <a:lstStyle/>
                    <a:p>
                      <a:pPr algn="ctr">
                        <a:spcAft>
                          <a:spcPts val="0"/>
                        </a:spcAft>
                      </a:pPr>
                      <a:r>
                        <a:rPr lang="zh-CN" sz="1600" kern="0" dirty="0">
                          <a:solidFill>
                            <a:srgbClr val="0000FF"/>
                          </a:solidFill>
                          <a:effectLst/>
                        </a:rPr>
                        <a:t>伪类</a:t>
                      </a:r>
                      <a:endParaRPr lang="zh-CN" sz="1600" kern="100" dirty="0">
                        <a:solidFill>
                          <a:srgbClr val="0000FF"/>
                        </a:solidFill>
                        <a:effectLst/>
                        <a:latin typeface="Times New Roman"/>
                        <a:ea typeface="宋体"/>
                      </a:endParaRPr>
                    </a:p>
                  </a:txBody>
                  <a:tcPr marL="35968" marR="89139" marT="35966" marB="35966"/>
                </a:tc>
                <a:tc>
                  <a:txBody>
                    <a:bodyPr/>
                    <a:lstStyle/>
                    <a:p>
                      <a:pPr algn="ctr">
                        <a:spcAft>
                          <a:spcPts val="0"/>
                        </a:spcAft>
                      </a:pPr>
                      <a:r>
                        <a:rPr lang="zh-CN" sz="1600" kern="0" dirty="0">
                          <a:solidFill>
                            <a:srgbClr val="0000FF"/>
                          </a:solidFill>
                          <a:effectLst/>
                        </a:rPr>
                        <a:t>例子</a:t>
                      </a:r>
                      <a:endParaRPr lang="zh-CN" sz="1600" kern="100" dirty="0">
                        <a:solidFill>
                          <a:srgbClr val="0000FF"/>
                        </a:solidFill>
                        <a:effectLst/>
                        <a:latin typeface="Times New Roman"/>
                        <a:ea typeface="宋体"/>
                      </a:endParaRPr>
                    </a:p>
                  </a:txBody>
                  <a:tcPr marL="35968" marR="89139" marT="35966" marB="35966"/>
                </a:tc>
                <a:tc>
                  <a:txBody>
                    <a:bodyPr/>
                    <a:lstStyle/>
                    <a:p>
                      <a:pPr algn="ctr">
                        <a:spcAft>
                          <a:spcPts val="0"/>
                        </a:spcAft>
                      </a:pPr>
                      <a:r>
                        <a:rPr lang="zh-CN" sz="1600" kern="0">
                          <a:solidFill>
                            <a:srgbClr val="0000FF"/>
                          </a:solidFill>
                          <a:effectLst/>
                        </a:rPr>
                        <a:t>描述</a:t>
                      </a:r>
                      <a:endParaRPr lang="zh-CN" sz="1600" kern="100">
                        <a:solidFill>
                          <a:srgbClr val="0000FF"/>
                        </a:solidFill>
                        <a:effectLst/>
                        <a:latin typeface="Times New Roman"/>
                        <a:ea typeface="宋体"/>
                      </a:endParaRPr>
                    </a:p>
                  </a:txBody>
                  <a:tcPr marL="35968" marR="89139" marT="35966" marB="35966"/>
                </a:tc>
              </a:tr>
              <a:tr h="367181">
                <a:tc>
                  <a:txBody>
                    <a:bodyPr/>
                    <a:lstStyle/>
                    <a:p>
                      <a:pPr algn="l">
                        <a:spcAft>
                          <a:spcPts val="0"/>
                        </a:spcAft>
                      </a:pPr>
                      <a:r>
                        <a:rPr lang="en-US" sz="1600" u="none" strike="noStrike" kern="0">
                          <a:solidFill>
                            <a:srgbClr val="0000FF"/>
                          </a:solidFill>
                          <a:effectLst/>
                          <a:hlinkClick r:id="rId2" tooltip="CSS :focus 选择器"/>
                        </a:rPr>
                        <a:t>:focus</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en-US" sz="1600" kern="0" dirty="0" err="1">
                          <a:solidFill>
                            <a:srgbClr val="0000FF"/>
                          </a:solidFill>
                          <a:effectLst/>
                        </a:rPr>
                        <a:t>input:focus</a:t>
                      </a:r>
                      <a:endParaRPr lang="zh-CN" sz="1600" kern="100" dirty="0">
                        <a:solidFill>
                          <a:srgbClr val="0000FF"/>
                        </a:solidFill>
                        <a:effectLst/>
                        <a:latin typeface="Times New Roman"/>
                        <a:ea typeface="宋体"/>
                      </a:endParaRPr>
                    </a:p>
                  </a:txBody>
                  <a:tcPr marL="35968" marR="89139" marT="35966" marB="35966"/>
                </a:tc>
                <a:tc>
                  <a:txBody>
                    <a:bodyPr/>
                    <a:lstStyle/>
                    <a:p>
                      <a:pPr algn="l">
                        <a:spcAft>
                          <a:spcPts val="0"/>
                        </a:spcAft>
                      </a:pPr>
                      <a:r>
                        <a:rPr lang="zh-CN" sz="1600" kern="0" dirty="0">
                          <a:solidFill>
                            <a:srgbClr val="0000FF"/>
                          </a:solidFill>
                          <a:effectLst/>
                        </a:rPr>
                        <a:t>选择获得焦点的 </a:t>
                      </a:r>
                      <a:r>
                        <a:rPr lang="en-US" sz="1600" kern="0" dirty="0">
                          <a:solidFill>
                            <a:srgbClr val="0000FF"/>
                          </a:solidFill>
                          <a:effectLst/>
                        </a:rPr>
                        <a:t>&lt;input &gt;</a:t>
                      </a:r>
                      <a:r>
                        <a:rPr lang="zh-CN" sz="1600" kern="0" dirty="0">
                          <a:solidFill>
                            <a:srgbClr val="0000FF"/>
                          </a:solidFill>
                          <a:effectLst/>
                        </a:rPr>
                        <a:t>元素。</a:t>
                      </a:r>
                      <a:endParaRPr lang="zh-CN" sz="1600" kern="100" dirty="0">
                        <a:solidFill>
                          <a:srgbClr val="0000FF"/>
                        </a:solidFill>
                        <a:effectLst/>
                        <a:latin typeface="Times New Roman"/>
                        <a:ea typeface="宋体"/>
                      </a:endParaRPr>
                    </a:p>
                  </a:txBody>
                  <a:tcPr marL="35968" marR="89139" marT="35966" marB="35966"/>
                </a:tc>
              </a:tr>
              <a:tr h="591226">
                <a:tc>
                  <a:txBody>
                    <a:bodyPr/>
                    <a:lstStyle/>
                    <a:p>
                      <a:pPr algn="l">
                        <a:spcAft>
                          <a:spcPts val="0"/>
                        </a:spcAft>
                      </a:pPr>
                      <a:r>
                        <a:rPr lang="en-US" sz="1600" u="none" strike="noStrike" kern="0">
                          <a:solidFill>
                            <a:srgbClr val="0000FF"/>
                          </a:solidFill>
                          <a:effectLst/>
                          <a:hlinkClick r:id="rId3" tooltip="CSS :disabled 选择器"/>
                        </a:rPr>
                        <a:t>:disabled</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en-US" sz="1600" kern="0" dirty="0" err="1">
                          <a:solidFill>
                            <a:srgbClr val="0000FF"/>
                          </a:solidFill>
                          <a:effectLst/>
                        </a:rPr>
                        <a:t>input:disabled</a:t>
                      </a:r>
                      <a:endParaRPr lang="zh-CN" sz="1600" kern="100" dirty="0">
                        <a:solidFill>
                          <a:srgbClr val="0000FF"/>
                        </a:solidFill>
                        <a:effectLst/>
                        <a:latin typeface="Times New Roman"/>
                        <a:ea typeface="宋体"/>
                      </a:endParaRPr>
                    </a:p>
                  </a:txBody>
                  <a:tcPr marL="35968" marR="89139" marT="35966" marB="35966"/>
                </a:tc>
                <a:tc>
                  <a:txBody>
                    <a:bodyPr/>
                    <a:lstStyle/>
                    <a:p>
                      <a:pPr algn="l">
                        <a:spcAft>
                          <a:spcPts val="0"/>
                        </a:spcAft>
                      </a:pPr>
                      <a:r>
                        <a:rPr lang="zh-CN" sz="1600" kern="0" dirty="0">
                          <a:solidFill>
                            <a:srgbClr val="0000FF"/>
                          </a:solidFill>
                          <a:effectLst/>
                        </a:rPr>
                        <a:t>选择每个被禁用（即设置了</a:t>
                      </a:r>
                      <a:r>
                        <a:rPr lang="en-US" sz="1600" kern="0" dirty="0">
                          <a:solidFill>
                            <a:srgbClr val="0000FF"/>
                          </a:solidFill>
                          <a:effectLst/>
                        </a:rPr>
                        <a:t>disabled</a:t>
                      </a:r>
                      <a:r>
                        <a:rPr lang="zh-CN" sz="1600" kern="0" dirty="0">
                          <a:solidFill>
                            <a:srgbClr val="0000FF"/>
                          </a:solidFill>
                          <a:effectLst/>
                        </a:rPr>
                        <a:t>属性）的</a:t>
                      </a:r>
                      <a:r>
                        <a:rPr lang="en-US" sz="1600" kern="0" dirty="0">
                          <a:solidFill>
                            <a:srgbClr val="0000FF"/>
                          </a:solidFill>
                          <a:effectLst/>
                        </a:rPr>
                        <a:t> &lt;input&gt; </a:t>
                      </a:r>
                      <a:r>
                        <a:rPr lang="zh-CN" sz="1600" kern="0" dirty="0">
                          <a:solidFill>
                            <a:srgbClr val="0000FF"/>
                          </a:solidFill>
                          <a:effectLst/>
                        </a:rPr>
                        <a:t>元素</a:t>
                      </a:r>
                      <a:endParaRPr lang="zh-CN" sz="1600" kern="100" dirty="0">
                        <a:solidFill>
                          <a:srgbClr val="0000FF"/>
                        </a:solidFill>
                        <a:effectLst/>
                        <a:latin typeface="Times New Roman"/>
                        <a:ea typeface="宋体"/>
                      </a:endParaRPr>
                    </a:p>
                  </a:txBody>
                  <a:tcPr marL="35968" marR="89139" marT="35966" marB="35966"/>
                </a:tc>
              </a:tr>
              <a:tr h="591226">
                <a:tc>
                  <a:txBody>
                    <a:bodyPr/>
                    <a:lstStyle/>
                    <a:p>
                      <a:pPr algn="l">
                        <a:spcAft>
                          <a:spcPts val="0"/>
                        </a:spcAft>
                      </a:pPr>
                      <a:r>
                        <a:rPr lang="en-US" sz="1600" u="none" strike="noStrike" kern="0">
                          <a:solidFill>
                            <a:srgbClr val="0000FF"/>
                          </a:solidFill>
                          <a:effectLst/>
                          <a:hlinkClick r:id="rId4" tooltip="CSS :enabled 选择器"/>
                        </a:rPr>
                        <a:t>:enabled</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en-US" sz="1600" kern="0">
                          <a:solidFill>
                            <a:srgbClr val="0000FF"/>
                          </a:solidFill>
                          <a:effectLst/>
                        </a:rPr>
                        <a:t>input:enabled</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zh-CN" sz="1600" kern="0" dirty="0">
                          <a:solidFill>
                            <a:srgbClr val="0000FF"/>
                          </a:solidFill>
                          <a:effectLst/>
                        </a:rPr>
                        <a:t>选择每个启用（即未设置</a:t>
                      </a:r>
                      <a:r>
                        <a:rPr lang="en-US" sz="1600" kern="0" dirty="0">
                          <a:solidFill>
                            <a:srgbClr val="0000FF"/>
                          </a:solidFill>
                          <a:effectLst/>
                        </a:rPr>
                        <a:t>disabled</a:t>
                      </a:r>
                      <a:r>
                        <a:rPr lang="zh-CN" sz="1600" kern="0" dirty="0">
                          <a:solidFill>
                            <a:srgbClr val="0000FF"/>
                          </a:solidFill>
                          <a:effectLst/>
                        </a:rPr>
                        <a:t>属性）的</a:t>
                      </a:r>
                      <a:r>
                        <a:rPr lang="en-US" sz="1600" kern="0" dirty="0">
                          <a:solidFill>
                            <a:srgbClr val="0000FF"/>
                          </a:solidFill>
                          <a:effectLst/>
                        </a:rPr>
                        <a:t> &lt;input&gt; </a:t>
                      </a:r>
                      <a:r>
                        <a:rPr lang="zh-CN" sz="1600" kern="0" dirty="0">
                          <a:solidFill>
                            <a:srgbClr val="0000FF"/>
                          </a:solidFill>
                          <a:effectLst/>
                        </a:rPr>
                        <a:t>元素。</a:t>
                      </a:r>
                      <a:endParaRPr lang="zh-CN" sz="1600" kern="100" dirty="0">
                        <a:solidFill>
                          <a:srgbClr val="0000FF"/>
                        </a:solidFill>
                        <a:effectLst/>
                        <a:latin typeface="Times New Roman"/>
                        <a:ea typeface="宋体"/>
                      </a:endParaRPr>
                    </a:p>
                  </a:txBody>
                  <a:tcPr marL="35968" marR="89139" marT="35966" marB="35966"/>
                </a:tc>
              </a:tr>
              <a:tr h="367181">
                <a:tc>
                  <a:txBody>
                    <a:bodyPr/>
                    <a:lstStyle/>
                    <a:p>
                      <a:pPr algn="l">
                        <a:spcAft>
                          <a:spcPts val="0"/>
                        </a:spcAft>
                      </a:pPr>
                      <a:r>
                        <a:rPr lang="en-US" sz="1600" u="none" strike="noStrike" kern="0" dirty="0">
                          <a:solidFill>
                            <a:srgbClr val="0000FF"/>
                          </a:solidFill>
                          <a:effectLst/>
                          <a:hlinkClick r:id="rId5" tooltip="CSS :checked 选择器"/>
                        </a:rPr>
                        <a:t>:checked</a:t>
                      </a:r>
                      <a:endParaRPr lang="zh-CN" sz="1600" kern="100" dirty="0">
                        <a:solidFill>
                          <a:srgbClr val="0000FF"/>
                        </a:solidFill>
                        <a:effectLst/>
                        <a:latin typeface="Times New Roman"/>
                        <a:ea typeface="宋体"/>
                      </a:endParaRPr>
                    </a:p>
                  </a:txBody>
                  <a:tcPr marL="35968" marR="89139" marT="35966" marB="35966"/>
                </a:tc>
                <a:tc>
                  <a:txBody>
                    <a:bodyPr/>
                    <a:lstStyle/>
                    <a:p>
                      <a:pPr algn="l">
                        <a:spcAft>
                          <a:spcPts val="0"/>
                        </a:spcAft>
                      </a:pPr>
                      <a:r>
                        <a:rPr lang="en-US" sz="1600" kern="0">
                          <a:solidFill>
                            <a:srgbClr val="0000FF"/>
                          </a:solidFill>
                          <a:effectLst/>
                        </a:rPr>
                        <a:t>input:checked</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zh-CN" sz="1600" kern="0" dirty="0">
                          <a:solidFill>
                            <a:srgbClr val="0000FF"/>
                          </a:solidFill>
                          <a:effectLst/>
                        </a:rPr>
                        <a:t>选择每个被选中的</a:t>
                      </a:r>
                      <a:r>
                        <a:rPr lang="en-US" sz="1600" kern="0" dirty="0">
                          <a:solidFill>
                            <a:srgbClr val="0000FF"/>
                          </a:solidFill>
                          <a:effectLst/>
                        </a:rPr>
                        <a:t> &lt;input&gt; </a:t>
                      </a:r>
                      <a:r>
                        <a:rPr lang="zh-CN" sz="1600" kern="0" dirty="0">
                          <a:solidFill>
                            <a:srgbClr val="0000FF"/>
                          </a:solidFill>
                          <a:effectLst/>
                        </a:rPr>
                        <a:t>元素。</a:t>
                      </a:r>
                      <a:endParaRPr lang="zh-CN" sz="1600" kern="100" dirty="0">
                        <a:solidFill>
                          <a:srgbClr val="0000FF"/>
                        </a:solidFill>
                        <a:effectLst/>
                        <a:latin typeface="Times New Roman"/>
                        <a:ea typeface="宋体"/>
                      </a:endParaRPr>
                    </a:p>
                  </a:txBody>
                  <a:tcPr marL="35968" marR="89139" marT="35966" marB="35966"/>
                </a:tc>
              </a:tr>
              <a:tr h="586143">
                <a:tc>
                  <a:txBody>
                    <a:bodyPr/>
                    <a:lstStyle/>
                    <a:p>
                      <a:pPr algn="l">
                        <a:spcAft>
                          <a:spcPts val="0"/>
                        </a:spcAft>
                      </a:pPr>
                      <a:r>
                        <a:rPr lang="en-US" sz="1600" kern="0">
                          <a:solidFill>
                            <a:srgbClr val="0000FF"/>
                          </a:solidFill>
                          <a:effectLst/>
                        </a:rPr>
                        <a:t>:required</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en-US" sz="1600" kern="0">
                          <a:solidFill>
                            <a:srgbClr val="0000FF"/>
                          </a:solidFill>
                          <a:effectLst/>
                        </a:rPr>
                        <a:t>input:required </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zh-CN" sz="1600" kern="0" dirty="0">
                          <a:solidFill>
                            <a:srgbClr val="0000FF"/>
                          </a:solidFill>
                          <a:effectLst/>
                        </a:rPr>
                        <a:t>选择有</a:t>
                      </a:r>
                      <a:r>
                        <a:rPr lang="en-US" sz="1600" kern="0" dirty="0">
                          <a:solidFill>
                            <a:srgbClr val="0000FF"/>
                          </a:solidFill>
                          <a:effectLst/>
                        </a:rPr>
                        <a:t>“required”</a:t>
                      </a:r>
                      <a:r>
                        <a:rPr lang="zh-CN" sz="1600" kern="0" dirty="0">
                          <a:solidFill>
                            <a:srgbClr val="0000FF"/>
                          </a:solidFill>
                          <a:effectLst/>
                        </a:rPr>
                        <a:t>属性指定的</a:t>
                      </a:r>
                      <a:r>
                        <a:rPr lang="en-US" sz="1600" kern="0" dirty="0">
                          <a:solidFill>
                            <a:srgbClr val="0000FF"/>
                          </a:solidFill>
                          <a:effectLst/>
                        </a:rPr>
                        <a:t>&lt;input&gt; </a:t>
                      </a:r>
                      <a:r>
                        <a:rPr lang="zh-CN" sz="1600" kern="0" dirty="0">
                          <a:solidFill>
                            <a:srgbClr val="0000FF"/>
                          </a:solidFill>
                          <a:effectLst/>
                        </a:rPr>
                        <a:t>元素</a:t>
                      </a:r>
                      <a:endParaRPr lang="zh-CN" sz="1600" kern="100" dirty="0">
                        <a:solidFill>
                          <a:srgbClr val="0000FF"/>
                        </a:solidFill>
                        <a:effectLst/>
                        <a:latin typeface="Times New Roman"/>
                        <a:ea typeface="宋体"/>
                      </a:endParaRPr>
                    </a:p>
                  </a:txBody>
                  <a:tcPr marL="35968" marR="89139" marT="35966" marB="35966"/>
                </a:tc>
              </a:tr>
              <a:tr h="586143">
                <a:tc>
                  <a:txBody>
                    <a:bodyPr/>
                    <a:lstStyle/>
                    <a:p>
                      <a:pPr algn="l">
                        <a:spcAft>
                          <a:spcPts val="0"/>
                        </a:spcAft>
                      </a:pPr>
                      <a:r>
                        <a:rPr lang="en-US" sz="1600" kern="0">
                          <a:solidFill>
                            <a:srgbClr val="0000FF"/>
                          </a:solidFill>
                          <a:effectLst/>
                        </a:rPr>
                        <a:t>:optional </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en-US" sz="1600" kern="0">
                          <a:solidFill>
                            <a:srgbClr val="0000FF"/>
                          </a:solidFill>
                          <a:effectLst/>
                        </a:rPr>
                        <a:t>input:optional </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zh-CN" sz="1600" kern="0" dirty="0">
                          <a:solidFill>
                            <a:srgbClr val="0000FF"/>
                          </a:solidFill>
                          <a:effectLst/>
                        </a:rPr>
                        <a:t>选择没有</a:t>
                      </a:r>
                      <a:r>
                        <a:rPr lang="en-US" sz="1600" kern="0" dirty="0">
                          <a:solidFill>
                            <a:srgbClr val="0000FF"/>
                          </a:solidFill>
                          <a:effectLst/>
                        </a:rPr>
                        <a:t>“required” </a:t>
                      </a:r>
                      <a:r>
                        <a:rPr lang="zh-CN" sz="1600" kern="0" dirty="0">
                          <a:solidFill>
                            <a:srgbClr val="0000FF"/>
                          </a:solidFill>
                          <a:effectLst/>
                        </a:rPr>
                        <a:t>属性指定的</a:t>
                      </a:r>
                      <a:r>
                        <a:rPr lang="en-US" sz="1600" kern="0" dirty="0">
                          <a:solidFill>
                            <a:srgbClr val="0000FF"/>
                          </a:solidFill>
                          <a:effectLst/>
                        </a:rPr>
                        <a:t>&lt;input&gt; </a:t>
                      </a:r>
                      <a:r>
                        <a:rPr lang="zh-CN" sz="1600" kern="0" dirty="0">
                          <a:solidFill>
                            <a:srgbClr val="0000FF"/>
                          </a:solidFill>
                          <a:effectLst/>
                        </a:rPr>
                        <a:t>元素</a:t>
                      </a:r>
                      <a:endParaRPr lang="zh-CN" sz="1600" kern="100" dirty="0">
                        <a:solidFill>
                          <a:srgbClr val="0000FF"/>
                        </a:solidFill>
                        <a:effectLst/>
                        <a:latin typeface="Times New Roman"/>
                        <a:ea typeface="宋体"/>
                      </a:endParaRPr>
                    </a:p>
                  </a:txBody>
                  <a:tcPr marL="35968" marR="89139" marT="35966" marB="35966"/>
                </a:tc>
              </a:tr>
              <a:tr h="586143">
                <a:tc>
                  <a:txBody>
                    <a:bodyPr/>
                    <a:lstStyle/>
                    <a:p>
                      <a:pPr algn="l">
                        <a:spcAft>
                          <a:spcPts val="0"/>
                        </a:spcAft>
                      </a:pPr>
                      <a:r>
                        <a:rPr lang="en-US" sz="1600" kern="0">
                          <a:solidFill>
                            <a:srgbClr val="0000FF"/>
                          </a:solidFill>
                          <a:effectLst/>
                        </a:rPr>
                        <a:t>:read-only</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en-US" sz="1600" kern="0">
                          <a:solidFill>
                            <a:srgbClr val="0000FF"/>
                          </a:solidFill>
                          <a:effectLst/>
                        </a:rPr>
                        <a:t>input:read-only </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zh-CN" sz="1600" kern="0" dirty="0">
                          <a:solidFill>
                            <a:srgbClr val="0000FF"/>
                          </a:solidFill>
                          <a:effectLst/>
                        </a:rPr>
                        <a:t>选择设置为只读（</a:t>
                      </a:r>
                      <a:r>
                        <a:rPr lang="en-US" sz="1600" kern="0" dirty="0" err="1">
                          <a:solidFill>
                            <a:srgbClr val="0000FF"/>
                          </a:solidFill>
                          <a:effectLst/>
                        </a:rPr>
                        <a:t>readonly</a:t>
                      </a:r>
                      <a:r>
                        <a:rPr lang="zh-CN" sz="1600" kern="0" dirty="0">
                          <a:solidFill>
                            <a:srgbClr val="0000FF"/>
                          </a:solidFill>
                          <a:effectLst/>
                        </a:rPr>
                        <a:t>属性）的</a:t>
                      </a:r>
                      <a:r>
                        <a:rPr lang="en-US" sz="1600" kern="0" dirty="0">
                          <a:solidFill>
                            <a:srgbClr val="0000FF"/>
                          </a:solidFill>
                          <a:effectLst/>
                        </a:rPr>
                        <a:t>&lt;input&gt; </a:t>
                      </a:r>
                      <a:r>
                        <a:rPr lang="zh-CN" sz="1600" kern="0" dirty="0">
                          <a:solidFill>
                            <a:srgbClr val="0000FF"/>
                          </a:solidFill>
                          <a:effectLst/>
                        </a:rPr>
                        <a:t>元素</a:t>
                      </a:r>
                      <a:endParaRPr lang="zh-CN" sz="1600" kern="100" dirty="0">
                        <a:solidFill>
                          <a:srgbClr val="0000FF"/>
                        </a:solidFill>
                        <a:effectLst/>
                        <a:latin typeface="Times New Roman"/>
                        <a:ea typeface="宋体"/>
                      </a:endParaRPr>
                    </a:p>
                  </a:txBody>
                  <a:tcPr marL="35968" marR="89139" marT="35966" marB="35966"/>
                </a:tc>
              </a:tr>
              <a:tr h="367181">
                <a:tc>
                  <a:txBody>
                    <a:bodyPr/>
                    <a:lstStyle/>
                    <a:p>
                      <a:pPr algn="l">
                        <a:spcAft>
                          <a:spcPts val="0"/>
                        </a:spcAft>
                      </a:pPr>
                      <a:r>
                        <a:rPr lang="en-US" sz="1600" kern="0">
                          <a:solidFill>
                            <a:srgbClr val="0000FF"/>
                          </a:solidFill>
                          <a:effectLst/>
                        </a:rPr>
                        <a:t>:valid</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en-US" sz="1600" kern="0">
                          <a:solidFill>
                            <a:srgbClr val="0000FF"/>
                          </a:solidFill>
                          <a:effectLst/>
                        </a:rPr>
                        <a:t>input:valid</a:t>
                      </a:r>
                      <a:endParaRPr lang="zh-CN" sz="1600" kern="100">
                        <a:solidFill>
                          <a:srgbClr val="0000FF"/>
                        </a:solidFill>
                        <a:effectLst/>
                        <a:latin typeface="Times New Roman"/>
                        <a:ea typeface="宋体"/>
                      </a:endParaRPr>
                    </a:p>
                  </a:txBody>
                  <a:tcPr marL="35968" marR="89139" marT="35966" marB="35966"/>
                </a:tc>
                <a:tc>
                  <a:txBody>
                    <a:bodyPr/>
                    <a:lstStyle/>
                    <a:p>
                      <a:pPr algn="l">
                        <a:spcAft>
                          <a:spcPts val="0"/>
                        </a:spcAft>
                      </a:pPr>
                      <a:r>
                        <a:rPr lang="zh-CN" sz="1600" kern="0" dirty="0">
                          <a:solidFill>
                            <a:srgbClr val="0000FF"/>
                          </a:solidFill>
                          <a:effectLst/>
                        </a:rPr>
                        <a:t>选择</a:t>
                      </a:r>
                      <a:r>
                        <a:rPr lang="zh-CN" sz="1600" kern="100" dirty="0">
                          <a:solidFill>
                            <a:srgbClr val="0000FF"/>
                          </a:solidFill>
                          <a:effectLst/>
                        </a:rPr>
                        <a:t>条件验证正确</a:t>
                      </a:r>
                      <a:r>
                        <a:rPr lang="zh-CN" sz="1600" kern="0" dirty="0">
                          <a:solidFill>
                            <a:srgbClr val="0000FF"/>
                          </a:solidFill>
                          <a:effectLst/>
                        </a:rPr>
                        <a:t>的</a:t>
                      </a:r>
                      <a:r>
                        <a:rPr lang="en-US" sz="1600" kern="0" dirty="0">
                          <a:solidFill>
                            <a:srgbClr val="0000FF"/>
                          </a:solidFill>
                          <a:effectLst/>
                        </a:rPr>
                        <a:t>&lt;input&gt; </a:t>
                      </a:r>
                      <a:r>
                        <a:rPr lang="zh-CN" sz="1600" kern="0" dirty="0">
                          <a:solidFill>
                            <a:srgbClr val="0000FF"/>
                          </a:solidFill>
                          <a:effectLst/>
                        </a:rPr>
                        <a:t>元素</a:t>
                      </a:r>
                      <a:endParaRPr lang="zh-CN" sz="1600" kern="100" dirty="0">
                        <a:solidFill>
                          <a:srgbClr val="0000FF"/>
                        </a:solidFill>
                        <a:effectLst/>
                        <a:latin typeface="Times New Roman"/>
                        <a:ea typeface="宋体"/>
                      </a:endParaRPr>
                    </a:p>
                  </a:txBody>
                  <a:tcPr marL="35968" marR="89139" marT="35966" marB="35966"/>
                </a:tc>
              </a:tr>
              <a:tr h="367181">
                <a:tc>
                  <a:txBody>
                    <a:bodyPr/>
                    <a:lstStyle/>
                    <a:p>
                      <a:pPr algn="l">
                        <a:spcAft>
                          <a:spcPts val="0"/>
                        </a:spcAft>
                      </a:pPr>
                      <a:r>
                        <a:rPr lang="en-US" sz="1600" kern="100" dirty="0">
                          <a:solidFill>
                            <a:srgbClr val="0000FF"/>
                          </a:solidFill>
                          <a:effectLst/>
                        </a:rPr>
                        <a:t>:invalid</a:t>
                      </a:r>
                      <a:endParaRPr lang="zh-CN" sz="1600" kern="100" dirty="0">
                        <a:solidFill>
                          <a:srgbClr val="0000FF"/>
                        </a:solidFill>
                        <a:effectLst/>
                        <a:latin typeface="Times New Roman"/>
                        <a:ea typeface="宋体"/>
                      </a:endParaRPr>
                    </a:p>
                  </a:txBody>
                  <a:tcPr marL="35968" marR="89139" marT="35966" marB="35966"/>
                </a:tc>
                <a:tc>
                  <a:txBody>
                    <a:bodyPr/>
                    <a:lstStyle/>
                    <a:p>
                      <a:pPr algn="l">
                        <a:spcAft>
                          <a:spcPts val="0"/>
                        </a:spcAft>
                      </a:pPr>
                      <a:r>
                        <a:rPr lang="en-US" sz="1600" kern="0" dirty="0" err="1">
                          <a:solidFill>
                            <a:srgbClr val="0000FF"/>
                          </a:solidFill>
                          <a:effectLst/>
                        </a:rPr>
                        <a:t>input:invalid</a:t>
                      </a:r>
                      <a:endParaRPr lang="zh-CN" sz="1600" kern="100" dirty="0">
                        <a:solidFill>
                          <a:srgbClr val="0000FF"/>
                        </a:solidFill>
                        <a:effectLst/>
                        <a:latin typeface="Times New Roman"/>
                        <a:ea typeface="宋体"/>
                      </a:endParaRPr>
                    </a:p>
                  </a:txBody>
                  <a:tcPr marL="35968" marR="89139" marT="35966" marB="35966"/>
                </a:tc>
                <a:tc>
                  <a:txBody>
                    <a:bodyPr/>
                    <a:lstStyle/>
                    <a:p>
                      <a:pPr algn="l">
                        <a:spcAft>
                          <a:spcPts val="0"/>
                        </a:spcAft>
                      </a:pPr>
                      <a:r>
                        <a:rPr lang="zh-CN" sz="1600" kern="0" dirty="0">
                          <a:solidFill>
                            <a:srgbClr val="0000FF"/>
                          </a:solidFill>
                          <a:effectLst/>
                        </a:rPr>
                        <a:t>选择</a:t>
                      </a:r>
                      <a:r>
                        <a:rPr lang="zh-CN" sz="1600" kern="100" dirty="0">
                          <a:solidFill>
                            <a:srgbClr val="0000FF"/>
                          </a:solidFill>
                          <a:effectLst/>
                        </a:rPr>
                        <a:t>条件验证不正确</a:t>
                      </a:r>
                      <a:r>
                        <a:rPr lang="zh-CN" sz="1600" kern="0" dirty="0">
                          <a:solidFill>
                            <a:srgbClr val="0000FF"/>
                          </a:solidFill>
                          <a:effectLst/>
                        </a:rPr>
                        <a:t>的</a:t>
                      </a:r>
                      <a:r>
                        <a:rPr lang="en-US" sz="1600" kern="0" dirty="0">
                          <a:solidFill>
                            <a:srgbClr val="0000FF"/>
                          </a:solidFill>
                          <a:effectLst/>
                        </a:rPr>
                        <a:t>&lt;input&gt; </a:t>
                      </a:r>
                      <a:r>
                        <a:rPr lang="zh-CN" sz="1600" kern="0" dirty="0">
                          <a:solidFill>
                            <a:srgbClr val="0000FF"/>
                          </a:solidFill>
                          <a:effectLst/>
                        </a:rPr>
                        <a:t>元素</a:t>
                      </a:r>
                      <a:endParaRPr lang="zh-CN" sz="1600" kern="100" dirty="0">
                        <a:solidFill>
                          <a:srgbClr val="0000FF"/>
                        </a:solidFill>
                        <a:effectLst/>
                        <a:latin typeface="Times New Roman"/>
                        <a:ea typeface="宋体"/>
                      </a:endParaRPr>
                    </a:p>
                  </a:txBody>
                  <a:tcPr marL="35968" marR="89139" marT="35966" marB="35966"/>
                </a:tc>
              </a:tr>
            </a:tbl>
          </a:graphicData>
        </a:graphic>
      </p:graphicFrame>
    </p:spTree>
    <p:extLst>
      <p:ext uri="{BB962C8B-B14F-4D97-AF65-F5344CB8AC3E}">
        <p14:creationId xmlns:p14="http://schemas.microsoft.com/office/powerpoint/2010/main" val="3602598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6442" y="187995"/>
            <a:ext cx="8393113" cy="57670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a:solidFill>
                  <a:srgbClr val="F8F8F8"/>
                </a:solidFill>
                <a:latin typeface="微软雅黑"/>
              </a:rPr>
              <a:t>4.5.4</a:t>
            </a:r>
            <a:r>
              <a:rPr lang="zh-CN" altLang="zh-CN" kern="1200" dirty="0">
                <a:solidFill>
                  <a:srgbClr val="F8F8F8"/>
                </a:solidFill>
                <a:latin typeface="微软雅黑"/>
              </a:rPr>
              <a:t>表单布局案例实践</a:t>
            </a:r>
            <a:endParaRPr lang="zh-CN" altLang="en-US" kern="1200" dirty="0">
              <a:solidFill>
                <a:srgbClr val="F8F8F8"/>
              </a:solidFill>
              <a:latin typeface="微软雅黑"/>
            </a:endParaRPr>
          </a:p>
        </p:txBody>
      </p:sp>
      <p:sp>
        <p:nvSpPr>
          <p:cNvPr id="70659" name="内容占位符 2"/>
          <p:cNvSpPr>
            <a:spLocks noGrp="1"/>
          </p:cNvSpPr>
          <p:nvPr>
            <p:ph idx="1"/>
          </p:nvPr>
        </p:nvSpPr>
        <p:spPr>
          <a:xfrm>
            <a:off x="1907381" y="981076"/>
            <a:ext cx="8388350" cy="1247775"/>
          </a:xfrm>
        </p:spPr>
        <p:txBody>
          <a:bodyPr/>
          <a:lstStyle/>
          <a:p>
            <a:pPr marL="0" indent="0">
              <a:buNone/>
            </a:pPr>
            <a:r>
              <a:rPr lang="zh-CN" altLang="zh-CN" smtClean="0">
                <a:ea typeface="宋体" panose="02010600030101010101" pitchFamily="2" charset="-122"/>
              </a:rPr>
              <a:t>【例</a:t>
            </a:r>
            <a:r>
              <a:rPr lang="en-US" altLang="zh-CN" smtClean="0">
                <a:ea typeface="宋体" panose="02010600030101010101" pitchFamily="2" charset="-122"/>
              </a:rPr>
              <a:t>4-20</a:t>
            </a:r>
            <a:r>
              <a:rPr lang="zh-CN" altLang="zh-CN" smtClean="0">
                <a:ea typeface="宋体" panose="02010600030101010101" pitchFamily="2" charset="-122"/>
              </a:rPr>
              <a:t>】实现如图</a:t>
            </a:r>
            <a:r>
              <a:rPr lang="en-US" altLang="zh-CN" smtClean="0">
                <a:ea typeface="宋体" panose="02010600030101010101" pitchFamily="2" charset="-122"/>
              </a:rPr>
              <a:t>4-50</a:t>
            </a:r>
            <a:r>
              <a:rPr lang="zh-CN" altLang="zh-CN" smtClean="0">
                <a:ea typeface="宋体" panose="02010600030101010101" pitchFamily="2" charset="-122"/>
              </a:rPr>
              <a:t>所示的商城登录页面。</a:t>
            </a:r>
          </a:p>
          <a:p>
            <a:pPr marL="0" indent="0"/>
            <a:endParaRPr lang="zh-CN" altLang="en-US" smtClean="0">
              <a:ea typeface="宋体" panose="02010600030101010101" pitchFamily="2" charset="-122"/>
            </a:endParaRPr>
          </a:p>
        </p:txBody>
      </p:sp>
      <p:pic>
        <p:nvPicPr>
          <p:cNvPr id="7066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756" y="1763713"/>
            <a:ext cx="8813800"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522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081" y="782638"/>
            <a:ext cx="7170738"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7"/>
          <p:cNvSpPr txBox="1">
            <a:spLocks noChangeArrowheads="1"/>
          </p:cNvSpPr>
          <p:nvPr/>
        </p:nvSpPr>
        <p:spPr bwMode="auto">
          <a:xfrm>
            <a:off x="5815807" y="2090738"/>
            <a:ext cx="40433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800" b="1">
                <a:solidFill>
                  <a:schemeClr val="bg1"/>
                </a:solidFill>
                <a:ea typeface="黑体" panose="02010609060101010101" pitchFamily="49" charset="-122"/>
              </a:rPr>
              <a:t>什么是表格？</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43932" y="2393951"/>
            <a:ext cx="3490913"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a:solidFill>
                  <a:srgbClr val="F8F8F8"/>
                </a:solidFill>
                <a:latin typeface="微软雅黑"/>
              </a:rPr>
              <a:t>4.6 </a:t>
            </a:r>
            <a:r>
              <a:rPr lang="zh-CN" altLang="zh-CN" kern="1200" dirty="0">
                <a:solidFill>
                  <a:srgbClr val="F8F8F8"/>
                </a:solidFill>
                <a:latin typeface="微软雅黑"/>
              </a:rPr>
              <a:t>表格及布局</a:t>
            </a:r>
            <a:endParaRPr lang="zh-CN" altLang="en-US" kern="1200" dirty="0">
              <a:solidFill>
                <a:srgbClr val="F8F8F8"/>
              </a:solidFill>
              <a:latin typeface="微软雅黑"/>
            </a:endParaRPr>
          </a:p>
        </p:txBody>
      </p:sp>
    </p:spTree>
    <p:custDataLst>
      <p:tags r:id="rId1"/>
    </p:custDataLst>
    <p:extLst>
      <p:ext uri="{BB962C8B-B14F-4D97-AF65-F5344CB8AC3E}">
        <p14:creationId xmlns:p14="http://schemas.microsoft.com/office/powerpoint/2010/main" val="317415669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nodeType="afterGroup">
                            <p:stCondLst>
                              <p:cond delay="1000"/>
                            </p:stCondLst>
                            <p:childTnLst>
                              <p:par>
                                <p:cTn id="13" presetID="32" presetClass="emph" presetSubtype="0" fill="hold" nodeType="afterEffect">
                                  <p:stCondLst>
                                    <p:cond delay="0"/>
                                  </p:stCondLst>
                                  <p:childTnLst>
                                    <p:animRot by="120000">
                                      <p:cBhvr>
                                        <p:cTn id="14" dur="50" fill="hold">
                                          <p:stCondLst>
                                            <p:cond delay="0"/>
                                          </p:stCondLst>
                                        </p:cTn>
                                        <p:tgtEl>
                                          <p:spTgt spid="11"/>
                                        </p:tgtEl>
                                        <p:attrNameLst>
                                          <p:attrName>r</p:attrName>
                                        </p:attrNameLst>
                                      </p:cBhvr>
                                    </p:animRot>
                                    <p:animRot by="-240000">
                                      <p:cBhvr>
                                        <p:cTn id="15" dur="100" fill="hold">
                                          <p:stCondLst>
                                            <p:cond delay="100"/>
                                          </p:stCondLst>
                                        </p:cTn>
                                        <p:tgtEl>
                                          <p:spTgt spid="11"/>
                                        </p:tgtEl>
                                        <p:attrNameLst>
                                          <p:attrName>r</p:attrName>
                                        </p:attrNameLst>
                                      </p:cBhvr>
                                    </p:animRot>
                                    <p:animRot by="240000">
                                      <p:cBhvr>
                                        <p:cTn id="16" dur="100" fill="hold">
                                          <p:stCondLst>
                                            <p:cond delay="200"/>
                                          </p:stCondLst>
                                        </p:cTn>
                                        <p:tgtEl>
                                          <p:spTgt spid="11"/>
                                        </p:tgtEl>
                                        <p:attrNameLst>
                                          <p:attrName>r</p:attrName>
                                        </p:attrNameLst>
                                      </p:cBhvr>
                                    </p:animRot>
                                    <p:animRot by="-240000">
                                      <p:cBhvr>
                                        <p:cTn id="17" dur="100" fill="hold">
                                          <p:stCondLst>
                                            <p:cond delay="300"/>
                                          </p:stCondLst>
                                        </p:cTn>
                                        <p:tgtEl>
                                          <p:spTgt spid="11"/>
                                        </p:tgtEl>
                                        <p:attrNameLst>
                                          <p:attrName>r</p:attrName>
                                        </p:attrNameLst>
                                      </p:cBhvr>
                                    </p:animRot>
                                    <p:animRot by="120000">
                                      <p:cBhvr>
                                        <p:cTn id="18" dur="100" fill="hold">
                                          <p:stCondLst>
                                            <p:cond delay="4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4.2.3 </a:t>
            </a:r>
            <a:r>
              <a:rPr lang="zh-CN" altLang="en-US" kern="1200" dirty="0">
                <a:solidFill>
                  <a:srgbClr val="F8F8F8"/>
                </a:solidFill>
                <a:latin typeface="微软雅黑"/>
                <a:cs typeface="+mn-cs"/>
              </a:rPr>
              <a:t>浮动的特殊情况</a:t>
            </a:r>
          </a:p>
        </p:txBody>
      </p:sp>
      <p:sp>
        <p:nvSpPr>
          <p:cNvPr id="12291" name="内容占位符 2"/>
          <p:cNvSpPr>
            <a:spLocks noGrp="1"/>
          </p:cNvSpPr>
          <p:nvPr>
            <p:ph idx="1"/>
          </p:nvPr>
        </p:nvSpPr>
        <p:spPr>
          <a:xfrm>
            <a:off x="1261939" y="980728"/>
            <a:ext cx="9372945" cy="2301875"/>
          </a:xfrm>
        </p:spPr>
        <p:txBody>
          <a:bodyPr/>
          <a:lstStyle/>
          <a:p>
            <a:pPr marL="0" indent="0">
              <a:buNone/>
            </a:pPr>
            <a:r>
              <a:rPr lang="en-US" altLang="zh-CN" b="1" dirty="0" smtClean="0">
                <a:latin typeface="+mn-ea"/>
              </a:rPr>
              <a:t>1</a:t>
            </a:r>
            <a:r>
              <a:rPr lang="zh-CN" altLang="zh-CN" b="1" dirty="0" smtClean="0">
                <a:latin typeface="+mn-ea"/>
              </a:rPr>
              <a:t>．相邻的两个浮动元素不能同行显示</a:t>
            </a:r>
            <a:endParaRPr lang="en-US" altLang="zh-CN" b="1" dirty="0" smtClean="0">
              <a:latin typeface="+mn-ea"/>
            </a:endParaRPr>
          </a:p>
          <a:p>
            <a:pPr marL="0" indent="0">
              <a:buNone/>
            </a:pPr>
            <a:r>
              <a:rPr lang="zh-CN" altLang="zh-CN" dirty="0" smtClean="0">
                <a:latin typeface="+mn-ea"/>
              </a:rPr>
              <a:t>当浮动块所在的父元素宽度不够，不能同时容纳第二个浮动元素时，该元素将自动换行显示</a:t>
            </a:r>
          </a:p>
          <a:p>
            <a:pPr marL="0" indent="0"/>
            <a:endParaRPr lang="zh-CN" altLang="en-US" dirty="0" smtClean="0">
              <a:latin typeface="+mn-ea"/>
            </a:endParaRPr>
          </a:p>
        </p:txBody>
      </p:sp>
      <p:pic>
        <p:nvPicPr>
          <p:cNvPr id="12292" name="Picture 2"/>
          <p:cNvPicPr>
            <a:picLocks noChangeAspect="1" noChangeArrowheads="1"/>
          </p:cNvPicPr>
          <p:nvPr/>
        </p:nvPicPr>
        <p:blipFill>
          <a:blip r:embed="rId2">
            <a:extLst>
              <a:ext uri="{28A0092B-C50C-407E-A947-70E740481C1C}">
                <a14:useLocalDpi xmlns:a14="http://schemas.microsoft.com/office/drawing/2010/main" val="0"/>
              </a:ext>
            </a:extLst>
          </a:blip>
          <a:srcRect t="16222"/>
          <a:stretch>
            <a:fillRect/>
          </a:stretch>
        </p:blipFill>
        <p:spPr bwMode="auto">
          <a:xfrm>
            <a:off x="3578101" y="2060848"/>
            <a:ext cx="3430587"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2070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5"/>
          <p:cNvSpPr txBox="1">
            <a:spLocks noChangeArrowheads="1"/>
          </p:cNvSpPr>
          <p:nvPr/>
        </p:nvSpPr>
        <p:spPr bwMode="auto">
          <a:xfrm>
            <a:off x="4879182" y="2960688"/>
            <a:ext cx="3376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endParaRPr>
          </a:p>
        </p:txBody>
      </p:sp>
      <p:sp>
        <p:nvSpPr>
          <p:cNvPr id="23" name="虚尾箭头 28"/>
          <p:cNvSpPr>
            <a:spLocks noChangeArrowheads="1"/>
          </p:cNvSpPr>
          <p:nvPr/>
        </p:nvSpPr>
        <p:spPr bwMode="auto">
          <a:xfrm rot="5400000">
            <a:off x="6019007" y="4419601"/>
            <a:ext cx="454025" cy="41275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6693 w 21600"/>
              <a:gd name="T15" fmla="*/ 16200 h 21600"/>
            </a:gdLst>
            <a:ahLst/>
            <a:cxnLst>
              <a:cxn ang="T8">
                <a:pos x="T0" y="T1"/>
              </a:cxn>
              <a:cxn ang="T9">
                <a:pos x="T2" y="T3"/>
              </a:cxn>
              <a:cxn ang="T10">
                <a:pos x="T4" y="T5"/>
              </a:cxn>
              <a:cxn ang="T11">
                <a:pos x="T6" y="T7"/>
              </a:cxn>
            </a:cxnLst>
            <a:rect l="T12" t="T13" r="T14" b="T15"/>
            <a:pathLst>
              <a:path w="21600" h="21600">
                <a:moveTo>
                  <a:pt x="11786" y="0"/>
                </a:moveTo>
                <a:lnTo>
                  <a:pt x="11786" y="5400"/>
                </a:lnTo>
                <a:lnTo>
                  <a:pt x="3375" y="5400"/>
                </a:lnTo>
                <a:lnTo>
                  <a:pt x="3375" y="16200"/>
                </a:lnTo>
                <a:lnTo>
                  <a:pt x="11786" y="16200"/>
                </a:lnTo>
                <a:lnTo>
                  <a:pt x="11786" y="21600"/>
                </a:lnTo>
                <a:lnTo>
                  <a:pt x="21600" y="10800"/>
                </a:lnTo>
                <a:lnTo>
                  <a:pt x="1178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ACE6"/>
          </a:solidFill>
          <a:ln w="19050" cap="flat" cmpd="sng">
            <a:solidFill>
              <a:srgbClr val="00ACE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endParaRPr lang="zh-CN" altLang="en-US"/>
          </a:p>
        </p:txBody>
      </p:sp>
      <p:sp>
        <p:nvSpPr>
          <p:cNvPr id="12303" name="Text Box 15"/>
          <p:cNvSpPr txBox="1">
            <a:spLocks noChangeArrowheads="1"/>
          </p:cNvSpPr>
          <p:nvPr/>
        </p:nvSpPr>
        <p:spPr bwMode="auto">
          <a:xfrm>
            <a:off x="5212790" y="5000164"/>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0000FF"/>
                </a:solidFill>
                <a:ea typeface="黑体" panose="02010609060101010101" pitchFamily="49" charset="-122"/>
              </a:rPr>
              <a:t>如何创建表格？</a:t>
            </a:r>
          </a:p>
        </p:txBody>
      </p:sp>
      <p:sp>
        <p:nvSpPr>
          <p:cNvPr id="28" name="TextBox 2"/>
          <p:cNvSpPr txBox="1">
            <a:spLocks noChangeArrowheads="1"/>
          </p:cNvSpPr>
          <p:nvPr/>
        </p:nvSpPr>
        <p:spPr bwMode="auto">
          <a:xfrm>
            <a:off x="4942681" y="3384551"/>
            <a:ext cx="2776538" cy="893763"/>
          </a:xfrm>
          <a:prstGeom prst="rect">
            <a:avLst/>
          </a:prstGeom>
          <a:ln>
            <a:noFill/>
          </a:ln>
        </p:spPr>
        <p:style>
          <a:lnRef idx="2">
            <a:schemeClr val="accent5"/>
          </a:lnRef>
          <a:fillRef idx="1">
            <a:schemeClr val="lt1"/>
          </a:fillRef>
          <a:effectRef idx="0">
            <a:schemeClr val="accent5"/>
          </a:effectRef>
          <a:fontRef idx="minor">
            <a:schemeClr val="dk1"/>
          </a:fontRef>
        </p:style>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2600" b="1" dirty="0">
                <a:solidFill>
                  <a:srgbClr val="000000"/>
                </a:solidFill>
                <a:latin typeface="黑体" pitchFamily="49" charset="-122"/>
                <a:ea typeface="黑体" pitchFamily="49" charset="-122"/>
              </a:rPr>
              <a:t>说到</a:t>
            </a:r>
            <a:r>
              <a:rPr lang="zh-CN" altLang="en-US" sz="2600" b="1" dirty="0">
                <a:solidFill>
                  <a:srgbClr val="FF0000"/>
                </a:solidFill>
                <a:ea typeface="黑体" pitchFamily="49" charset="-122"/>
              </a:rPr>
              <a:t>表格</a:t>
            </a:r>
            <a:r>
              <a:rPr lang="zh-CN" altLang="en-US" sz="2600" b="1" dirty="0">
                <a:solidFill>
                  <a:srgbClr val="000000"/>
                </a:solidFill>
                <a:latin typeface="黑体" pitchFamily="49" charset="-122"/>
                <a:ea typeface="黑体" pitchFamily="49" charset="-122"/>
              </a:rPr>
              <a:t>，</a:t>
            </a:r>
            <a:r>
              <a:rPr lang="zh-CN" altLang="zh-CN" sz="2600" b="1" dirty="0">
                <a:solidFill>
                  <a:srgbClr val="000000"/>
                </a:solidFill>
                <a:latin typeface="黑体" pitchFamily="49" charset="-122"/>
                <a:ea typeface="黑体" pitchFamily="49" charset="-122"/>
              </a:rPr>
              <a:t>其实大家并不陌生</a:t>
            </a:r>
            <a:endParaRPr lang="zh-CN" altLang="en-US" sz="2600" b="1" dirty="0">
              <a:solidFill>
                <a:srgbClr val="000000"/>
              </a:solidFill>
              <a:latin typeface="黑体" pitchFamily="49" charset="-122"/>
              <a:ea typeface="黑体" pitchFamily="49" charset="-122"/>
            </a:endParaRPr>
          </a:p>
        </p:txBody>
      </p:sp>
      <p:sp>
        <p:nvSpPr>
          <p:cNvPr id="29" name="TextBox 3"/>
          <p:cNvSpPr txBox="1">
            <a:spLocks noChangeArrowheads="1"/>
          </p:cNvSpPr>
          <p:nvPr/>
        </p:nvSpPr>
        <p:spPr bwMode="auto">
          <a:xfrm>
            <a:off x="2586831" y="3535364"/>
            <a:ext cx="88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00"/>
                </a:solidFill>
                <a:latin typeface="微软雅黑" panose="020B0503020204020204" pitchFamily="34" charset="-122"/>
                <a:ea typeface="微软雅黑" panose="020B0503020204020204" pitchFamily="34" charset="-122"/>
              </a:rPr>
              <a:t>课程表</a:t>
            </a:r>
          </a:p>
        </p:txBody>
      </p:sp>
      <p:sp>
        <p:nvSpPr>
          <p:cNvPr id="30" name="TextBox 7"/>
          <p:cNvSpPr txBox="1">
            <a:spLocks noChangeArrowheads="1"/>
          </p:cNvSpPr>
          <p:nvPr/>
        </p:nvSpPr>
        <p:spPr bwMode="auto">
          <a:xfrm>
            <a:off x="8719345" y="349250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00"/>
                </a:solidFill>
                <a:latin typeface="微软雅黑" panose="020B0503020204020204" pitchFamily="34" charset="-122"/>
                <a:ea typeface="微软雅黑" panose="020B0503020204020204" pitchFamily="34" charset="-122"/>
              </a:rPr>
              <a:t>网上购物</a:t>
            </a:r>
          </a:p>
        </p:txBody>
      </p:sp>
      <p:pic>
        <p:nvPicPr>
          <p:cNvPr id="31" name="Picture 2"/>
          <p:cNvPicPr>
            <a:picLocks noChangeAspect="1" noChangeArrowheads="1"/>
          </p:cNvPicPr>
          <p:nvPr/>
        </p:nvPicPr>
        <p:blipFill>
          <a:blip r:embed="rId3"/>
          <a:srcRect/>
          <a:stretch>
            <a:fillRect/>
          </a:stretch>
        </p:blipFill>
        <p:spPr bwMode="auto">
          <a:xfrm>
            <a:off x="1948656" y="1970089"/>
            <a:ext cx="2120900" cy="1266825"/>
          </a:xfrm>
          <a:prstGeom prst="rect">
            <a:avLst/>
          </a:prstGeom>
          <a:ln>
            <a:solidFill>
              <a:schemeClr val="bg1">
                <a:lumMod val="95000"/>
              </a:schemeClr>
            </a:solidFill>
          </a:ln>
          <a:effectLst>
            <a:outerShdw blurRad="292100" dist="139700" dir="2700000" algn="tl" rotWithShape="0">
              <a:srgbClr val="333333">
                <a:alpha val="65000"/>
              </a:srgbClr>
            </a:outerShdw>
          </a:effectLst>
        </p:spPr>
        <p:style>
          <a:lnRef idx="3">
            <a:schemeClr val="lt1"/>
          </a:lnRef>
          <a:fillRef idx="1">
            <a:schemeClr val="accent2"/>
          </a:fillRef>
          <a:effectRef idx="1">
            <a:schemeClr val="accent2"/>
          </a:effectRef>
          <a:fontRef idx="minor">
            <a:schemeClr val="lt1"/>
          </a:fontRef>
        </p:style>
      </p:pic>
      <p:pic>
        <p:nvPicPr>
          <p:cNvPr id="32" name="Picture 5"/>
          <p:cNvPicPr>
            <a:picLocks noChangeAspect="1" noChangeArrowheads="1"/>
          </p:cNvPicPr>
          <p:nvPr/>
        </p:nvPicPr>
        <p:blipFill>
          <a:blip r:embed="rId4"/>
          <a:srcRect/>
          <a:stretch>
            <a:fillRect/>
          </a:stretch>
        </p:blipFill>
        <p:spPr bwMode="auto">
          <a:xfrm>
            <a:off x="5258594" y="1317625"/>
            <a:ext cx="1979612" cy="1346200"/>
          </a:xfrm>
          <a:prstGeom prst="rect">
            <a:avLst/>
          </a:prstGeom>
          <a:ln w="57150">
            <a:solidFill>
              <a:schemeClr val="bg1">
                <a:lumMod val="9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33" name="TextBox 3"/>
          <p:cNvSpPr txBox="1">
            <a:spLocks noChangeArrowheads="1"/>
          </p:cNvSpPr>
          <p:nvPr/>
        </p:nvSpPr>
        <p:spPr bwMode="auto">
          <a:xfrm>
            <a:off x="5941220" y="2949575"/>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00"/>
                </a:solidFill>
                <a:latin typeface="微软雅黑" panose="020B0503020204020204" pitchFamily="34" charset="-122"/>
                <a:ea typeface="微软雅黑" panose="020B0503020204020204" pitchFamily="34" charset="-122"/>
              </a:rPr>
              <a:t>查票</a:t>
            </a:r>
          </a:p>
        </p:txBody>
      </p:sp>
      <p:pic>
        <p:nvPicPr>
          <p:cNvPr id="34" name="Picture 7"/>
          <p:cNvPicPr>
            <a:picLocks noChangeAspect="1" noChangeArrowheads="1"/>
          </p:cNvPicPr>
          <p:nvPr/>
        </p:nvPicPr>
        <p:blipFill>
          <a:blip r:embed="rId5"/>
          <a:srcRect/>
          <a:stretch>
            <a:fillRect/>
          </a:stretch>
        </p:blipFill>
        <p:spPr bwMode="auto">
          <a:xfrm>
            <a:off x="8270081" y="1866901"/>
            <a:ext cx="2014538" cy="1330325"/>
          </a:xfrm>
          <a:prstGeom prst="rect">
            <a:avLst/>
          </a:prstGeom>
          <a:ln w="28575">
            <a:solidFill>
              <a:schemeClr val="bg1">
                <a:lumMod val="9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16"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a:solidFill>
                  <a:srgbClr val="F8F8F8"/>
                </a:solidFill>
                <a:latin typeface="微软雅黑"/>
              </a:rPr>
              <a:t>4.6 </a:t>
            </a:r>
            <a:r>
              <a:rPr lang="zh-CN" altLang="zh-CN" kern="1200" dirty="0">
                <a:solidFill>
                  <a:srgbClr val="F8F8F8"/>
                </a:solidFill>
                <a:latin typeface="微软雅黑"/>
              </a:rPr>
              <a:t>表格及布局</a:t>
            </a:r>
            <a:endParaRPr lang="zh-CN" altLang="en-US" kern="1200" dirty="0">
              <a:solidFill>
                <a:srgbClr val="F8F8F8"/>
              </a:solidFill>
              <a:latin typeface="微软雅黑"/>
            </a:endParaRPr>
          </a:p>
        </p:txBody>
      </p:sp>
    </p:spTree>
    <p:custDataLst>
      <p:tags r:id="rId1"/>
    </p:custDataLst>
    <p:extLst>
      <p:ext uri="{BB962C8B-B14F-4D97-AF65-F5344CB8AC3E}">
        <p14:creationId xmlns:p14="http://schemas.microsoft.com/office/powerpoint/2010/main" val="74523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22" presetClass="entr" presetSubtype="1"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par>
                                <p:cTn id="11" presetID="22" presetClass="entr" presetSubtype="1"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up)">
                                      <p:cBhvr>
                                        <p:cTn id="13" dur="500"/>
                                        <p:tgtEl>
                                          <p:spTgt spid="3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29" grpId="0"/>
      <p:bldP spid="30" grpId="0"/>
      <p:bldP spid="3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smtClean="0">
                <a:solidFill>
                  <a:srgbClr val="F8F8F8"/>
                </a:solidFill>
                <a:latin typeface="微软雅黑"/>
              </a:rPr>
              <a:t>4.6.1 </a:t>
            </a:r>
            <a:r>
              <a:rPr lang="zh-CN" altLang="zh-CN" kern="1200" dirty="0" smtClean="0">
                <a:solidFill>
                  <a:srgbClr val="F8F8F8"/>
                </a:solidFill>
                <a:latin typeface="微软雅黑"/>
              </a:rPr>
              <a:t>表格</a:t>
            </a:r>
            <a:r>
              <a:rPr lang="zh-CN" altLang="en-US" kern="1200" dirty="0" smtClean="0">
                <a:solidFill>
                  <a:srgbClr val="F8F8F8"/>
                </a:solidFill>
                <a:latin typeface="微软雅黑"/>
              </a:rPr>
              <a:t>标签</a:t>
            </a:r>
            <a:endParaRPr lang="zh-CN" altLang="en-US" kern="1200" dirty="0">
              <a:solidFill>
                <a:srgbClr val="F8F8F8"/>
              </a:solidFill>
              <a:latin typeface="微软雅黑"/>
            </a:endParaRPr>
          </a:p>
        </p:txBody>
      </p:sp>
      <p:sp>
        <p:nvSpPr>
          <p:cNvPr id="71683" name="内容占位符 2"/>
          <p:cNvSpPr>
            <a:spLocks noGrp="1"/>
          </p:cNvSpPr>
          <p:nvPr>
            <p:ph idx="1"/>
          </p:nvPr>
        </p:nvSpPr>
        <p:spPr>
          <a:xfrm>
            <a:off x="1417861" y="1052736"/>
            <a:ext cx="8388350" cy="2843213"/>
          </a:xfrm>
        </p:spPr>
        <p:txBody>
          <a:bodyPr/>
          <a:lstStyle/>
          <a:p>
            <a:pPr marL="0" indent="0">
              <a:buNone/>
            </a:pPr>
            <a:r>
              <a:rPr lang="en-US" altLang="zh-CN" dirty="0" smtClean="0">
                <a:latin typeface="+mn-ea"/>
              </a:rPr>
              <a:t>1</a:t>
            </a:r>
            <a:r>
              <a:rPr lang="zh-CN" altLang="zh-CN" dirty="0" smtClean="0">
                <a:latin typeface="+mn-ea"/>
              </a:rPr>
              <a:t>．基本表格标签</a:t>
            </a:r>
          </a:p>
          <a:p>
            <a:pPr marL="0" indent="0"/>
            <a:r>
              <a:rPr lang="en-US" altLang="zh-CN" dirty="0" smtClean="0">
                <a:latin typeface="+mn-ea"/>
              </a:rPr>
              <a:t>&lt;table&gt; </a:t>
            </a:r>
            <a:r>
              <a:rPr lang="zh-CN" altLang="zh-CN" dirty="0" smtClean="0">
                <a:latin typeface="+mn-ea"/>
              </a:rPr>
              <a:t>标签</a:t>
            </a:r>
            <a:endParaRPr lang="en-US" altLang="zh-CN" dirty="0" smtClean="0">
              <a:latin typeface="+mn-ea"/>
            </a:endParaRPr>
          </a:p>
          <a:p>
            <a:pPr marL="0" indent="0"/>
            <a:r>
              <a:rPr lang="en-US" altLang="zh-CN" dirty="0" smtClean="0">
                <a:latin typeface="+mn-ea"/>
              </a:rPr>
              <a:t>&lt;</a:t>
            </a:r>
            <a:r>
              <a:rPr lang="en-US" altLang="zh-CN" dirty="0" err="1" smtClean="0">
                <a:latin typeface="+mn-ea"/>
              </a:rPr>
              <a:t>tr</a:t>
            </a:r>
            <a:r>
              <a:rPr lang="en-US" altLang="zh-CN" dirty="0" smtClean="0">
                <a:latin typeface="+mn-ea"/>
              </a:rPr>
              <a:t>&gt; </a:t>
            </a:r>
            <a:r>
              <a:rPr lang="zh-CN" altLang="zh-CN" dirty="0" smtClean="0">
                <a:latin typeface="+mn-ea"/>
              </a:rPr>
              <a:t>标签</a:t>
            </a:r>
            <a:endParaRPr lang="en-US" altLang="zh-CN" dirty="0" smtClean="0">
              <a:latin typeface="+mn-ea"/>
            </a:endParaRPr>
          </a:p>
          <a:p>
            <a:pPr marL="0" indent="0"/>
            <a:r>
              <a:rPr lang="en-US" altLang="zh-CN" dirty="0" smtClean="0">
                <a:latin typeface="+mn-ea"/>
              </a:rPr>
              <a:t>&lt;td&gt; </a:t>
            </a:r>
            <a:r>
              <a:rPr lang="zh-CN" altLang="zh-CN" dirty="0" smtClean="0">
                <a:latin typeface="+mn-ea"/>
              </a:rPr>
              <a:t>标签</a:t>
            </a:r>
            <a:endParaRPr lang="en-US" altLang="zh-CN" dirty="0" smtClean="0">
              <a:latin typeface="+mn-ea"/>
            </a:endParaRPr>
          </a:p>
          <a:p>
            <a:pPr marL="0" indent="0"/>
            <a:r>
              <a:rPr lang="en-US" altLang="zh-CN" dirty="0" smtClean="0">
                <a:latin typeface="+mn-ea"/>
              </a:rPr>
              <a:t>&lt;</a:t>
            </a:r>
            <a:r>
              <a:rPr lang="en-US" altLang="zh-CN" dirty="0" err="1" smtClean="0">
                <a:latin typeface="+mn-ea"/>
              </a:rPr>
              <a:t>th</a:t>
            </a:r>
            <a:r>
              <a:rPr lang="en-US" altLang="zh-CN" dirty="0" smtClean="0">
                <a:latin typeface="+mn-ea"/>
              </a:rPr>
              <a:t>&gt; </a:t>
            </a:r>
            <a:r>
              <a:rPr lang="zh-CN" altLang="zh-CN" dirty="0" smtClean="0">
                <a:latin typeface="+mn-ea"/>
              </a:rPr>
              <a:t>标签</a:t>
            </a:r>
            <a:endParaRPr lang="en-US" altLang="zh-CN" dirty="0" smtClean="0">
              <a:latin typeface="+mn-ea"/>
            </a:endParaRPr>
          </a:p>
          <a:p>
            <a:pPr marL="0" indent="0"/>
            <a:r>
              <a:rPr lang="en-US" altLang="zh-CN" dirty="0" smtClean="0">
                <a:latin typeface="+mn-ea"/>
              </a:rPr>
              <a:t>&lt;caption&gt;</a:t>
            </a:r>
            <a:r>
              <a:rPr lang="zh-CN" altLang="zh-CN" dirty="0" smtClean="0">
                <a:latin typeface="+mn-ea"/>
              </a:rPr>
              <a:t>标签</a:t>
            </a:r>
            <a:endParaRPr lang="en-US" altLang="zh-CN" dirty="0" smtClean="0">
              <a:latin typeface="+mn-ea"/>
            </a:endParaRPr>
          </a:p>
          <a:p>
            <a:pPr marL="0" indent="0"/>
            <a:endParaRPr lang="zh-CN" altLang="en-US" dirty="0" smtClean="0">
              <a:latin typeface="+mn-ea"/>
            </a:endParaRPr>
          </a:p>
        </p:txBody>
      </p:sp>
    </p:spTree>
    <p:extLst>
      <p:ext uri="{BB962C8B-B14F-4D97-AF65-F5344CB8AC3E}">
        <p14:creationId xmlns:p14="http://schemas.microsoft.com/office/powerpoint/2010/main" val="3306846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9" name="组合 14"/>
          <p:cNvGrpSpPr>
            <a:grpSpLocks/>
          </p:cNvGrpSpPr>
          <p:nvPr/>
        </p:nvGrpSpPr>
        <p:grpSpPr bwMode="auto">
          <a:xfrm>
            <a:off x="1523155" y="798627"/>
            <a:ext cx="9144000" cy="1028221"/>
            <a:chOff x="0" y="859340"/>
            <a:chExt cx="9144000" cy="1028700"/>
          </a:xfrm>
        </p:grpSpPr>
        <p:sp>
          <p:nvSpPr>
            <p:cNvPr id="4" name="矩形 3"/>
            <p:cNvSpPr/>
            <p:nvPr/>
          </p:nvSpPr>
          <p:spPr bwMode="auto">
            <a:xfrm>
              <a:off x="0" y="969484"/>
              <a:ext cx="9144000" cy="792641"/>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pic>
          <p:nvPicPr>
            <p:cNvPr id="14385" name="Picture 2" descr="C:\Documents and Settings\Administrator\桌面\小人.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859340"/>
              <a:ext cx="13239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755775" y="1142602"/>
              <a:ext cx="3281363" cy="462178"/>
            </a:xfrm>
            <a:prstGeom prst="rect">
              <a:avLst/>
            </a:prstGeom>
          </p:spPr>
          <p:txBody>
            <a:bodyPr wrap="none">
              <a:spAutoFit/>
            </a:bodyPr>
            <a:lstStyle/>
            <a:p>
              <a:pPr>
                <a:defRPr/>
              </a:pPr>
              <a:r>
                <a:rPr lang="en-US" altLang="zh-CN" sz="2400" b="1" spc="200" dirty="0">
                  <a:solidFill>
                    <a:srgbClr val="1369B2"/>
                  </a:solidFill>
                  <a:latin typeface="微软雅黑" pitchFamily="34" charset="-122"/>
                  <a:ea typeface="微软雅黑" pitchFamily="34" charset="-122"/>
                </a:rPr>
                <a:t>&lt;table&gt;</a:t>
              </a:r>
              <a:r>
                <a:rPr lang="zh-CN" altLang="en-US" sz="2400" b="1" spc="200" dirty="0">
                  <a:solidFill>
                    <a:srgbClr val="1369B2"/>
                  </a:solidFill>
                  <a:latin typeface="微软雅黑" pitchFamily="34" charset="-122"/>
                  <a:ea typeface="微软雅黑" pitchFamily="34" charset="-122"/>
                </a:rPr>
                <a:t>标签的属性</a:t>
              </a:r>
              <a:endParaRPr lang="en-US" altLang="zh-CN" sz="2400" b="1" spc="200" dirty="0">
                <a:solidFill>
                  <a:srgbClr val="1369B2"/>
                </a:solidFill>
                <a:latin typeface="微软雅黑" pitchFamily="34" charset="-122"/>
                <a:ea typeface="微软雅黑" pitchFamily="34" charset="-122"/>
              </a:endParaRPr>
            </a:p>
          </p:txBody>
        </p:sp>
      </p:grpSp>
      <p:graphicFrame>
        <p:nvGraphicFramePr>
          <p:cNvPr id="2" name="表格 1"/>
          <p:cNvGraphicFramePr>
            <a:graphicFrameLocks noGrp="1"/>
          </p:cNvGraphicFramePr>
          <p:nvPr>
            <p:extLst>
              <p:ext uri="{D42A27DB-BD31-4B8C-83A1-F6EECF244321}">
                <p14:modId xmlns:p14="http://schemas.microsoft.com/office/powerpoint/2010/main" val="4093423487"/>
              </p:ext>
            </p:extLst>
          </p:nvPr>
        </p:nvGraphicFramePr>
        <p:xfrm>
          <a:off x="1345853" y="1851610"/>
          <a:ext cx="9145016" cy="4207082"/>
        </p:xfrm>
        <a:graphic>
          <a:graphicData uri="http://schemas.openxmlformats.org/drawingml/2006/table">
            <a:tbl>
              <a:tblPr firstRow="1" firstCol="1" bandRow="1">
                <a:tableStyleId>{00A15C55-8517-42AA-B614-E9B94910E393}</a:tableStyleId>
              </a:tblPr>
              <a:tblGrid>
                <a:gridCol w="1550003"/>
                <a:gridCol w="4345715"/>
                <a:gridCol w="3249298"/>
              </a:tblGrid>
              <a:tr h="465628">
                <a:tc>
                  <a:txBody>
                    <a:bodyPr/>
                    <a:lstStyle/>
                    <a:p>
                      <a:pPr indent="267970" algn="ctr">
                        <a:spcAft>
                          <a:spcPts val="0"/>
                        </a:spcAft>
                      </a:pPr>
                      <a:r>
                        <a:rPr lang="zh-CN" sz="1400" kern="100" dirty="0">
                          <a:effectLst/>
                        </a:rPr>
                        <a:t>属性</a:t>
                      </a:r>
                      <a:endParaRPr lang="zh-CN" sz="1400" kern="100" dirty="0">
                        <a:effectLst/>
                        <a:latin typeface="微软雅黑" pitchFamily="34" charset="-122"/>
                        <a:ea typeface="微软雅黑" pitchFamily="34" charset="-122"/>
                      </a:endParaRPr>
                    </a:p>
                  </a:txBody>
                  <a:tcPr marL="68582" marR="68582" marT="0" marB="0" anchor="ctr"/>
                </a:tc>
                <a:tc>
                  <a:txBody>
                    <a:bodyPr/>
                    <a:lstStyle/>
                    <a:p>
                      <a:pPr indent="267970" algn="ctr">
                        <a:spcAft>
                          <a:spcPts val="0"/>
                        </a:spcAft>
                      </a:pPr>
                      <a:r>
                        <a:rPr lang="zh-CN" sz="1400" kern="100">
                          <a:effectLst/>
                        </a:rPr>
                        <a:t>描述</a:t>
                      </a:r>
                      <a:endParaRPr lang="zh-CN" sz="1400" kern="100">
                        <a:effectLst/>
                        <a:latin typeface="微软雅黑" pitchFamily="34" charset="-122"/>
                        <a:ea typeface="微软雅黑" pitchFamily="34" charset="-122"/>
                      </a:endParaRPr>
                    </a:p>
                  </a:txBody>
                  <a:tcPr marL="68582" marR="68582" marT="0" marB="0" anchor="ctr"/>
                </a:tc>
                <a:tc>
                  <a:txBody>
                    <a:bodyPr/>
                    <a:lstStyle/>
                    <a:p>
                      <a:pPr indent="267970" algn="ctr">
                        <a:spcAft>
                          <a:spcPts val="0"/>
                        </a:spcAft>
                      </a:pPr>
                      <a:r>
                        <a:rPr lang="zh-CN" sz="1400" kern="100" dirty="0">
                          <a:effectLst/>
                        </a:rPr>
                        <a:t>常用属性值</a:t>
                      </a:r>
                      <a:endParaRPr lang="zh-CN" sz="1400" kern="100" dirty="0">
                        <a:effectLst/>
                        <a:latin typeface="微软雅黑" pitchFamily="34" charset="-122"/>
                        <a:ea typeface="微软雅黑" pitchFamily="34" charset="-122"/>
                      </a:endParaRPr>
                    </a:p>
                  </a:txBody>
                  <a:tcPr marL="68582" marR="68582" marT="0" marB="0" anchor="ctr"/>
                </a:tc>
              </a:tr>
              <a:tr h="429992">
                <a:tc>
                  <a:txBody>
                    <a:bodyPr/>
                    <a:lstStyle/>
                    <a:p>
                      <a:pPr indent="127000">
                        <a:spcAft>
                          <a:spcPts val="0"/>
                        </a:spcAft>
                      </a:pPr>
                      <a:r>
                        <a:rPr lang="en-US" sz="1400" kern="100" dirty="0">
                          <a:effectLst/>
                        </a:rPr>
                        <a:t>border</a:t>
                      </a:r>
                      <a:endParaRPr lang="zh-CN" sz="1400" kern="100" dirty="0">
                        <a:effectLst/>
                        <a:latin typeface="微软雅黑" pitchFamily="34" charset="-122"/>
                        <a:ea typeface="微软雅黑" pitchFamily="34" charset="-122"/>
                      </a:endParaRPr>
                    </a:p>
                  </a:txBody>
                  <a:tcPr marL="68582" marR="68582" marT="0" marB="0" anchor="ctr"/>
                </a:tc>
                <a:tc>
                  <a:txBody>
                    <a:bodyPr/>
                    <a:lstStyle/>
                    <a:p>
                      <a:pPr indent="127000">
                        <a:spcAft>
                          <a:spcPts val="0"/>
                        </a:spcAft>
                      </a:pPr>
                      <a:r>
                        <a:rPr lang="zh-CN" sz="1400" kern="100" dirty="0">
                          <a:solidFill>
                            <a:srgbClr val="0000FF"/>
                          </a:solidFill>
                          <a:effectLst/>
                        </a:rPr>
                        <a:t>设置表格的边框（默认</a:t>
                      </a:r>
                      <a:r>
                        <a:rPr lang="en-US" sz="1400" kern="100" dirty="0">
                          <a:solidFill>
                            <a:srgbClr val="0000FF"/>
                          </a:solidFill>
                          <a:effectLst/>
                        </a:rPr>
                        <a:t>border="0"</a:t>
                      </a:r>
                      <a:r>
                        <a:rPr lang="zh-CN" sz="1400" kern="100" dirty="0">
                          <a:solidFill>
                            <a:srgbClr val="0000FF"/>
                          </a:solidFill>
                          <a:effectLst/>
                        </a:rPr>
                        <a:t>为无边框）</a:t>
                      </a:r>
                      <a:endParaRPr lang="zh-CN" sz="1400" kern="100" dirty="0">
                        <a:solidFill>
                          <a:srgbClr val="0000FF"/>
                        </a:solidFill>
                        <a:effectLst/>
                        <a:latin typeface="微软雅黑" pitchFamily="34" charset="-122"/>
                        <a:ea typeface="微软雅黑" pitchFamily="34" charset="-122"/>
                      </a:endParaRPr>
                    </a:p>
                  </a:txBody>
                  <a:tcPr marL="68582" marR="68582" marT="0" marB="0" anchor="ctr"/>
                </a:tc>
                <a:tc>
                  <a:txBody>
                    <a:bodyPr/>
                    <a:lstStyle/>
                    <a:p>
                      <a:pPr indent="127000" algn="just">
                        <a:spcAft>
                          <a:spcPts val="0"/>
                        </a:spcAft>
                      </a:pPr>
                      <a:r>
                        <a:rPr lang="zh-CN" sz="1400" kern="100">
                          <a:solidFill>
                            <a:srgbClr val="0000FF"/>
                          </a:solidFill>
                          <a:effectLst/>
                        </a:rPr>
                        <a:t>像素值</a:t>
                      </a:r>
                      <a:endParaRPr lang="zh-CN" sz="1400" kern="100">
                        <a:solidFill>
                          <a:srgbClr val="0000FF"/>
                        </a:solidFill>
                        <a:effectLst/>
                        <a:latin typeface="微软雅黑" pitchFamily="34" charset="-122"/>
                        <a:ea typeface="微软雅黑" pitchFamily="34" charset="-122"/>
                      </a:endParaRPr>
                    </a:p>
                  </a:txBody>
                  <a:tcPr marL="68582" marR="68582" marT="0" marB="0" anchor="ctr"/>
                </a:tc>
              </a:tr>
              <a:tr h="481217">
                <a:tc>
                  <a:txBody>
                    <a:bodyPr/>
                    <a:lstStyle/>
                    <a:p>
                      <a:pPr indent="127000">
                        <a:spcAft>
                          <a:spcPts val="0"/>
                        </a:spcAft>
                      </a:pPr>
                      <a:r>
                        <a:rPr lang="en-US" sz="1400" kern="100" dirty="0" err="1">
                          <a:effectLst/>
                        </a:rPr>
                        <a:t>cellspacing</a:t>
                      </a:r>
                      <a:endParaRPr lang="zh-CN" sz="1400" kern="100" dirty="0">
                        <a:effectLst/>
                        <a:latin typeface="微软雅黑" pitchFamily="34" charset="-122"/>
                        <a:ea typeface="微软雅黑" pitchFamily="34" charset="-122"/>
                      </a:endParaRPr>
                    </a:p>
                  </a:txBody>
                  <a:tcPr marL="68582" marR="68582" marT="0" marB="0" anchor="ctr"/>
                </a:tc>
                <a:tc>
                  <a:txBody>
                    <a:bodyPr/>
                    <a:lstStyle/>
                    <a:p>
                      <a:pPr indent="127000">
                        <a:spcAft>
                          <a:spcPts val="0"/>
                        </a:spcAft>
                      </a:pPr>
                      <a:r>
                        <a:rPr lang="zh-CN" sz="1400" kern="100" dirty="0">
                          <a:solidFill>
                            <a:srgbClr val="0000FF"/>
                          </a:solidFill>
                          <a:effectLst/>
                        </a:rPr>
                        <a:t>设置单元格与单元格边框之间的空白间距</a:t>
                      </a:r>
                      <a:endParaRPr lang="zh-CN" sz="1400" kern="100" dirty="0">
                        <a:solidFill>
                          <a:srgbClr val="0000FF"/>
                        </a:solidFill>
                        <a:effectLst/>
                        <a:latin typeface="微软雅黑" pitchFamily="34" charset="-122"/>
                        <a:ea typeface="微软雅黑" pitchFamily="34" charset="-122"/>
                      </a:endParaRPr>
                    </a:p>
                  </a:txBody>
                  <a:tcPr marL="68582" marR="68582" marT="0" marB="0" anchor="ctr"/>
                </a:tc>
                <a:tc>
                  <a:txBody>
                    <a:bodyPr/>
                    <a:lstStyle/>
                    <a:p>
                      <a:pPr indent="127000" algn="just">
                        <a:spcAft>
                          <a:spcPts val="0"/>
                        </a:spcAft>
                      </a:pPr>
                      <a:r>
                        <a:rPr lang="zh-CN" sz="1400" kern="100" dirty="0">
                          <a:solidFill>
                            <a:srgbClr val="0000FF"/>
                          </a:solidFill>
                          <a:effectLst/>
                        </a:rPr>
                        <a:t>像素值（默认为</a:t>
                      </a:r>
                      <a:r>
                        <a:rPr lang="en-US" sz="1400" kern="100" dirty="0">
                          <a:solidFill>
                            <a:srgbClr val="0000FF"/>
                          </a:solidFill>
                          <a:effectLst/>
                        </a:rPr>
                        <a:t>2</a:t>
                      </a:r>
                      <a:r>
                        <a:rPr lang="zh-CN" sz="1400" kern="100" dirty="0">
                          <a:solidFill>
                            <a:srgbClr val="0000FF"/>
                          </a:solidFill>
                          <a:effectLst/>
                        </a:rPr>
                        <a:t>像素）</a:t>
                      </a:r>
                      <a:endParaRPr lang="zh-CN" sz="1400" kern="100" dirty="0">
                        <a:solidFill>
                          <a:srgbClr val="0000FF"/>
                        </a:solidFill>
                        <a:effectLst/>
                        <a:latin typeface="微软雅黑" pitchFamily="34" charset="-122"/>
                        <a:ea typeface="微软雅黑" pitchFamily="34" charset="-122"/>
                      </a:endParaRPr>
                    </a:p>
                  </a:txBody>
                  <a:tcPr marL="68582" marR="68582" marT="0" marB="0" anchor="ctr"/>
                </a:tc>
              </a:tr>
              <a:tr h="472288">
                <a:tc>
                  <a:txBody>
                    <a:bodyPr/>
                    <a:lstStyle/>
                    <a:p>
                      <a:pPr indent="127000">
                        <a:spcAft>
                          <a:spcPts val="0"/>
                        </a:spcAft>
                      </a:pPr>
                      <a:r>
                        <a:rPr lang="en-US" sz="1400" kern="0">
                          <a:effectLst/>
                        </a:rPr>
                        <a:t>cellpadding</a:t>
                      </a:r>
                      <a:endParaRPr lang="zh-CN" sz="1400" kern="100">
                        <a:effectLst/>
                        <a:latin typeface="微软雅黑" pitchFamily="34" charset="-122"/>
                        <a:ea typeface="微软雅黑" pitchFamily="34" charset="-122"/>
                      </a:endParaRPr>
                    </a:p>
                  </a:txBody>
                  <a:tcPr marL="68582" marR="68582" marT="0" marB="0" anchor="ctr"/>
                </a:tc>
                <a:tc>
                  <a:txBody>
                    <a:bodyPr/>
                    <a:lstStyle/>
                    <a:p>
                      <a:pPr indent="127000">
                        <a:spcAft>
                          <a:spcPts val="0"/>
                        </a:spcAft>
                      </a:pPr>
                      <a:r>
                        <a:rPr lang="zh-CN" sz="1400" kern="100" dirty="0">
                          <a:solidFill>
                            <a:srgbClr val="0000FF"/>
                          </a:solidFill>
                          <a:effectLst/>
                        </a:rPr>
                        <a:t>设置单元格内容与单元格边框之间的空白间距</a:t>
                      </a:r>
                      <a:endParaRPr lang="zh-CN" sz="1400" kern="100" dirty="0">
                        <a:solidFill>
                          <a:srgbClr val="0000FF"/>
                        </a:solidFill>
                        <a:effectLst/>
                        <a:latin typeface="微软雅黑" pitchFamily="34" charset="-122"/>
                        <a:ea typeface="微软雅黑" pitchFamily="34" charset="-122"/>
                      </a:endParaRPr>
                    </a:p>
                  </a:txBody>
                  <a:tcPr marL="68582" marR="68582" marT="0" marB="0" anchor="ctr"/>
                </a:tc>
                <a:tc>
                  <a:txBody>
                    <a:bodyPr/>
                    <a:lstStyle/>
                    <a:p>
                      <a:pPr indent="127000" algn="just">
                        <a:spcAft>
                          <a:spcPts val="0"/>
                        </a:spcAft>
                      </a:pPr>
                      <a:r>
                        <a:rPr lang="zh-CN" sz="1400" kern="100" dirty="0">
                          <a:solidFill>
                            <a:srgbClr val="0000FF"/>
                          </a:solidFill>
                          <a:effectLst/>
                        </a:rPr>
                        <a:t>像素值（默认为</a:t>
                      </a:r>
                      <a:r>
                        <a:rPr lang="en-US" sz="1400" kern="100" dirty="0">
                          <a:solidFill>
                            <a:srgbClr val="0000FF"/>
                          </a:solidFill>
                          <a:effectLst/>
                        </a:rPr>
                        <a:t>1</a:t>
                      </a:r>
                      <a:r>
                        <a:rPr lang="zh-CN" sz="1400" kern="100" dirty="0">
                          <a:solidFill>
                            <a:srgbClr val="0000FF"/>
                          </a:solidFill>
                          <a:effectLst/>
                        </a:rPr>
                        <a:t>像素）</a:t>
                      </a:r>
                      <a:endParaRPr lang="zh-CN" sz="1400" kern="100" dirty="0">
                        <a:solidFill>
                          <a:srgbClr val="0000FF"/>
                        </a:solidFill>
                        <a:effectLst/>
                        <a:latin typeface="微软雅黑" pitchFamily="34" charset="-122"/>
                        <a:ea typeface="微软雅黑" pitchFamily="34" charset="-122"/>
                      </a:endParaRPr>
                    </a:p>
                  </a:txBody>
                  <a:tcPr marL="68582" marR="68582" marT="0" marB="0" anchor="ctr"/>
                </a:tc>
              </a:tr>
              <a:tr h="457155">
                <a:tc>
                  <a:txBody>
                    <a:bodyPr/>
                    <a:lstStyle/>
                    <a:p>
                      <a:pPr indent="127000">
                        <a:spcAft>
                          <a:spcPts val="0"/>
                        </a:spcAft>
                      </a:pPr>
                      <a:r>
                        <a:rPr lang="en-US" sz="1400" kern="100" dirty="0">
                          <a:effectLst/>
                        </a:rPr>
                        <a:t>width</a:t>
                      </a:r>
                      <a:endParaRPr lang="zh-CN" sz="1400" kern="100" dirty="0">
                        <a:effectLst/>
                        <a:latin typeface="微软雅黑" pitchFamily="34" charset="-122"/>
                        <a:ea typeface="微软雅黑" pitchFamily="34" charset="-122"/>
                      </a:endParaRPr>
                    </a:p>
                  </a:txBody>
                  <a:tcPr marL="68582" marR="68582" marT="0" marB="0" anchor="ctr"/>
                </a:tc>
                <a:tc>
                  <a:txBody>
                    <a:bodyPr/>
                    <a:lstStyle/>
                    <a:p>
                      <a:pPr indent="127000">
                        <a:spcAft>
                          <a:spcPts val="0"/>
                        </a:spcAft>
                      </a:pPr>
                      <a:r>
                        <a:rPr lang="zh-CN" sz="1400" kern="0">
                          <a:solidFill>
                            <a:srgbClr val="0000FF"/>
                          </a:solidFill>
                          <a:effectLst/>
                        </a:rPr>
                        <a:t>设置表格的宽度</a:t>
                      </a:r>
                      <a:endParaRPr lang="zh-CN" sz="1400" kern="100">
                        <a:solidFill>
                          <a:srgbClr val="0000FF"/>
                        </a:solidFill>
                        <a:effectLst/>
                        <a:latin typeface="微软雅黑" pitchFamily="34" charset="-122"/>
                        <a:ea typeface="微软雅黑" pitchFamily="34" charset="-122"/>
                      </a:endParaRPr>
                    </a:p>
                  </a:txBody>
                  <a:tcPr marL="68582" marR="68582" marT="0" marB="0" anchor="ctr"/>
                </a:tc>
                <a:tc>
                  <a:txBody>
                    <a:bodyPr/>
                    <a:lstStyle/>
                    <a:p>
                      <a:pPr indent="127000" algn="just">
                        <a:spcAft>
                          <a:spcPts val="0"/>
                        </a:spcAft>
                      </a:pPr>
                      <a:r>
                        <a:rPr lang="zh-CN" sz="1400" kern="100" dirty="0">
                          <a:solidFill>
                            <a:srgbClr val="0000FF"/>
                          </a:solidFill>
                          <a:effectLst/>
                        </a:rPr>
                        <a:t>像素值</a:t>
                      </a:r>
                      <a:endParaRPr lang="zh-CN" sz="1400" kern="100" dirty="0">
                        <a:solidFill>
                          <a:srgbClr val="0000FF"/>
                        </a:solidFill>
                        <a:effectLst/>
                        <a:latin typeface="微软雅黑" pitchFamily="34" charset="-122"/>
                        <a:ea typeface="微软雅黑" pitchFamily="34" charset="-122"/>
                      </a:endParaRPr>
                    </a:p>
                  </a:txBody>
                  <a:tcPr marL="68582" marR="68582" marT="0" marB="0" anchor="ctr"/>
                </a:tc>
              </a:tr>
              <a:tr h="469185">
                <a:tc>
                  <a:txBody>
                    <a:bodyPr/>
                    <a:lstStyle/>
                    <a:p>
                      <a:pPr indent="127000">
                        <a:spcAft>
                          <a:spcPts val="0"/>
                        </a:spcAft>
                      </a:pPr>
                      <a:r>
                        <a:rPr lang="en-US" sz="1400" kern="0" dirty="0">
                          <a:effectLst/>
                        </a:rPr>
                        <a:t>height</a:t>
                      </a:r>
                      <a:endParaRPr lang="zh-CN" sz="1400" kern="100" dirty="0">
                        <a:effectLst/>
                        <a:latin typeface="微软雅黑" pitchFamily="34" charset="-122"/>
                        <a:ea typeface="微软雅黑" pitchFamily="34" charset="-122"/>
                      </a:endParaRPr>
                    </a:p>
                  </a:txBody>
                  <a:tcPr marL="68582" marR="68582" marT="0" marB="0" anchor="ctr"/>
                </a:tc>
                <a:tc>
                  <a:txBody>
                    <a:bodyPr/>
                    <a:lstStyle/>
                    <a:p>
                      <a:pPr indent="127000">
                        <a:spcAft>
                          <a:spcPts val="0"/>
                        </a:spcAft>
                      </a:pPr>
                      <a:r>
                        <a:rPr lang="zh-CN" sz="1400" kern="0">
                          <a:solidFill>
                            <a:srgbClr val="0000FF"/>
                          </a:solidFill>
                          <a:effectLst/>
                        </a:rPr>
                        <a:t>设置表格的高度</a:t>
                      </a:r>
                      <a:endParaRPr lang="zh-CN" sz="1400" kern="100">
                        <a:solidFill>
                          <a:srgbClr val="0000FF"/>
                        </a:solidFill>
                        <a:effectLst/>
                        <a:latin typeface="微软雅黑" pitchFamily="34" charset="-122"/>
                        <a:ea typeface="微软雅黑" pitchFamily="34" charset="-122"/>
                      </a:endParaRPr>
                    </a:p>
                  </a:txBody>
                  <a:tcPr marL="68582" marR="68582" marT="0" marB="0" anchor="ctr"/>
                </a:tc>
                <a:tc>
                  <a:txBody>
                    <a:bodyPr/>
                    <a:lstStyle/>
                    <a:p>
                      <a:pPr indent="127000" algn="just">
                        <a:spcAft>
                          <a:spcPts val="0"/>
                        </a:spcAft>
                      </a:pPr>
                      <a:r>
                        <a:rPr lang="zh-CN" sz="1400" kern="100" dirty="0">
                          <a:solidFill>
                            <a:srgbClr val="0000FF"/>
                          </a:solidFill>
                          <a:effectLst/>
                        </a:rPr>
                        <a:t>像素值</a:t>
                      </a:r>
                      <a:endParaRPr lang="zh-CN" sz="1400" kern="100" dirty="0">
                        <a:solidFill>
                          <a:srgbClr val="0000FF"/>
                        </a:solidFill>
                        <a:effectLst/>
                        <a:latin typeface="微软雅黑" pitchFamily="34" charset="-122"/>
                        <a:ea typeface="微软雅黑" pitchFamily="34" charset="-122"/>
                      </a:endParaRPr>
                    </a:p>
                  </a:txBody>
                  <a:tcPr marL="68582" marR="68582" marT="0" marB="0" anchor="ctr"/>
                </a:tc>
              </a:tr>
              <a:tr h="445125">
                <a:tc>
                  <a:txBody>
                    <a:bodyPr/>
                    <a:lstStyle/>
                    <a:p>
                      <a:pPr indent="127000">
                        <a:spcAft>
                          <a:spcPts val="0"/>
                        </a:spcAft>
                      </a:pPr>
                      <a:r>
                        <a:rPr lang="en-US" sz="1400" kern="0" dirty="0">
                          <a:effectLst/>
                        </a:rPr>
                        <a:t>align</a:t>
                      </a:r>
                      <a:endParaRPr lang="zh-CN" sz="1400" kern="100" dirty="0">
                        <a:effectLst/>
                        <a:latin typeface="微软雅黑" pitchFamily="34" charset="-122"/>
                        <a:ea typeface="微软雅黑" pitchFamily="34" charset="-122"/>
                      </a:endParaRPr>
                    </a:p>
                  </a:txBody>
                  <a:tcPr marL="68582" marR="68582" marT="0" marB="0" anchor="ctr"/>
                </a:tc>
                <a:tc>
                  <a:txBody>
                    <a:bodyPr/>
                    <a:lstStyle/>
                    <a:p>
                      <a:pPr indent="127000">
                        <a:spcAft>
                          <a:spcPts val="0"/>
                        </a:spcAft>
                      </a:pPr>
                      <a:r>
                        <a:rPr lang="zh-CN" sz="1400" kern="0">
                          <a:solidFill>
                            <a:srgbClr val="0000FF"/>
                          </a:solidFill>
                          <a:effectLst/>
                        </a:rPr>
                        <a:t>设置表格在网页中的水平对齐方式</a:t>
                      </a:r>
                      <a:endParaRPr lang="zh-CN" sz="1400" kern="100">
                        <a:solidFill>
                          <a:srgbClr val="0000FF"/>
                        </a:solidFill>
                        <a:effectLst/>
                        <a:latin typeface="微软雅黑" pitchFamily="34" charset="-122"/>
                        <a:ea typeface="微软雅黑" pitchFamily="34" charset="-122"/>
                      </a:endParaRPr>
                    </a:p>
                  </a:txBody>
                  <a:tcPr marL="68582" marR="68582" marT="0" marB="0" anchor="ctr"/>
                </a:tc>
                <a:tc>
                  <a:txBody>
                    <a:bodyPr/>
                    <a:lstStyle/>
                    <a:p>
                      <a:pPr indent="127000" algn="just">
                        <a:spcAft>
                          <a:spcPts val="0"/>
                        </a:spcAft>
                      </a:pPr>
                      <a:r>
                        <a:rPr lang="en-US" sz="1400" kern="100" dirty="0">
                          <a:solidFill>
                            <a:srgbClr val="0000FF"/>
                          </a:solidFill>
                          <a:effectLst/>
                        </a:rPr>
                        <a:t>left</a:t>
                      </a:r>
                      <a:r>
                        <a:rPr lang="zh-CN" sz="1400" kern="100" dirty="0">
                          <a:solidFill>
                            <a:srgbClr val="0000FF"/>
                          </a:solidFill>
                          <a:effectLst/>
                        </a:rPr>
                        <a:t>、</a:t>
                      </a:r>
                      <a:r>
                        <a:rPr lang="en-US" sz="1400" kern="100" dirty="0">
                          <a:solidFill>
                            <a:srgbClr val="0000FF"/>
                          </a:solidFill>
                          <a:effectLst/>
                        </a:rPr>
                        <a:t>center</a:t>
                      </a:r>
                      <a:r>
                        <a:rPr lang="zh-CN" sz="1400" kern="100" dirty="0">
                          <a:solidFill>
                            <a:srgbClr val="0000FF"/>
                          </a:solidFill>
                          <a:effectLst/>
                        </a:rPr>
                        <a:t>、</a:t>
                      </a:r>
                      <a:r>
                        <a:rPr lang="en-US" sz="1400" kern="100" dirty="0">
                          <a:solidFill>
                            <a:srgbClr val="0000FF"/>
                          </a:solidFill>
                          <a:effectLst/>
                        </a:rPr>
                        <a:t>right</a:t>
                      </a:r>
                      <a:endParaRPr lang="zh-CN" sz="1400" kern="100" dirty="0">
                        <a:solidFill>
                          <a:srgbClr val="0000FF"/>
                        </a:solidFill>
                        <a:effectLst/>
                        <a:latin typeface="微软雅黑" pitchFamily="34" charset="-122"/>
                        <a:ea typeface="微软雅黑" pitchFamily="34" charset="-122"/>
                      </a:endParaRPr>
                    </a:p>
                  </a:txBody>
                  <a:tcPr marL="68582" marR="68582" marT="0" marB="0" anchor="ctr"/>
                </a:tc>
              </a:tr>
              <a:tr h="481216">
                <a:tc>
                  <a:txBody>
                    <a:bodyPr/>
                    <a:lstStyle/>
                    <a:p>
                      <a:pPr indent="127000">
                        <a:spcAft>
                          <a:spcPts val="0"/>
                        </a:spcAft>
                      </a:pPr>
                      <a:r>
                        <a:rPr lang="en-US" sz="1400" kern="0" dirty="0" err="1">
                          <a:effectLst/>
                        </a:rPr>
                        <a:t>bgcolor</a:t>
                      </a:r>
                      <a:endParaRPr lang="zh-CN" sz="1400" kern="100" dirty="0">
                        <a:effectLst/>
                        <a:latin typeface="微软雅黑" pitchFamily="34" charset="-122"/>
                        <a:ea typeface="微软雅黑" pitchFamily="34" charset="-122"/>
                      </a:endParaRPr>
                    </a:p>
                  </a:txBody>
                  <a:tcPr marL="68582" marR="68582" marT="0" marB="0" anchor="ctr"/>
                </a:tc>
                <a:tc>
                  <a:txBody>
                    <a:bodyPr/>
                    <a:lstStyle/>
                    <a:p>
                      <a:pPr indent="127000">
                        <a:spcAft>
                          <a:spcPts val="0"/>
                        </a:spcAft>
                      </a:pPr>
                      <a:r>
                        <a:rPr lang="zh-CN" sz="1400" kern="0">
                          <a:solidFill>
                            <a:srgbClr val="0000FF"/>
                          </a:solidFill>
                          <a:effectLst/>
                        </a:rPr>
                        <a:t>设置表格的背景颜色</a:t>
                      </a:r>
                      <a:endParaRPr lang="zh-CN" sz="1400" kern="100">
                        <a:solidFill>
                          <a:srgbClr val="0000FF"/>
                        </a:solidFill>
                        <a:effectLst/>
                        <a:latin typeface="微软雅黑" pitchFamily="34" charset="-122"/>
                        <a:ea typeface="微软雅黑" pitchFamily="34" charset="-122"/>
                      </a:endParaRPr>
                    </a:p>
                  </a:txBody>
                  <a:tcPr marL="68582" marR="68582" marT="0" marB="0" anchor="ctr"/>
                </a:tc>
                <a:tc>
                  <a:txBody>
                    <a:bodyPr/>
                    <a:lstStyle/>
                    <a:p>
                      <a:pPr indent="127000" algn="just">
                        <a:spcAft>
                          <a:spcPts val="0"/>
                        </a:spcAft>
                      </a:pPr>
                      <a:r>
                        <a:rPr lang="zh-CN" sz="1400" kern="100" dirty="0">
                          <a:solidFill>
                            <a:srgbClr val="0000FF"/>
                          </a:solidFill>
                          <a:effectLst/>
                        </a:rPr>
                        <a:t>预定义的颜色值、十六进制</a:t>
                      </a:r>
                      <a:r>
                        <a:rPr lang="en-US" sz="1400" kern="100" dirty="0">
                          <a:solidFill>
                            <a:srgbClr val="0000FF"/>
                          </a:solidFill>
                          <a:effectLst/>
                        </a:rPr>
                        <a:t>#RGB</a:t>
                      </a:r>
                      <a:r>
                        <a:rPr lang="zh-CN" sz="1400" kern="100" dirty="0">
                          <a:solidFill>
                            <a:srgbClr val="0000FF"/>
                          </a:solidFill>
                          <a:effectLst/>
                        </a:rPr>
                        <a:t>、</a:t>
                      </a:r>
                      <a:r>
                        <a:rPr lang="en-US" sz="1400" kern="100" dirty="0" err="1">
                          <a:solidFill>
                            <a:srgbClr val="0000FF"/>
                          </a:solidFill>
                          <a:effectLst/>
                        </a:rPr>
                        <a:t>rgb</a:t>
                      </a:r>
                      <a:r>
                        <a:rPr lang="en-US" sz="1400" kern="100" dirty="0">
                          <a:solidFill>
                            <a:srgbClr val="0000FF"/>
                          </a:solidFill>
                          <a:effectLst/>
                        </a:rPr>
                        <a:t>(</a:t>
                      </a:r>
                      <a:r>
                        <a:rPr lang="en-US" sz="1400" kern="100" dirty="0" err="1">
                          <a:solidFill>
                            <a:srgbClr val="0000FF"/>
                          </a:solidFill>
                          <a:effectLst/>
                        </a:rPr>
                        <a:t>r,g,b</a:t>
                      </a:r>
                      <a:r>
                        <a:rPr lang="en-US" sz="1400" kern="100" dirty="0">
                          <a:solidFill>
                            <a:srgbClr val="0000FF"/>
                          </a:solidFill>
                          <a:effectLst/>
                        </a:rPr>
                        <a:t>)</a:t>
                      </a:r>
                      <a:endParaRPr lang="zh-CN" sz="1400" kern="100" dirty="0">
                        <a:solidFill>
                          <a:srgbClr val="0000FF"/>
                        </a:solidFill>
                        <a:effectLst/>
                        <a:latin typeface="微软雅黑" pitchFamily="34" charset="-122"/>
                        <a:ea typeface="微软雅黑" pitchFamily="34" charset="-122"/>
                      </a:endParaRPr>
                    </a:p>
                  </a:txBody>
                  <a:tcPr marL="68582" marR="68582" marT="0" marB="0" anchor="ctr"/>
                </a:tc>
              </a:tr>
              <a:tr h="505276">
                <a:tc>
                  <a:txBody>
                    <a:bodyPr/>
                    <a:lstStyle/>
                    <a:p>
                      <a:pPr indent="127000">
                        <a:spcAft>
                          <a:spcPts val="0"/>
                        </a:spcAft>
                      </a:pPr>
                      <a:r>
                        <a:rPr lang="en-US" sz="1400" kern="0">
                          <a:effectLst/>
                        </a:rPr>
                        <a:t>background</a:t>
                      </a:r>
                      <a:endParaRPr lang="zh-CN" sz="1400" kern="100">
                        <a:effectLst/>
                        <a:latin typeface="微软雅黑" pitchFamily="34" charset="-122"/>
                        <a:ea typeface="微软雅黑" pitchFamily="34" charset="-122"/>
                      </a:endParaRPr>
                    </a:p>
                  </a:txBody>
                  <a:tcPr marL="68582" marR="68582" marT="0" marB="0" anchor="ctr"/>
                </a:tc>
                <a:tc>
                  <a:txBody>
                    <a:bodyPr/>
                    <a:lstStyle/>
                    <a:p>
                      <a:pPr indent="127000">
                        <a:spcAft>
                          <a:spcPts val="0"/>
                        </a:spcAft>
                      </a:pPr>
                      <a:r>
                        <a:rPr lang="zh-CN" sz="1400" kern="0" dirty="0">
                          <a:solidFill>
                            <a:srgbClr val="0000FF"/>
                          </a:solidFill>
                          <a:effectLst/>
                        </a:rPr>
                        <a:t>设置表格的背景图像</a:t>
                      </a:r>
                      <a:endParaRPr lang="zh-CN" sz="1400" kern="100" dirty="0">
                        <a:solidFill>
                          <a:srgbClr val="0000FF"/>
                        </a:solidFill>
                        <a:effectLst/>
                        <a:latin typeface="微软雅黑" pitchFamily="34" charset="-122"/>
                        <a:ea typeface="微软雅黑" pitchFamily="34" charset="-122"/>
                      </a:endParaRPr>
                    </a:p>
                  </a:txBody>
                  <a:tcPr marL="68582" marR="68582" marT="0" marB="0" anchor="ctr"/>
                </a:tc>
                <a:tc>
                  <a:txBody>
                    <a:bodyPr/>
                    <a:lstStyle/>
                    <a:p>
                      <a:pPr indent="127000" algn="just">
                        <a:spcAft>
                          <a:spcPts val="0"/>
                        </a:spcAft>
                      </a:pPr>
                      <a:r>
                        <a:rPr lang="en-US" sz="1400" kern="100" dirty="0" err="1">
                          <a:solidFill>
                            <a:srgbClr val="0000FF"/>
                          </a:solidFill>
                          <a:effectLst/>
                        </a:rPr>
                        <a:t>url</a:t>
                      </a:r>
                      <a:r>
                        <a:rPr lang="zh-CN" sz="1400" kern="100" dirty="0">
                          <a:solidFill>
                            <a:srgbClr val="0000FF"/>
                          </a:solidFill>
                          <a:effectLst/>
                        </a:rPr>
                        <a:t>地址</a:t>
                      </a:r>
                      <a:endParaRPr lang="zh-CN" sz="1400" kern="100" dirty="0">
                        <a:solidFill>
                          <a:srgbClr val="0000FF"/>
                        </a:solidFill>
                        <a:effectLst/>
                        <a:latin typeface="微软雅黑" pitchFamily="34" charset="-122"/>
                        <a:ea typeface="微软雅黑" pitchFamily="34" charset="-122"/>
                      </a:endParaRPr>
                    </a:p>
                  </a:txBody>
                  <a:tcPr marL="68582" marR="68582" marT="0" marB="0" anchor="ctr"/>
                </a:tc>
              </a:tr>
            </a:tbl>
          </a:graphicData>
        </a:graphic>
      </p:graphicFrame>
      <p:sp>
        <p:nvSpPr>
          <p:cNvPr id="8"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smtClean="0">
                <a:solidFill>
                  <a:srgbClr val="F8F8F8"/>
                </a:solidFill>
                <a:latin typeface="微软雅黑"/>
              </a:rPr>
              <a:t>4.6.1 </a:t>
            </a:r>
            <a:r>
              <a:rPr lang="zh-CN" altLang="zh-CN" kern="1200" dirty="0" smtClean="0">
                <a:solidFill>
                  <a:srgbClr val="F8F8F8"/>
                </a:solidFill>
                <a:latin typeface="微软雅黑"/>
              </a:rPr>
              <a:t>表格</a:t>
            </a:r>
            <a:r>
              <a:rPr lang="zh-CN" altLang="en-US" kern="1200" dirty="0" smtClean="0">
                <a:solidFill>
                  <a:srgbClr val="F8F8F8"/>
                </a:solidFill>
                <a:latin typeface="微软雅黑"/>
              </a:rPr>
              <a:t>标签</a:t>
            </a:r>
            <a:endParaRPr lang="zh-CN" altLang="en-US" kern="1200" dirty="0">
              <a:solidFill>
                <a:srgbClr val="F8F8F8"/>
              </a:solidFill>
              <a:latin typeface="微软雅黑"/>
            </a:endParaRPr>
          </a:p>
        </p:txBody>
      </p:sp>
    </p:spTree>
    <p:custDataLst>
      <p:tags r:id="rId1"/>
    </p:custDataLst>
    <p:extLst>
      <p:ext uri="{BB962C8B-B14F-4D97-AF65-F5344CB8AC3E}">
        <p14:creationId xmlns:p14="http://schemas.microsoft.com/office/powerpoint/2010/main" val="1776441518"/>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1"/>
          <p:cNvPicPr>
            <a:picLocks noChangeAspect="1" noChangeArrowheads="1"/>
          </p:cNvPicPr>
          <p:nvPr/>
        </p:nvPicPr>
        <p:blipFill>
          <a:blip r:embed="rId3">
            <a:extLst>
              <a:ext uri="{28A0092B-C50C-407E-A947-70E740481C1C}">
                <a14:useLocalDpi xmlns:a14="http://schemas.microsoft.com/office/drawing/2010/main" val="0"/>
              </a:ext>
            </a:extLst>
          </a:blip>
          <a:srcRect l="2356" t="17010" r="3786" b="5678"/>
          <a:stretch>
            <a:fillRect/>
          </a:stretch>
        </p:blipFill>
        <p:spPr bwMode="auto">
          <a:xfrm>
            <a:off x="4293395" y="2720975"/>
            <a:ext cx="347662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8"/>
          <p:cNvSpPr txBox="1">
            <a:spLocks noChangeArrowheads="1"/>
          </p:cNvSpPr>
          <p:nvPr/>
        </p:nvSpPr>
        <p:spPr bwMode="auto">
          <a:xfrm>
            <a:off x="2710656" y="1931989"/>
            <a:ext cx="5873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F0"/>
                </a:solidFill>
                <a:latin typeface="微软雅黑" panose="020B0503020204020204" pitchFamily="34" charset="-122"/>
                <a:ea typeface="微软雅黑" panose="020B0503020204020204" pitchFamily="34" charset="-122"/>
              </a:rPr>
              <a:t>&lt;table&gt;</a:t>
            </a:r>
            <a:r>
              <a:rPr lang="zh-CN" altLang="en-US">
                <a:solidFill>
                  <a:srgbClr val="00B0F0"/>
                </a:solidFill>
                <a:latin typeface="微软雅黑" panose="020B0503020204020204" pitchFamily="34" charset="-122"/>
                <a:ea typeface="微软雅黑" panose="020B0503020204020204" pitchFamily="34" charset="-122"/>
              </a:rPr>
              <a:t>标签属性</a:t>
            </a:r>
            <a:r>
              <a:rPr lang="zh-CN" altLang="en-US">
                <a:latin typeface="微软雅黑" panose="020B0503020204020204" pitchFamily="34" charset="-122"/>
                <a:ea typeface="微软雅黑" panose="020B0503020204020204" pitchFamily="34" charset="-122"/>
              </a:rPr>
              <a:t>在实体表格中的</a:t>
            </a:r>
            <a:r>
              <a:rPr lang="zh-CN" altLang="en-US">
                <a:solidFill>
                  <a:srgbClr val="3BCCFF"/>
                </a:solidFill>
                <a:latin typeface="微软雅黑" panose="020B0503020204020204" pitchFamily="34" charset="-122"/>
                <a:ea typeface="微软雅黑" panose="020B0503020204020204" pitchFamily="34" charset="-122"/>
              </a:rPr>
              <a:t>表现</a:t>
            </a:r>
            <a:r>
              <a:rPr lang="zh-CN" altLang="en-US">
                <a:latin typeface="微软雅黑" panose="020B0503020204020204" pitchFamily="34" charset="-122"/>
                <a:ea typeface="微软雅黑" panose="020B0503020204020204" pitchFamily="34" charset="-122"/>
              </a:rPr>
              <a:t>如下图所示：</a:t>
            </a:r>
          </a:p>
        </p:txBody>
      </p:sp>
      <p:cxnSp>
        <p:nvCxnSpPr>
          <p:cNvPr id="5" name="直接连接符 4"/>
          <p:cNvCxnSpPr/>
          <p:nvPr/>
        </p:nvCxnSpPr>
        <p:spPr bwMode="auto">
          <a:xfrm>
            <a:off x="4318794" y="2541589"/>
            <a:ext cx="0" cy="149225"/>
          </a:xfrm>
          <a:prstGeom prst="line">
            <a:avLst/>
          </a:prstGeom>
          <a:noFill/>
          <a:ln w="28575" cap="flat" cmpd="sng" algn="ctr">
            <a:solidFill>
              <a:schemeClr val="tx2">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7747794" y="2541589"/>
            <a:ext cx="0" cy="149225"/>
          </a:xfrm>
          <a:prstGeom prst="line">
            <a:avLst/>
          </a:prstGeom>
          <a:noFill/>
          <a:ln w="28575" cap="flat" cmpd="sng" algn="ctr">
            <a:solidFill>
              <a:schemeClr val="tx2">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箭头连接符 6"/>
          <p:cNvCxnSpPr/>
          <p:nvPr/>
        </p:nvCxnSpPr>
        <p:spPr bwMode="auto">
          <a:xfrm>
            <a:off x="4318794" y="2616200"/>
            <a:ext cx="3429000" cy="0"/>
          </a:xfrm>
          <a:prstGeom prst="straightConnector1">
            <a:avLst/>
          </a:prstGeom>
          <a:noFill/>
          <a:ln w="3175" cap="flat" cmpd="sng" algn="ctr">
            <a:solidFill>
              <a:schemeClr val="tx2">
                <a:lumMod val="50000"/>
                <a:lumOff val="50000"/>
              </a:schemeClr>
            </a:solidFill>
            <a:prstDash val="solid"/>
            <a:round/>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p:cNvSpPr txBox="1">
            <a:spLocks noChangeArrowheads="1"/>
          </p:cNvSpPr>
          <p:nvPr/>
        </p:nvSpPr>
        <p:spPr bwMode="auto">
          <a:xfrm>
            <a:off x="5811044" y="2284414"/>
            <a:ext cx="722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rPr>
              <a:t>width</a:t>
            </a:r>
            <a:endParaRPr lang="zh-CN" altLang="en-US">
              <a:solidFill>
                <a:srgbClr val="FF0000"/>
              </a:solidFill>
            </a:endParaRPr>
          </a:p>
        </p:txBody>
      </p:sp>
      <p:cxnSp>
        <p:nvCxnSpPr>
          <p:cNvPr id="9" name="直接连接符 8"/>
          <p:cNvCxnSpPr/>
          <p:nvPr/>
        </p:nvCxnSpPr>
        <p:spPr bwMode="auto">
          <a:xfrm>
            <a:off x="7777956" y="2733675"/>
            <a:ext cx="184150" cy="0"/>
          </a:xfrm>
          <a:prstGeom prst="line">
            <a:avLst/>
          </a:prstGeom>
          <a:noFill/>
          <a:ln w="2857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7768431" y="6057900"/>
            <a:ext cx="184150" cy="0"/>
          </a:xfrm>
          <a:prstGeom prst="line">
            <a:avLst/>
          </a:prstGeom>
          <a:noFill/>
          <a:ln w="2857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p:cNvCxnSpPr/>
          <p:nvPr/>
        </p:nvCxnSpPr>
        <p:spPr bwMode="auto">
          <a:xfrm flipH="1">
            <a:off x="7860507" y="2774951"/>
            <a:ext cx="9525" cy="3241675"/>
          </a:xfrm>
          <a:prstGeom prst="straightConnector1">
            <a:avLst/>
          </a:prstGeom>
          <a:noFill/>
          <a:ln w="3175" cap="flat" cmpd="sng" algn="ctr">
            <a:solidFill>
              <a:schemeClr val="tx1">
                <a:lumMod val="50000"/>
                <a:lumOff val="50000"/>
              </a:schemeClr>
            </a:solidFill>
            <a:prstDash val="solid"/>
            <a:round/>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a:spLocks noChangeArrowheads="1"/>
          </p:cNvSpPr>
          <p:nvPr/>
        </p:nvSpPr>
        <p:spPr bwMode="auto">
          <a:xfrm>
            <a:off x="7962106" y="4211638"/>
            <a:ext cx="81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rPr>
              <a:t>height</a:t>
            </a:r>
            <a:endParaRPr lang="zh-CN" altLang="en-US">
              <a:solidFill>
                <a:srgbClr val="FF0000"/>
              </a:solidFill>
            </a:endParaRPr>
          </a:p>
        </p:txBody>
      </p:sp>
      <p:sp>
        <p:nvSpPr>
          <p:cNvPr id="14" name="TextBox 13"/>
          <p:cNvSpPr txBox="1">
            <a:spLocks noChangeArrowheads="1"/>
          </p:cNvSpPr>
          <p:nvPr/>
        </p:nvSpPr>
        <p:spPr bwMode="auto">
          <a:xfrm>
            <a:off x="3307556" y="2690814"/>
            <a:ext cx="850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rPr>
              <a:t>border</a:t>
            </a:r>
            <a:endParaRPr lang="zh-CN" altLang="en-US">
              <a:solidFill>
                <a:srgbClr val="FF0000"/>
              </a:solidFill>
            </a:endParaRPr>
          </a:p>
        </p:txBody>
      </p:sp>
      <p:sp>
        <p:nvSpPr>
          <p:cNvPr id="15" name="左大括号 14"/>
          <p:cNvSpPr>
            <a:spLocks/>
          </p:cNvSpPr>
          <p:nvPr/>
        </p:nvSpPr>
        <p:spPr bwMode="auto">
          <a:xfrm>
            <a:off x="4469607" y="3594100"/>
            <a:ext cx="157163" cy="179388"/>
          </a:xfrm>
          <a:prstGeom prst="leftBrace">
            <a:avLst>
              <a:gd name="adj1" fmla="val 8360"/>
              <a:gd name="adj2" fmla="val 50000"/>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p>
        </p:txBody>
      </p:sp>
      <p:cxnSp>
        <p:nvCxnSpPr>
          <p:cNvPr id="16" name="直接箭头连接符 15"/>
          <p:cNvCxnSpPr>
            <a:cxnSpLocks noChangeShapeType="1"/>
          </p:cNvCxnSpPr>
          <p:nvPr/>
        </p:nvCxnSpPr>
        <p:spPr bwMode="auto">
          <a:xfrm flipH="1">
            <a:off x="3786982" y="3683000"/>
            <a:ext cx="606425" cy="306388"/>
          </a:xfrm>
          <a:prstGeom prst="straightConnector1">
            <a:avLst/>
          </a:prstGeom>
          <a:noFill/>
          <a:ln w="31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a:spLocks noChangeArrowheads="1"/>
          </p:cNvSpPr>
          <p:nvPr/>
        </p:nvSpPr>
        <p:spPr bwMode="auto">
          <a:xfrm>
            <a:off x="2729707" y="3975100"/>
            <a:ext cx="1325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rPr>
              <a:t>cellspacing</a:t>
            </a:r>
            <a:endParaRPr lang="zh-CN" altLang="en-US">
              <a:solidFill>
                <a:srgbClr val="FF0000"/>
              </a:solidFill>
            </a:endParaRPr>
          </a:p>
        </p:txBody>
      </p:sp>
      <p:sp>
        <p:nvSpPr>
          <p:cNvPr id="18" name="左大括号 17"/>
          <p:cNvSpPr>
            <a:spLocks/>
          </p:cNvSpPr>
          <p:nvPr/>
        </p:nvSpPr>
        <p:spPr bwMode="auto">
          <a:xfrm>
            <a:off x="4772820" y="4508500"/>
            <a:ext cx="149225" cy="179388"/>
          </a:xfrm>
          <a:prstGeom prst="leftBrace">
            <a:avLst>
              <a:gd name="adj1" fmla="val 8415"/>
              <a:gd name="adj2" fmla="val 50000"/>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p>
        </p:txBody>
      </p:sp>
      <p:cxnSp>
        <p:nvCxnSpPr>
          <p:cNvPr id="19" name="直接箭头连接符 18"/>
          <p:cNvCxnSpPr>
            <a:cxnSpLocks noChangeShapeType="1"/>
          </p:cNvCxnSpPr>
          <p:nvPr/>
        </p:nvCxnSpPr>
        <p:spPr bwMode="auto">
          <a:xfrm flipH="1">
            <a:off x="3786981" y="4598989"/>
            <a:ext cx="876300" cy="276225"/>
          </a:xfrm>
          <a:prstGeom prst="straightConnector1">
            <a:avLst/>
          </a:prstGeom>
          <a:noFill/>
          <a:ln w="31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a:spLocks noChangeArrowheads="1"/>
          </p:cNvSpPr>
          <p:nvPr/>
        </p:nvSpPr>
        <p:spPr bwMode="auto">
          <a:xfrm>
            <a:off x="2726531" y="4875213"/>
            <a:ext cx="146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rPr>
              <a:t>cellspadding</a:t>
            </a:r>
            <a:endParaRPr lang="zh-CN" altLang="en-US">
              <a:solidFill>
                <a:srgbClr val="FF0000"/>
              </a:solidFill>
            </a:endParaRPr>
          </a:p>
        </p:txBody>
      </p:sp>
      <p:grpSp>
        <p:nvGrpSpPr>
          <p:cNvPr id="15380" name="组合 14"/>
          <p:cNvGrpSpPr>
            <a:grpSpLocks/>
          </p:cNvGrpSpPr>
          <p:nvPr/>
        </p:nvGrpSpPr>
        <p:grpSpPr bwMode="auto">
          <a:xfrm>
            <a:off x="1526381" y="969963"/>
            <a:ext cx="9144000" cy="1028700"/>
            <a:chOff x="0" y="969484"/>
            <a:chExt cx="9144000" cy="1029179"/>
          </a:xfrm>
        </p:grpSpPr>
        <p:sp>
          <p:nvSpPr>
            <p:cNvPr id="23" name="矩形 22"/>
            <p:cNvSpPr/>
            <p:nvPr/>
          </p:nvSpPr>
          <p:spPr bwMode="auto">
            <a:xfrm>
              <a:off x="0" y="969484"/>
              <a:ext cx="9144000" cy="792641"/>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pic>
          <p:nvPicPr>
            <p:cNvPr id="15385" name="Picture 2" descr="C:\Documents and Settings\Administrator\桌面\小人.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 y="969963"/>
              <a:ext cx="13239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1755775" y="1142602"/>
              <a:ext cx="3281363" cy="462178"/>
            </a:xfrm>
            <a:prstGeom prst="rect">
              <a:avLst/>
            </a:prstGeom>
          </p:spPr>
          <p:txBody>
            <a:bodyPr wrap="none">
              <a:spAutoFit/>
            </a:bodyPr>
            <a:lstStyle/>
            <a:p>
              <a:pPr>
                <a:defRPr/>
              </a:pPr>
              <a:r>
                <a:rPr lang="en-US" altLang="zh-CN" sz="2400" b="1" spc="200" dirty="0">
                  <a:solidFill>
                    <a:srgbClr val="1369B2"/>
                  </a:solidFill>
                  <a:latin typeface="微软雅黑" pitchFamily="34" charset="-122"/>
                  <a:ea typeface="微软雅黑" pitchFamily="34" charset="-122"/>
                </a:rPr>
                <a:t>&lt;table&gt;</a:t>
              </a:r>
              <a:r>
                <a:rPr lang="zh-CN" altLang="en-US" sz="2400" b="1" spc="200" dirty="0">
                  <a:solidFill>
                    <a:srgbClr val="1369B2"/>
                  </a:solidFill>
                  <a:latin typeface="微软雅黑" pitchFamily="34" charset="-122"/>
                  <a:ea typeface="微软雅黑" pitchFamily="34" charset="-122"/>
                </a:rPr>
                <a:t>标签的属性</a:t>
              </a:r>
              <a:endParaRPr lang="en-US" altLang="zh-CN" sz="2400" b="1" spc="200" dirty="0">
                <a:solidFill>
                  <a:srgbClr val="1369B2"/>
                </a:solidFill>
                <a:latin typeface="微软雅黑" pitchFamily="34" charset="-122"/>
                <a:ea typeface="微软雅黑" pitchFamily="34" charset="-122"/>
              </a:endParaRPr>
            </a:p>
          </p:txBody>
        </p:sp>
      </p:grpSp>
      <p:sp>
        <p:nvSpPr>
          <p:cNvPr id="13" name="左大括号 12"/>
          <p:cNvSpPr>
            <a:spLocks/>
          </p:cNvSpPr>
          <p:nvPr/>
        </p:nvSpPr>
        <p:spPr bwMode="auto">
          <a:xfrm>
            <a:off x="4137820" y="2740025"/>
            <a:ext cx="149225" cy="179388"/>
          </a:xfrm>
          <a:prstGeom prst="leftBrace">
            <a:avLst>
              <a:gd name="adj1" fmla="val 8359"/>
              <a:gd name="adj2" fmla="val 50000"/>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p>
        </p:txBody>
      </p:sp>
      <p:sp>
        <p:nvSpPr>
          <p:cNvPr id="26"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smtClean="0">
                <a:solidFill>
                  <a:srgbClr val="F8F8F8"/>
                </a:solidFill>
                <a:latin typeface="微软雅黑"/>
              </a:rPr>
              <a:t>4.6.1 </a:t>
            </a:r>
            <a:r>
              <a:rPr lang="zh-CN" altLang="zh-CN" kern="1200" dirty="0" smtClean="0">
                <a:solidFill>
                  <a:srgbClr val="F8F8F8"/>
                </a:solidFill>
                <a:latin typeface="微软雅黑"/>
              </a:rPr>
              <a:t>表格</a:t>
            </a:r>
            <a:r>
              <a:rPr lang="zh-CN" altLang="en-US" kern="1200" dirty="0" smtClean="0">
                <a:solidFill>
                  <a:srgbClr val="F8F8F8"/>
                </a:solidFill>
                <a:latin typeface="微软雅黑"/>
              </a:rPr>
              <a:t>标签</a:t>
            </a:r>
            <a:endParaRPr lang="zh-CN" altLang="en-US" kern="1200" dirty="0">
              <a:solidFill>
                <a:srgbClr val="F8F8F8"/>
              </a:solidFill>
              <a:latin typeface="微软雅黑"/>
            </a:endParaRPr>
          </a:p>
        </p:txBody>
      </p:sp>
    </p:spTree>
    <p:custDataLst>
      <p:tags r:id="rId1"/>
    </p:custDataLst>
    <p:extLst>
      <p:ext uri="{BB962C8B-B14F-4D97-AF65-F5344CB8AC3E}">
        <p14:creationId xmlns:p14="http://schemas.microsoft.com/office/powerpoint/2010/main" val="235687301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5842"/>
                                        </p:tgtEl>
                                        <p:attrNameLst>
                                          <p:attrName>style.visibility</p:attrName>
                                        </p:attrNameLst>
                                      </p:cBhvr>
                                      <p:to>
                                        <p:strVal val="visible"/>
                                      </p:to>
                                    </p:set>
                                    <p:animEffect transition="in" filter="fade">
                                      <p:cBhvr>
                                        <p:cTn id="12" dur="500"/>
                                        <p:tgtEl>
                                          <p:spTgt spid="358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par>
                                <p:cTn id="26" presetID="16" presetClass="entr" presetSubtype="21"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par>
                                <p:cTn id="29" presetID="16" presetClass="entr" presetSubtype="21"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1"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par>
                                <p:cTn id="40" presetID="16" presetClass="entr" presetSubtype="21"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arn(inVertical)">
                                      <p:cBhvr>
                                        <p:cTn id="45" dur="500"/>
                                        <p:tgtEl>
                                          <p:spTgt spid="12"/>
                                        </p:tgtEl>
                                      </p:cBhvr>
                                    </p:animEffect>
                                  </p:childTnLst>
                                </p:cTn>
                              </p:par>
                              <p:par>
                                <p:cTn id="46" presetID="16" presetClass="entr" presetSubtype="21"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arn(inVertical)">
                                      <p:cBhvr>
                                        <p:cTn id="48" dur="500"/>
                                        <p:tgtEl>
                                          <p:spTgt spid="1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arn(inVertical)">
                                      <p:cBhvr>
                                        <p:cTn id="53" dur="500"/>
                                        <p:tgtEl>
                                          <p:spTgt spid="15"/>
                                        </p:tgtEl>
                                      </p:cBhvr>
                                    </p:animEffect>
                                  </p:childTnLst>
                                </p:cTn>
                              </p:par>
                              <p:par>
                                <p:cTn id="54" presetID="16" presetClass="entr" presetSubtype="21"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arn(inVertical)">
                                      <p:cBhvr>
                                        <p:cTn id="56" dur="500"/>
                                        <p:tgtEl>
                                          <p:spTgt spid="16"/>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arn(inVertical)">
                                      <p:cBhvr>
                                        <p:cTn id="59" dur="500"/>
                                        <p:tgtEl>
                                          <p:spTgt spid="1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arn(inVertical)">
                                      <p:cBhvr>
                                        <p:cTn id="64" dur="500"/>
                                        <p:tgtEl>
                                          <p:spTgt spid="18"/>
                                        </p:tgtEl>
                                      </p:cBhvr>
                                    </p:animEffect>
                                  </p:childTnLst>
                                </p:cTn>
                              </p:par>
                              <p:par>
                                <p:cTn id="65" presetID="16" presetClass="entr" presetSubtype="21"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arn(inVertical)">
                                      <p:cBhvr>
                                        <p:cTn id="67" dur="500"/>
                                        <p:tgtEl>
                                          <p:spTgt spid="19"/>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barn(inVertical)">
                                      <p:cBhvr>
                                        <p:cTn id="7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4" grpId="0"/>
      <p:bldP spid="15" grpId="0" animBg="1"/>
      <p:bldP spid="17" grpId="0"/>
      <p:bldP spid="18" grpId="0" animBg="1"/>
      <p:bldP spid="21" grpId="0"/>
      <p:bldP spid="1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p:cNvSpPr txBox="1">
            <a:spLocks noChangeArrowheads="1"/>
          </p:cNvSpPr>
          <p:nvPr/>
        </p:nvSpPr>
        <p:spPr bwMode="auto">
          <a:xfrm>
            <a:off x="2710656" y="1931989"/>
            <a:ext cx="5873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F0"/>
                </a:solidFill>
                <a:latin typeface="微软雅黑" panose="020B0503020204020204" pitchFamily="34" charset="-122"/>
                <a:ea typeface="微软雅黑" panose="020B0503020204020204" pitchFamily="34" charset="-122"/>
              </a:rPr>
              <a:t>&lt;table&gt;</a:t>
            </a:r>
            <a:r>
              <a:rPr lang="zh-CN" altLang="en-US">
                <a:solidFill>
                  <a:srgbClr val="00B0F0"/>
                </a:solidFill>
                <a:latin typeface="微软雅黑" panose="020B0503020204020204" pitchFamily="34" charset="-122"/>
                <a:ea typeface="微软雅黑" panose="020B0503020204020204" pitchFamily="34" charset="-122"/>
              </a:rPr>
              <a:t>标签属性</a:t>
            </a:r>
            <a:r>
              <a:rPr lang="zh-CN" altLang="en-US">
                <a:latin typeface="微软雅黑" panose="020B0503020204020204" pitchFamily="34" charset="-122"/>
                <a:ea typeface="微软雅黑" panose="020B0503020204020204" pitchFamily="34" charset="-122"/>
              </a:rPr>
              <a:t>在实体表格中的</a:t>
            </a:r>
            <a:r>
              <a:rPr lang="zh-CN" altLang="en-US">
                <a:solidFill>
                  <a:srgbClr val="3BCCFF"/>
                </a:solidFill>
                <a:latin typeface="微软雅黑" panose="020B0503020204020204" pitchFamily="34" charset="-122"/>
                <a:ea typeface="微软雅黑" panose="020B0503020204020204" pitchFamily="34" charset="-122"/>
              </a:rPr>
              <a:t>表现</a:t>
            </a:r>
            <a:r>
              <a:rPr lang="zh-CN" altLang="en-US">
                <a:latin typeface="微软雅黑" panose="020B0503020204020204" pitchFamily="34" charset="-122"/>
                <a:ea typeface="微软雅黑" panose="020B0503020204020204" pitchFamily="34" charset="-122"/>
              </a:rPr>
              <a:t>如下图所示：</a:t>
            </a:r>
          </a:p>
        </p:txBody>
      </p:sp>
      <p:grpSp>
        <p:nvGrpSpPr>
          <p:cNvPr id="16388" name="组合 14"/>
          <p:cNvGrpSpPr>
            <a:grpSpLocks/>
          </p:cNvGrpSpPr>
          <p:nvPr/>
        </p:nvGrpSpPr>
        <p:grpSpPr bwMode="auto">
          <a:xfrm>
            <a:off x="1526381" y="969963"/>
            <a:ext cx="9144000" cy="1028700"/>
            <a:chOff x="0" y="969484"/>
            <a:chExt cx="9144000" cy="1029179"/>
          </a:xfrm>
        </p:grpSpPr>
        <p:sp>
          <p:nvSpPr>
            <p:cNvPr id="23" name="矩形 22"/>
            <p:cNvSpPr/>
            <p:nvPr/>
          </p:nvSpPr>
          <p:spPr bwMode="auto">
            <a:xfrm>
              <a:off x="0" y="969484"/>
              <a:ext cx="9144000" cy="792641"/>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pic>
          <p:nvPicPr>
            <p:cNvPr id="16399" name="Picture 2" descr="C:\Documents and Settings\Administrator\桌面\小人.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969963"/>
              <a:ext cx="13239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1755775" y="1142602"/>
              <a:ext cx="3281363" cy="462178"/>
            </a:xfrm>
            <a:prstGeom prst="rect">
              <a:avLst/>
            </a:prstGeom>
          </p:spPr>
          <p:txBody>
            <a:bodyPr wrap="none">
              <a:spAutoFit/>
            </a:bodyPr>
            <a:lstStyle/>
            <a:p>
              <a:pPr>
                <a:defRPr/>
              </a:pPr>
              <a:r>
                <a:rPr lang="en-US" altLang="zh-CN" sz="2400" b="1" spc="200" dirty="0">
                  <a:solidFill>
                    <a:srgbClr val="1369B2"/>
                  </a:solidFill>
                  <a:latin typeface="微软雅黑" pitchFamily="34" charset="-122"/>
                  <a:ea typeface="微软雅黑" pitchFamily="34" charset="-122"/>
                </a:rPr>
                <a:t>&lt;table&gt;</a:t>
              </a:r>
              <a:r>
                <a:rPr lang="zh-CN" altLang="en-US" sz="2400" b="1" spc="200" dirty="0">
                  <a:solidFill>
                    <a:srgbClr val="1369B2"/>
                  </a:solidFill>
                  <a:latin typeface="微软雅黑" pitchFamily="34" charset="-122"/>
                  <a:ea typeface="微软雅黑" pitchFamily="34" charset="-122"/>
                </a:rPr>
                <a:t>标签的属性</a:t>
              </a:r>
              <a:endParaRPr lang="en-US" altLang="zh-CN" sz="2400" b="1" spc="200" dirty="0">
                <a:solidFill>
                  <a:srgbClr val="1369B2"/>
                </a:solidFill>
                <a:latin typeface="微软雅黑" pitchFamily="34" charset="-122"/>
                <a:ea typeface="微软雅黑" pitchFamily="34" charset="-122"/>
              </a:endParaRPr>
            </a:p>
          </p:txBody>
        </p:sp>
      </p:grpSp>
      <p:pic>
        <p:nvPicPr>
          <p:cNvPr id="3686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231" y="2301876"/>
            <a:ext cx="5970588"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a:spLocks noChangeArrowheads="1"/>
          </p:cNvSpPr>
          <p:nvPr/>
        </p:nvSpPr>
        <p:spPr bwMode="auto">
          <a:xfrm>
            <a:off x="4077494" y="2755900"/>
            <a:ext cx="3536950" cy="35560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rgbClr val="FF0000"/>
              </a:solidFill>
            </a:endParaRPr>
          </a:p>
        </p:txBody>
      </p:sp>
      <p:cxnSp>
        <p:nvCxnSpPr>
          <p:cNvPr id="28" name="直接箭头连接符 27"/>
          <p:cNvCxnSpPr>
            <a:cxnSpLocks noChangeShapeType="1"/>
          </p:cNvCxnSpPr>
          <p:nvPr/>
        </p:nvCxnSpPr>
        <p:spPr bwMode="auto">
          <a:xfrm flipH="1">
            <a:off x="3259932" y="3697288"/>
            <a:ext cx="606425" cy="304800"/>
          </a:xfrm>
          <a:prstGeom prst="straightConnector1">
            <a:avLst/>
          </a:prstGeom>
          <a:noFill/>
          <a:ln w="31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p:cNvSpPr txBox="1">
            <a:spLocks noChangeArrowheads="1"/>
          </p:cNvSpPr>
          <p:nvPr/>
        </p:nvSpPr>
        <p:spPr bwMode="auto">
          <a:xfrm>
            <a:off x="2059782" y="3987800"/>
            <a:ext cx="1611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rPr>
              <a:t>align="center"</a:t>
            </a:r>
            <a:endParaRPr lang="zh-CN" altLang="en-US">
              <a:solidFill>
                <a:srgbClr val="FF0000"/>
              </a:solidFill>
            </a:endParaRPr>
          </a:p>
        </p:txBody>
      </p:sp>
      <p:cxnSp>
        <p:nvCxnSpPr>
          <p:cNvPr id="30" name="直接箭头连接符 29"/>
          <p:cNvCxnSpPr>
            <a:cxnSpLocks noChangeShapeType="1"/>
          </p:cNvCxnSpPr>
          <p:nvPr/>
        </p:nvCxnSpPr>
        <p:spPr bwMode="auto">
          <a:xfrm>
            <a:off x="7390607" y="3729039"/>
            <a:ext cx="798513" cy="103187"/>
          </a:xfrm>
          <a:prstGeom prst="straightConnector1">
            <a:avLst/>
          </a:prstGeom>
          <a:noFill/>
          <a:ln w="31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a:spLocks noChangeArrowheads="1"/>
          </p:cNvSpPr>
          <p:nvPr/>
        </p:nvSpPr>
        <p:spPr bwMode="auto">
          <a:xfrm>
            <a:off x="7789069" y="4002089"/>
            <a:ext cx="2239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rPr>
              <a:t>bgcolor="CCCCCC"</a:t>
            </a:r>
            <a:endParaRPr lang="zh-CN" altLang="en-US">
              <a:solidFill>
                <a:srgbClr val="FF0000"/>
              </a:solidFill>
            </a:endParaRPr>
          </a:p>
        </p:txBody>
      </p:sp>
      <p:sp>
        <p:nvSpPr>
          <p:cNvPr id="33" name="矩形 32"/>
          <p:cNvSpPr>
            <a:spLocks noChangeArrowheads="1"/>
          </p:cNvSpPr>
          <p:nvPr/>
        </p:nvSpPr>
        <p:spPr bwMode="auto">
          <a:xfrm>
            <a:off x="4229895" y="2908301"/>
            <a:ext cx="3252787" cy="3179763"/>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rgbClr val="FF0000"/>
              </a:solidFill>
            </a:endParaRPr>
          </a:p>
        </p:txBody>
      </p:sp>
      <p:sp>
        <p:nvSpPr>
          <p:cNvPr id="15"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smtClean="0">
                <a:solidFill>
                  <a:srgbClr val="F8F8F8"/>
                </a:solidFill>
                <a:latin typeface="微软雅黑"/>
              </a:rPr>
              <a:t>4.6.1 </a:t>
            </a:r>
            <a:r>
              <a:rPr lang="zh-CN" altLang="zh-CN" kern="1200" dirty="0" smtClean="0">
                <a:solidFill>
                  <a:srgbClr val="F8F8F8"/>
                </a:solidFill>
                <a:latin typeface="微软雅黑"/>
              </a:rPr>
              <a:t>表格</a:t>
            </a:r>
            <a:r>
              <a:rPr lang="zh-CN" altLang="en-US" kern="1200" dirty="0" smtClean="0">
                <a:solidFill>
                  <a:srgbClr val="F8F8F8"/>
                </a:solidFill>
                <a:latin typeface="微软雅黑"/>
              </a:rPr>
              <a:t>标签</a:t>
            </a:r>
            <a:endParaRPr lang="zh-CN" altLang="en-US" kern="1200" dirty="0">
              <a:solidFill>
                <a:srgbClr val="F8F8F8"/>
              </a:solidFill>
              <a:latin typeface="微软雅黑"/>
            </a:endParaRPr>
          </a:p>
        </p:txBody>
      </p:sp>
    </p:spTree>
    <p:custDataLst>
      <p:tags r:id="rId1"/>
    </p:custDataLst>
    <p:extLst>
      <p:ext uri="{BB962C8B-B14F-4D97-AF65-F5344CB8AC3E}">
        <p14:creationId xmlns:p14="http://schemas.microsoft.com/office/powerpoint/2010/main" val="25544484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6867"/>
                                        </p:tgtEl>
                                        <p:attrNameLst>
                                          <p:attrName>style.visibility</p:attrName>
                                        </p:attrNameLst>
                                      </p:cBhvr>
                                      <p:to>
                                        <p:strVal val="visible"/>
                                      </p:to>
                                    </p:set>
                                    <p:animEffect transition="in" filter="fade">
                                      <p:cBhvr>
                                        <p:cTn id="12" dur="500"/>
                                        <p:tgtEl>
                                          <p:spTgt spid="36867"/>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nodeType="afterGroup">
                            <p:stCondLst>
                              <p:cond delay="1000"/>
                            </p:stCondLst>
                            <p:childTnLst>
                              <p:par>
                                <p:cTn id="18" presetID="26" presetClass="emph" presetSubtype="0" fill="hold" grpId="1" nodeType="afterEffect">
                                  <p:stCondLst>
                                    <p:cond delay="0"/>
                                  </p:stCondLst>
                                  <p:childTnLst>
                                    <p:animEffect transition="out" filter="fade">
                                      <p:cBhvr>
                                        <p:cTn id="19" dur="500" tmFilter="0, 0; .2, .5; .8, .5; 1, 0"/>
                                        <p:tgtEl>
                                          <p:spTgt spid="2"/>
                                        </p:tgtEl>
                                      </p:cBhvr>
                                    </p:animEffect>
                                    <p:animScale>
                                      <p:cBhvr>
                                        <p:cTn id="20" dur="250" autoRev="1" fill="hold"/>
                                        <p:tgtEl>
                                          <p:spTgt spid="2"/>
                                        </p:tgtEl>
                                      </p:cBhvr>
                                      <p:by x="105000" y="105000"/>
                                    </p:animScale>
                                  </p:childTnLst>
                                </p:cTn>
                              </p:par>
                              <p:par>
                                <p:cTn id="21" presetID="16" presetClass="entr" presetSubtype="2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arn(inVertical)">
                                      <p:cBhvr>
                                        <p:cTn id="26" dur="500"/>
                                        <p:tgtEl>
                                          <p:spTgt spid="2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nodeType="afterGroup">
                            <p:stCondLst>
                              <p:cond delay="500"/>
                            </p:stCondLst>
                            <p:childTnLst>
                              <p:par>
                                <p:cTn id="33" presetID="26" presetClass="emph" presetSubtype="0" fill="hold" grpId="1" nodeType="afterEffect">
                                  <p:stCondLst>
                                    <p:cond delay="0"/>
                                  </p:stCondLst>
                                  <p:childTnLst>
                                    <p:animEffect transition="out" filter="fade">
                                      <p:cBhvr>
                                        <p:cTn id="34" dur="500" tmFilter="0, 0; .2, .5; .8, .5; 1, 0"/>
                                        <p:tgtEl>
                                          <p:spTgt spid="33"/>
                                        </p:tgtEl>
                                      </p:cBhvr>
                                    </p:animEffect>
                                    <p:animScale>
                                      <p:cBhvr>
                                        <p:cTn id="35" dur="250" autoRev="1" fill="hold"/>
                                        <p:tgtEl>
                                          <p:spTgt spid="33"/>
                                        </p:tgtEl>
                                      </p:cBhvr>
                                      <p:by x="105000" y="105000"/>
                                    </p:animScale>
                                  </p:childTnLst>
                                </p:cTn>
                              </p:par>
                            </p:childTnLst>
                          </p:cTn>
                        </p:par>
                        <p:par>
                          <p:cTn id="36" fill="hold" nodeType="afterGroup">
                            <p:stCondLst>
                              <p:cond delay="1000"/>
                            </p:stCondLst>
                            <p:childTnLst>
                              <p:par>
                                <p:cTn id="37" presetID="16" presetClass="entr" presetSubtype="21"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arn(inVertical)">
                                      <p:cBhvr>
                                        <p:cTn id="39" dur="500"/>
                                        <p:tgtEl>
                                          <p:spTgt spid="30"/>
                                        </p:tgtEl>
                                      </p:cBhvr>
                                    </p:animEffect>
                                  </p:childTnLst>
                                </p:cTn>
                              </p:par>
                            </p:childTnLst>
                          </p:cTn>
                        </p:par>
                        <p:par>
                          <p:cTn id="40" fill="hold" nodeType="afterGroup">
                            <p:stCondLst>
                              <p:cond delay="1500"/>
                            </p:stCondLst>
                            <p:childTnLst>
                              <p:par>
                                <p:cTn id="41" presetID="16" presetClass="entr" presetSubtype="21"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barn(inVertical)">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2" grpId="1" animBg="1"/>
      <p:bldP spid="29" grpId="0"/>
      <p:bldP spid="32" grpId="0"/>
      <p:bldP spid="33" grpId="0" animBg="1"/>
      <p:bldP spid="33"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组合 14"/>
          <p:cNvGrpSpPr>
            <a:grpSpLocks/>
          </p:cNvGrpSpPr>
          <p:nvPr/>
        </p:nvGrpSpPr>
        <p:grpSpPr bwMode="auto">
          <a:xfrm>
            <a:off x="1526381" y="969963"/>
            <a:ext cx="9144000" cy="1028700"/>
            <a:chOff x="0" y="969484"/>
            <a:chExt cx="9144000" cy="1029179"/>
          </a:xfrm>
        </p:grpSpPr>
        <p:sp>
          <p:nvSpPr>
            <p:cNvPr id="4" name="矩形 3"/>
            <p:cNvSpPr/>
            <p:nvPr/>
          </p:nvSpPr>
          <p:spPr bwMode="auto">
            <a:xfrm>
              <a:off x="0" y="969484"/>
              <a:ext cx="9144000" cy="792641"/>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pic>
          <p:nvPicPr>
            <p:cNvPr id="18469" name="Picture 2" descr="C:\Documents and Settings\Administrator\桌面\小人.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969963"/>
              <a:ext cx="13239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755775" y="1142602"/>
              <a:ext cx="2681288" cy="462178"/>
            </a:xfrm>
            <a:prstGeom prst="rect">
              <a:avLst/>
            </a:prstGeom>
          </p:spPr>
          <p:txBody>
            <a:bodyPr wrap="none">
              <a:spAutoFit/>
            </a:bodyPr>
            <a:lstStyle/>
            <a:p>
              <a:pPr>
                <a:defRPr/>
              </a:pPr>
              <a:r>
                <a:rPr lang="en-US" altLang="zh-CN" sz="2400" b="1" spc="200" dirty="0">
                  <a:solidFill>
                    <a:srgbClr val="1369B2"/>
                  </a:solidFill>
                  <a:latin typeface="微软雅黑" pitchFamily="34" charset="-122"/>
                  <a:ea typeface="微软雅黑" pitchFamily="34" charset="-122"/>
                </a:rPr>
                <a:t>&lt;</a:t>
              </a:r>
              <a:r>
                <a:rPr lang="en-US" altLang="zh-CN" sz="2400" b="1" spc="200" dirty="0" err="1">
                  <a:solidFill>
                    <a:srgbClr val="1369B2"/>
                  </a:solidFill>
                  <a:latin typeface="微软雅黑" pitchFamily="34" charset="-122"/>
                  <a:ea typeface="微软雅黑" pitchFamily="34" charset="-122"/>
                </a:rPr>
                <a:t>tr</a:t>
              </a:r>
              <a:r>
                <a:rPr lang="en-US" altLang="zh-CN" sz="2400" b="1" spc="200" dirty="0">
                  <a:solidFill>
                    <a:srgbClr val="1369B2"/>
                  </a:solidFill>
                  <a:latin typeface="微软雅黑" pitchFamily="34" charset="-122"/>
                  <a:ea typeface="微软雅黑" pitchFamily="34" charset="-122"/>
                </a:rPr>
                <a:t>&gt;</a:t>
              </a:r>
              <a:r>
                <a:rPr lang="zh-CN" altLang="en-US" sz="2400" b="1" spc="200" dirty="0">
                  <a:solidFill>
                    <a:srgbClr val="1369B2"/>
                  </a:solidFill>
                  <a:latin typeface="微软雅黑" pitchFamily="34" charset="-122"/>
                  <a:ea typeface="微软雅黑" pitchFamily="34" charset="-122"/>
                </a:rPr>
                <a:t>标签的属性</a:t>
              </a:r>
              <a:endParaRPr lang="en-US" altLang="zh-CN" sz="2400" b="1" spc="200" dirty="0">
                <a:solidFill>
                  <a:srgbClr val="1369B2"/>
                </a:solidFill>
                <a:latin typeface="微软雅黑" pitchFamily="34" charset="-122"/>
                <a:ea typeface="微软雅黑" pitchFamily="34" charset="-122"/>
              </a:endParaRPr>
            </a:p>
          </p:txBody>
        </p:sp>
      </p:grpSp>
      <p:graphicFrame>
        <p:nvGraphicFramePr>
          <p:cNvPr id="2" name="表格 1"/>
          <p:cNvGraphicFramePr>
            <a:graphicFrameLocks noGrp="1"/>
          </p:cNvGraphicFramePr>
          <p:nvPr>
            <p:extLst>
              <p:ext uri="{D42A27DB-BD31-4B8C-83A1-F6EECF244321}">
                <p14:modId xmlns:p14="http://schemas.microsoft.com/office/powerpoint/2010/main" val="2459773519"/>
              </p:ext>
            </p:extLst>
          </p:nvPr>
        </p:nvGraphicFramePr>
        <p:xfrm>
          <a:off x="2137941" y="2003769"/>
          <a:ext cx="7920880" cy="3381376"/>
        </p:xfrm>
        <a:graphic>
          <a:graphicData uri="http://schemas.openxmlformats.org/drawingml/2006/table">
            <a:tbl>
              <a:tblPr firstRow="1" firstCol="1" bandRow="1">
                <a:tableStyleId>{00A15C55-8517-42AA-B614-E9B94910E393}</a:tableStyleId>
              </a:tblPr>
              <a:tblGrid>
                <a:gridCol w="1440160"/>
                <a:gridCol w="2613226"/>
                <a:gridCol w="3867494"/>
              </a:tblGrid>
              <a:tr h="553786">
                <a:tc>
                  <a:txBody>
                    <a:bodyPr/>
                    <a:lstStyle/>
                    <a:p>
                      <a:pPr indent="127000" algn="ctr">
                        <a:spcAft>
                          <a:spcPts val="0"/>
                        </a:spcAft>
                      </a:pPr>
                      <a:r>
                        <a:rPr lang="zh-CN" sz="1400" kern="100" dirty="0">
                          <a:effectLst/>
                        </a:rPr>
                        <a:t>属性</a:t>
                      </a:r>
                      <a:endParaRPr lang="zh-CN" sz="1400" kern="100" dirty="0">
                        <a:effectLst/>
                        <a:latin typeface="Times New Roman"/>
                        <a:ea typeface="宋体"/>
                      </a:endParaRPr>
                    </a:p>
                  </a:txBody>
                  <a:tcPr marL="68566" marR="68566" marT="0" marB="0" anchor="ctr"/>
                </a:tc>
                <a:tc>
                  <a:txBody>
                    <a:bodyPr/>
                    <a:lstStyle/>
                    <a:p>
                      <a:pPr indent="127000" algn="ctr">
                        <a:spcAft>
                          <a:spcPts val="0"/>
                        </a:spcAft>
                      </a:pPr>
                      <a:r>
                        <a:rPr lang="zh-CN" sz="1400" kern="100">
                          <a:effectLst/>
                        </a:rPr>
                        <a:t>描述</a:t>
                      </a:r>
                      <a:endParaRPr lang="zh-CN" sz="1400" kern="100">
                        <a:effectLst/>
                        <a:latin typeface="Times New Roman"/>
                        <a:ea typeface="宋体"/>
                      </a:endParaRPr>
                    </a:p>
                  </a:txBody>
                  <a:tcPr marL="68566" marR="68566" marT="0" marB="0" anchor="ctr"/>
                </a:tc>
                <a:tc>
                  <a:txBody>
                    <a:bodyPr/>
                    <a:lstStyle/>
                    <a:p>
                      <a:pPr indent="127000" algn="ctr">
                        <a:spcAft>
                          <a:spcPts val="0"/>
                        </a:spcAft>
                      </a:pPr>
                      <a:r>
                        <a:rPr lang="zh-CN" sz="1400" kern="100" dirty="0">
                          <a:effectLst/>
                        </a:rPr>
                        <a:t>常用属性值</a:t>
                      </a:r>
                      <a:endParaRPr lang="zh-CN" sz="1400" kern="100" dirty="0">
                        <a:effectLst/>
                        <a:latin typeface="Times New Roman"/>
                        <a:ea typeface="宋体"/>
                      </a:endParaRPr>
                    </a:p>
                  </a:txBody>
                  <a:tcPr marL="68566" marR="68566" marT="0" marB="0" anchor="ctr"/>
                </a:tc>
              </a:tr>
              <a:tr h="588797">
                <a:tc>
                  <a:txBody>
                    <a:bodyPr/>
                    <a:lstStyle/>
                    <a:p>
                      <a:pPr indent="127000">
                        <a:spcAft>
                          <a:spcPts val="0"/>
                        </a:spcAft>
                      </a:pPr>
                      <a:r>
                        <a:rPr lang="en-US" sz="1400" kern="100">
                          <a:effectLst/>
                        </a:rPr>
                        <a:t>height</a:t>
                      </a:r>
                      <a:endParaRPr lang="zh-CN" sz="1400" kern="100">
                        <a:effectLst/>
                        <a:latin typeface="Times New Roman"/>
                        <a:ea typeface="宋体"/>
                      </a:endParaRPr>
                    </a:p>
                  </a:txBody>
                  <a:tcPr marL="68566" marR="68566" marT="0" marB="0" anchor="ctr"/>
                </a:tc>
                <a:tc>
                  <a:txBody>
                    <a:bodyPr/>
                    <a:lstStyle/>
                    <a:p>
                      <a:pPr indent="127000">
                        <a:spcAft>
                          <a:spcPts val="0"/>
                        </a:spcAft>
                      </a:pPr>
                      <a:r>
                        <a:rPr lang="zh-CN" sz="1400" kern="100" dirty="0">
                          <a:solidFill>
                            <a:srgbClr val="0000FF"/>
                          </a:solidFill>
                          <a:effectLst/>
                        </a:rPr>
                        <a:t>设置行高度</a:t>
                      </a:r>
                      <a:r>
                        <a:rPr lang="en-US" sz="1400" kern="100" dirty="0">
                          <a:solidFill>
                            <a:srgbClr val="0000FF"/>
                          </a:solidFill>
                          <a:effectLst/>
                        </a:rPr>
                        <a:t> </a:t>
                      </a:r>
                      <a:endParaRPr lang="zh-CN" sz="1400" kern="100" dirty="0">
                        <a:solidFill>
                          <a:srgbClr val="0000FF"/>
                        </a:solidFill>
                        <a:effectLst/>
                        <a:latin typeface="Times New Roman"/>
                        <a:ea typeface="宋体"/>
                      </a:endParaRPr>
                    </a:p>
                  </a:txBody>
                  <a:tcPr marL="68566" marR="68566" marT="0" marB="0" anchor="ctr"/>
                </a:tc>
                <a:tc>
                  <a:txBody>
                    <a:bodyPr/>
                    <a:lstStyle/>
                    <a:p>
                      <a:pPr indent="127000">
                        <a:spcAft>
                          <a:spcPts val="0"/>
                        </a:spcAft>
                      </a:pPr>
                      <a:r>
                        <a:rPr lang="zh-CN" sz="1400" kern="100">
                          <a:solidFill>
                            <a:srgbClr val="0000FF"/>
                          </a:solidFill>
                          <a:effectLst/>
                        </a:rPr>
                        <a:t>像素值</a:t>
                      </a:r>
                      <a:r>
                        <a:rPr lang="en-US" sz="1400" kern="100">
                          <a:solidFill>
                            <a:srgbClr val="0000FF"/>
                          </a:solidFill>
                          <a:effectLst/>
                        </a:rPr>
                        <a:t> </a:t>
                      </a:r>
                      <a:endParaRPr lang="zh-CN" sz="1400" kern="100">
                        <a:solidFill>
                          <a:srgbClr val="0000FF"/>
                        </a:solidFill>
                        <a:effectLst/>
                        <a:latin typeface="Times New Roman"/>
                        <a:ea typeface="宋体"/>
                      </a:endParaRPr>
                    </a:p>
                  </a:txBody>
                  <a:tcPr marL="68566" marR="68566" marT="0" marB="0" anchor="ctr"/>
                </a:tc>
              </a:tr>
              <a:tr h="541223">
                <a:tc>
                  <a:txBody>
                    <a:bodyPr/>
                    <a:lstStyle/>
                    <a:p>
                      <a:pPr indent="127000">
                        <a:spcAft>
                          <a:spcPts val="0"/>
                        </a:spcAft>
                      </a:pPr>
                      <a:r>
                        <a:rPr lang="en-US" sz="1400" kern="0">
                          <a:effectLst/>
                        </a:rPr>
                        <a:t>align</a:t>
                      </a:r>
                      <a:endParaRPr lang="zh-CN" sz="1400" kern="100">
                        <a:effectLst/>
                        <a:latin typeface="Times New Roman"/>
                        <a:ea typeface="宋体"/>
                      </a:endParaRPr>
                    </a:p>
                  </a:txBody>
                  <a:tcPr marL="68566" marR="68566" marT="0" marB="0" anchor="ctr"/>
                </a:tc>
                <a:tc>
                  <a:txBody>
                    <a:bodyPr/>
                    <a:lstStyle/>
                    <a:p>
                      <a:pPr indent="127000">
                        <a:spcAft>
                          <a:spcPts val="0"/>
                        </a:spcAft>
                      </a:pPr>
                      <a:r>
                        <a:rPr lang="zh-CN" sz="1400" kern="0">
                          <a:solidFill>
                            <a:srgbClr val="0000FF"/>
                          </a:solidFill>
                          <a:effectLst/>
                        </a:rPr>
                        <a:t>设置一行内容的水平对齐方式</a:t>
                      </a:r>
                      <a:endParaRPr lang="zh-CN" sz="1400" kern="100">
                        <a:solidFill>
                          <a:srgbClr val="0000FF"/>
                        </a:solidFill>
                        <a:effectLst/>
                        <a:latin typeface="Times New Roman"/>
                        <a:ea typeface="宋体"/>
                      </a:endParaRPr>
                    </a:p>
                  </a:txBody>
                  <a:tcPr marL="68566" marR="68566" marT="0" marB="0" anchor="ctr"/>
                </a:tc>
                <a:tc>
                  <a:txBody>
                    <a:bodyPr/>
                    <a:lstStyle/>
                    <a:p>
                      <a:pPr indent="127000">
                        <a:spcAft>
                          <a:spcPts val="0"/>
                        </a:spcAft>
                      </a:pPr>
                      <a:r>
                        <a:rPr lang="en-US" sz="1400" kern="100" dirty="0">
                          <a:solidFill>
                            <a:srgbClr val="0000FF"/>
                          </a:solidFill>
                          <a:effectLst/>
                        </a:rPr>
                        <a:t>left</a:t>
                      </a:r>
                      <a:r>
                        <a:rPr lang="zh-CN" sz="1400" kern="100" dirty="0">
                          <a:solidFill>
                            <a:srgbClr val="0000FF"/>
                          </a:solidFill>
                          <a:effectLst/>
                        </a:rPr>
                        <a:t>、</a:t>
                      </a:r>
                      <a:r>
                        <a:rPr lang="en-US" sz="1400" kern="100" dirty="0">
                          <a:solidFill>
                            <a:srgbClr val="0000FF"/>
                          </a:solidFill>
                          <a:effectLst/>
                        </a:rPr>
                        <a:t>center</a:t>
                      </a:r>
                      <a:r>
                        <a:rPr lang="zh-CN" sz="1400" kern="100" dirty="0">
                          <a:solidFill>
                            <a:srgbClr val="0000FF"/>
                          </a:solidFill>
                          <a:effectLst/>
                        </a:rPr>
                        <a:t>、</a:t>
                      </a:r>
                      <a:r>
                        <a:rPr lang="en-US" sz="1400" kern="100" dirty="0">
                          <a:solidFill>
                            <a:srgbClr val="0000FF"/>
                          </a:solidFill>
                          <a:effectLst/>
                        </a:rPr>
                        <a:t>right</a:t>
                      </a:r>
                      <a:endParaRPr lang="zh-CN" sz="1400" kern="100" dirty="0">
                        <a:solidFill>
                          <a:srgbClr val="0000FF"/>
                        </a:solidFill>
                        <a:effectLst/>
                        <a:latin typeface="Times New Roman"/>
                        <a:ea typeface="宋体"/>
                      </a:endParaRPr>
                    </a:p>
                  </a:txBody>
                  <a:tcPr marL="68566" marR="68566" marT="0" marB="0" anchor="ctr"/>
                </a:tc>
              </a:tr>
              <a:tr h="553250">
                <a:tc>
                  <a:txBody>
                    <a:bodyPr/>
                    <a:lstStyle/>
                    <a:p>
                      <a:pPr indent="127000">
                        <a:spcAft>
                          <a:spcPts val="0"/>
                        </a:spcAft>
                      </a:pPr>
                      <a:r>
                        <a:rPr lang="en-US" sz="1400" kern="0">
                          <a:effectLst/>
                        </a:rPr>
                        <a:t>valign</a:t>
                      </a:r>
                      <a:endParaRPr lang="zh-CN" sz="1400" kern="100">
                        <a:effectLst/>
                        <a:latin typeface="Times New Roman"/>
                        <a:ea typeface="宋体"/>
                      </a:endParaRPr>
                    </a:p>
                  </a:txBody>
                  <a:tcPr marL="68566" marR="68566" marT="0" marB="0" anchor="ctr"/>
                </a:tc>
                <a:tc>
                  <a:txBody>
                    <a:bodyPr/>
                    <a:lstStyle/>
                    <a:p>
                      <a:pPr indent="127000">
                        <a:spcAft>
                          <a:spcPts val="0"/>
                        </a:spcAft>
                      </a:pPr>
                      <a:r>
                        <a:rPr lang="zh-CN" sz="1400" kern="0">
                          <a:solidFill>
                            <a:srgbClr val="0000FF"/>
                          </a:solidFill>
                          <a:effectLst/>
                        </a:rPr>
                        <a:t>设置一行内容的垂直对齐方式</a:t>
                      </a:r>
                      <a:endParaRPr lang="zh-CN" sz="1400" kern="100">
                        <a:solidFill>
                          <a:srgbClr val="0000FF"/>
                        </a:solidFill>
                        <a:effectLst/>
                        <a:latin typeface="Times New Roman"/>
                        <a:ea typeface="宋体"/>
                      </a:endParaRPr>
                    </a:p>
                  </a:txBody>
                  <a:tcPr marL="68566" marR="68566" marT="0" marB="0" anchor="ctr"/>
                </a:tc>
                <a:tc>
                  <a:txBody>
                    <a:bodyPr/>
                    <a:lstStyle/>
                    <a:p>
                      <a:pPr indent="127000">
                        <a:spcAft>
                          <a:spcPts val="0"/>
                        </a:spcAft>
                      </a:pPr>
                      <a:r>
                        <a:rPr lang="en-US" sz="1400" kern="100" dirty="0">
                          <a:solidFill>
                            <a:srgbClr val="0000FF"/>
                          </a:solidFill>
                          <a:effectLst/>
                        </a:rPr>
                        <a:t>top</a:t>
                      </a:r>
                      <a:r>
                        <a:rPr lang="zh-CN" sz="1400" kern="0" dirty="0">
                          <a:solidFill>
                            <a:srgbClr val="0000FF"/>
                          </a:solidFill>
                          <a:effectLst/>
                        </a:rPr>
                        <a:t>、</a:t>
                      </a:r>
                      <a:r>
                        <a:rPr lang="en-US" sz="1400" kern="100" dirty="0">
                          <a:solidFill>
                            <a:srgbClr val="0000FF"/>
                          </a:solidFill>
                          <a:effectLst/>
                        </a:rPr>
                        <a:t>middle</a:t>
                      </a:r>
                      <a:r>
                        <a:rPr lang="zh-CN" sz="1400" kern="0" dirty="0">
                          <a:solidFill>
                            <a:srgbClr val="0000FF"/>
                          </a:solidFill>
                          <a:effectLst/>
                        </a:rPr>
                        <a:t>、</a:t>
                      </a:r>
                      <a:r>
                        <a:rPr lang="en-US" sz="1400" kern="100" dirty="0">
                          <a:solidFill>
                            <a:srgbClr val="0000FF"/>
                          </a:solidFill>
                          <a:effectLst/>
                        </a:rPr>
                        <a:t>bottom</a:t>
                      </a:r>
                      <a:endParaRPr lang="zh-CN" sz="1400" kern="100" dirty="0">
                        <a:solidFill>
                          <a:srgbClr val="0000FF"/>
                        </a:solidFill>
                        <a:effectLst/>
                        <a:latin typeface="Times New Roman"/>
                        <a:ea typeface="宋体"/>
                      </a:endParaRPr>
                    </a:p>
                  </a:txBody>
                  <a:tcPr marL="68566" marR="68566" marT="0" marB="0" anchor="ctr"/>
                </a:tc>
              </a:tr>
              <a:tr h="517169">
                <a:tc>
                  <a:txBody>
                    <a:bodyPr/>
                    <a:lstStyle/>
                    <a:p>
                      <a:pPr indent="127000">
                        <a:spcAft>
                          <a:spcPts val="0"/>
                        </a:spcAft>
                      </a:pPr>
                      <a:r>
                        <a:rPr lang="en-US" sz="1400" kern="0">
                          <a:effectLst/>
                        </a:rPr>
                        <a:t>bgcolor</a:t>
                      </a:r>
                      <a:endParaRPr lang="zh-CN" sz="1400" kern="100">
                        <a:effectLst/>
                        <a:latin typeface="Times New Roman"/>
                        <a:ea typeface="宋体"/>
                      </a:endParaRPr>
                    </a:p>
                  </a:txBody>
                  <a:tcPr marL="68566" marR="68566" marT="0" marB="0" anchor="ctr"/>
                </a:tc>
                <a:tc>
                  <a:txBody>
                    <a:bodyPr/>
                    <a:lstStyle/>
                    <a:p>
                      <a:pPr indent="127000">
                        <a:spcAft>
                          <a:spcPts val="0"/>
                        </a:spcAft>
                      </a:pPr>
                      <a:r>
                        <a:rPr lang="zh-CN" sz="1400" kern="0">
                          <a:solidFill>
                            <a:srgbClr val="0000FF"/>
                          </a:solidFill>
                          <a:effectLst/>
                        </a:rPr>
                        <a:t>设置行背景颜色</a:t>
                      </a:r>
                      <a:endParaRPr lang="zh-CN" sz="1400" kern="100">
                        <a:solidFill>
                          <a:srgbClr val="0000FF"/>
                        </a:solidFill>
                        <a:effectLst/>
                        <a:latin typeface="Times New Roman"/>
                        <a:ea typeface="宋体"/>
                      </a:endParaRPr>
                    </a:p>
                  </a:txBody>
                  <a:tcPr marL="68566" marR="68566" marT="0" marB="0" anchor="ctr"/>
                </a:tc>
                <a:tc>
                  <a:txBody>
                    <a:bodyPr/>
                    <a:lstStyle/>
                    <a:p>
                      <a:pPr indent="127000">
                        <a:spcAft>
                          <a:spcPts val="0"/>
                        </a:spcAft>
                      </a:pPr>
                      <a:r>
                        <a:rPr lang="zh-CN" sz="1400" kern="100" dirty="0">
                          <a:solidFill>
                            <a:srgbClr val="0000FF"/>
                          </a:solidFill>
                          <a:effectLst/>
                        </a:rPr>
                        <a:t>预定义的颜色值、十六进制</a:t>
                      </a:r>
                      <a:r>
                        <a:rPr lang="en-US" sz="1400" kern="100" dirty="0">
                          <a:solidFill>
                            <a:srgbClr val="0000FF"/>
                          </a:solidFill>
                          <a:effectLst/>
                        </a:rPr>
                        <a:t>#RGB</a:t>
                      </a:r>
                      <a:r>
                        <a:rPr lang="zh-CN" sz="1400" kern="100" dirty="0">
                          <a:solidFill>
                            <a:srgbClr val="0000FF"/>
                          </a:solidFill>
                          <a:effectLst/>
                        </a:rPr>
                        <a:t>、</a:t>
                      </a:r>
                      <a:r>
                        <a:rPr lang="en-US" sz="1400" kern="100" dirty="0" err="1">
                          <a:solidFill>
                            <a:srgbClr val="0000FF"/>
                          </a:solidFill>
                          <a:effectLst/>
                        </a:rPr>
                        <a:t>rgb</a:t>
                      </a:r>
                      <a:r>
                        <a:rPr lang="en-US" sz="1400" kern="100" dirty="0">
                          <a:solidFill>
                            <a:srgbClr val="0000FF"/>
                          </a:solidFill>
                          <a:effectLst/>
                        </a:rPr>
                        <a:t>(</a:t>
                      </a:r>
                      <a:r>
                        <a:rPr lang="en-US" sz="1400" kern="100" dirty="0" err="1">
                          <a:solidFill>
                            <a:srgbClr val="0000FF"/>
                          </a:solidFill>
                          <a:effectLst/>
                        </a:rPr>
                        <a:t>r,g,b</a:t>
                      </a:r>
                      <a:r>
                        <a:rPr lang="en-US" sz="1400" kern="100" dirty="0">
                          <a:solidFill>
                            <a:srgbClr val="0000FF"/>
                          </a:solidFill>
                          <a:effectLst/>
                        </a:rPr>
                        <a:t>)</a:t>
                      </a:r>
                      <a:endParaRPr lang="zh-CN" sz="1400" kern="100" dirty="0">
                        <a:solidFill>
                          <a:srgbClr val="0000FF"/>
                        </a:solidFill>
                        <a:effectLst/>
                        <a:latin typeface="Times New Roman"/>
                        <a:ea typeface="宋体"/>
                      </a:endParaRPr>
                    </a:p>
                  </a:txBody>
                  <a:tcPr marL="68566" marR="68566" marT="0" marB="0" anchor="ctr"/>
                </a:tc>
              </a:tr>
              <a:tr h="627151">
                <a:tc>
                  <a:txBody>
                    <a:bodyPr/>
                    <a:lstStyle/>
                    <a:p>
                      <a:pPr indent="127000">
                        <a:spcAft>
                          <a:spcPts val="0"/>
                        </a:spcAft>
                      </a:pPr>
                      <a:r>
                        <a:rPr lang="en-US" sz="1400" kern="0">
                          <a:effectLst/>
                        </a:rPr>
                        <a:t>background</a:t>
                      </a:r>
                      <a:endParaRPr lang="zh-CN" sz="1400" kern="100">
                        <a:effectLst/>
                        <a:latin typeface="Times New Roman"/>
                        <a:ea typeface="宋体"/>
                      </a:endParaRPr>
                    </a:p>
                  </a:txBody>
                  <a:tcPr marL="68566" marR="68566" marT="0" marB="0" anchor="ctr"/>
                </a:tc>
                <a:tc>
                  <a:txBody>
                    <a:bodyPr/>
                    <a:lstStyle/>
                    <a:p>
                      <a:pPr indent="127000">
                        <a:spcAft>
                          <a:spcPts val="0"/>
                        </a:spcAft>
                      </a:pPr>
                      <a:r>
                        <a:rPr lang="zh-CN" sz="1400" kern="0">
                          <a:solidFill>
                            <a:srgbClr val="0000FF"/>
                          </a:solidFill>
                          <a:effectLst/>
                        </a:rPr>
                        <a:t>设置行背景图像</a:t>
                      </a:r>
                      <a:endParaRPr lang="zh-CN" sz="1400" kern="100">
                        <a:solidFill>
                          <a:srgbClr val="0000FF"/>
                        </a:solidFill>
                        <a:effectLst/>
                        <a:latin typeface="Times New Roman"/>
                        <a:ea typeface="宋体"/>
                      </a:endParaRPr>
                    </a:p>
                  </a:txBody>
                  <a:tcPr marL="68566" marR="68566" marT="0" marB="0" anchor="ctr"/>
                </a:tc>
                <a:tc>
                  <a:txBody>
                    <a:bodyPr/>
                    <a:lstStyle/>
                    <a:p>
                      <a:pPr indent="127000">
                        <a:spcAft>
                          <a:spcPts val="0"/>
                        </a:spcAft>
                      </a:pPr>
                      <a:r>
                        <a:rPr lang="en-US" sz="1400" kern="100" dirty="0" err="1">
                          <a:solidFill>
                            <a:srgbClr val="0000FF"/>
                          </a:solidFill>
                          <a:effectLst/>
                        </a:rPr>
                        <a:t>url</a:t>
                      </a:r>
                      <a:r>
                        <a:rPr lang="zh-CN" sz="1400" kern="100" dirty="0">
                          <a:solidFill>
                            <a:srgbClr val="0000FF"/>
                          </a:solidFill>
                          <a:effectLst/>
                        </a:rPr>
                        <a:t>地址</a:t>
                      </a:r>
                      <a:endParaRPr lang="zh-CN" sz="1400" kern="100" dirty="0">
                        <a:solidFill>
                          <a:srgbClr val="0000FF"/>
                        </a:solidFill>
                        <a:effectLst/>
                        <a:latin typeface="Times New Roman"/>
                        <a:ea typeface="宋体"/>
                      </a:endParaRPr>
                    </a:p>
                  </a:txBody>
                  <a:tcPr marL="68566" marR="68566" marT="0" marB="0" anchor="ctr"/>
                </a:tc>
              </a:tr>
            </a:tbl>
          </a:graphicData>
        </a:graphic>
      </p:graphicFrame>
      <p:sp>
        <p:nvSpPr>
          <p:cNvPr id="8"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smtClean="0">
                <a:solidFill>
                  <a:srgbClr val="F8F8F8"/>
                </a:solidFill>
                <a:latin typeface="微软雅黑"/>
              </a:rPr>
              <a:t>4.6.1 </a:t>
            </a:r>
            <a:r>
              <a:rPr lang="zh-CN" altLang="zh-CN" kern="1200" dirty="0" smtClean="0">
                <a:solidFill>
                  <a:srgbClr val="F8F8F8"/>
                </a:solidFill>
                <a:latin typeface="微软雅黑"/>
              </a:rPr>
              <a:t>表格</a:t>
            </a:r>
            <a:r>
              <a:rPr lang="zh-CN" altLang="en-US" kern="1200" dirty="0" smtClean="0">
                <a:solidFill>
                  <a:srgbClr val="F8F8F8"/>
                </a:solidFill>
                <a:latin typeface="微软雅黑"/>
              </a:rPr>
              <a:t>标签</a:t>
            </a:r>
            <a:endParaRPr lang="zh-CN" altLang="en-US" kern="1200" dirty="0">
              <a:solidFill>
                <a:srgbClr val="F8F8F8"/>
              </a:solidFill>
              <a:latin typeface="微软雅黑"/>
            </a:endParaRPr>
          </a:p>
        </p:txBody>
      </p:sp>
    </p:spTree>
    <p:custDataLst>
      <p:tags r:id="rId1"/>
    </p:custDataLst>
    <p:extLst>
      <p:ext uri="{BB962C8B-B14F-4D97-AF65-F5344CB8AC3E}">
        <p14:creationId xmlns:p14="http://schemas.microsoft.com/office/powerpoint/2010/main" val="3807354624"/>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p:cNvSpPr txBox="1">
            <a:spLocks noChangeArrowheads="1"/>
          </p:cNvSpPr>
          <p:nvPr/>
        </p:nvSpPr>
        <p:spPr bwMode="auto">
          <a:xfrm>
            <a:off x="4445603" y="2068274"/>
            <a:ext cx="528791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dirty="0">
                <a:solidFill>
                  <a:srgbClr val="0070C0"/>
                </a:solidFill>
                <a:latin typeface="+mn-ea"/>
                <a:ea typeface="+mn-ea"/>
              </a:rPr>
              <a:t>学习</a:t>
            </a:r>
            <a:r>
              <a:rPr lang="en-US" altLang="zh-CN" dirty="0">
                <a:solidFill>
                  <a:srgbClr val="0070C0"/>
                </a:solidFill>
                <a:latin typeface="+mn-ea"/>
                <a:ea typeface="+mn-ea"/>
              </a:rPr>
              <a:t>&lt;</a:t>
            </a:r>
            <a:r>
              <a:rPr lang="en-US" altLang="zh-CN" dirty="0" err="1">
                <a:solidFill>
                  <a:srgbClr val="0070C0"/>
                </a:solidFill>
                <a:latin typeface="+mn-ea"/>
                <a:ea typeface="+mn-ea"/>
              </a:rPr>
              <a:t>tr</a:t>
            </a:r>
            <a:r>
              <a:rPr lang="en-US" altLang="zh-CN" dirty="0">
                <a:solidFill>
                  <a:srgbClr val="0070C0"/>
                </a:solidFill>
                <a:latin typeface="+mn-ea"/>
                <a:ea typeface="+mn-ea"/>
              </a:rPr>
              <a:t>&gt;</a:t>
            </a:r>
            <a:r>
              <a:rPr lang="zh-CN" altLang="zh-CN" dirty="0">
                <a:solidFill>
                  <a:srgbClr val="0070C0"/>
                </a:solidFill>
                <a:latin typeface="+mn-ea"/>
                <a:ea typeface="+mn-ea"/>
              </a:rPr>
              <a:t>的属性时需要注意以下几点：</a:t>
            </a:r>
            <a:endParaRPr lang="zh-CN" altLang="en-US" dirty="0">
              <a:solidFill>
                <a:srgbClr val="0070C0"/>
              </a:solidFill>
              <a:latin typeface="+mn-ea"/>
              <a:ea typeface="+mn-ea"/>
            </a:endParaRPr>
          </a:p>
        </p:txBody>
      </p:sp>
      <p:pic>
        <p:nvPicPr>
          <p:cNvPr id="4" name="Picture 10" descr="注意小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081" y="1701801"/>
            <a:ext cx="3354388" cy="342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1"/>
          <p:cNvSpPr txBox="1">
            <a:spLocks noChangeArrowheads="1"/>
          </p:cNvSpPr>
          <p:nvPr/>
        </p:nvSpPr>
        <p:spPr bwMode="auto">
          <a:xfrm>
            <a:off x="4687119" y="2564904"/>
            <a:ext cx="66039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dirty="0">
                <a:solidFill>
                  <a:srgbClr val="7030A0"/>
                </a:solidFill>
                <a:latin typeface="+mn-ea"/>
                <a:ea typeface="+mn-ea"/>
              </a:rPr>
              <a:t>&lt;</a:t>
            </a:r>
            <a:r>
              <a:rPr lang="en-US" altLang="zh-CN" dirty="0" err="1">
                <a:solidFill>
                  <a:srgbClr val="7030A0"/>
                </a:solidFill>
                <a:latin typeface="+mn-ea"/>
                <a:ea typeface="+mn-ea"/>
              </a:rPr>
              <a:t>tr</a:t>
            </a:r>
            <a:r>
              <a:rPr lang="en-US" altLang="zh-CN" dirty="0">
                <a:solidFill>
                  <a:srgbClr val="7030A0"/>
                </a:solidFill>
                <a:latin typeface="+mn-ea"/>
                <a:ea typeface="+mn-ea"/>
              </a:rPr>
              <a:t>&gt;</a:t>
            </a:r>
            <a:r>
              <a:rPr lang="zh-CN" altLang="en-US" dirty="0">
                <a:solidFill>
                  <a:srgbClr val="7030A0"/>
                </a:solidFill>
                <a:latin typeface="+mn-ea"/>
                <a:ea typeface="+mn-ea"/>
              </a:rPr>
              <a:t>标签</a:t>
            </a:r>
            <a:r>
              <a:rPr lang="zh-CN" altLang="zh-CN" dirty="0">
                <a:solidFill>
                  <a:srgbClr val="7030A0"/>
                </a:solidFill>
                <a:latin typeface="+mn-ea"/>
                <a:ea typeface="+mn-ea"/>
              </a:rPr>
              <a:t>无宽度属性</a:t>
            </a:r>
            <a:r>
              <a:rPr lang="en-US" altLang="zh-CN" dirty="0">
                <a:solidFill>
                  <a:srgbClr val="7030A0"/>
                </a:solidFill>
                <a:latin typeface="+mn-ea"/>
                <a:ea typeface="+mn-ea"/>
              </a:rPr>
              <a:t>width</a:t>
            </a:r>
            <a:r>
              <a:rPr lang="zh-CN" altLang="zh-CN" dirty="0">
                <a:solidFill>
                  <a:srgbClr val="7030A0"/>
                </a:solidFill>
                <a:latin typeface="+mn-ea"/>
                <a:ea typeface="+mn-ea"/>
              </a:rPr>
              <a:t>，其宽度取决于表格</a:t>
            </a:r>
            <a:r>
              <a:rPr lang="zh-CN" altLang="en-US" dirty="0">
                <a:solidFill>
                  <a:srgbClr val="7030A0"/>
                </a:solidFill>
                <a:latin typeface="+mn-ea"/>
                <a:ea typeface="+mn-ea"/>
              </a:rPr>
              <a:t>标签</a:t>
            </a:r>
            <a:r>
              <a:rPr lang="en-US" altLang="zh-CN" dirty="0">
                <a:solidFill>
                  <a:srgbClr val="7030A0"/>
                </a:solidFill>
                <a:latin typeface="+mn-ea"/>
                <a:ea typeface="+mn-ea"/>
              </a:rPr>
              <a:t>&lt;table&gt;</a:t>
            </a:r>
            <a:r>
              <a:rPr lang="zh-CN" altLang="zh-CN" dirty="0">
                <a:solidFill>
                  <a:srgbClr val="7030A0"/>
                </a:solidFill>
                <a:latin typeface="+mn-ea"/>
                <a:ea typeface="+mn-ea"/>
              </a:rPr>
              <a:t>。</a:t>
            </a:r>
          </a:p>
        </p:txBody>
      </p:sp>
      <p:sp>
        <p:nvSpPr>
          <p:cNvPr id="6" name="矩形 2"/>
          <p:cNvSpPr>
            <a:spLocks noChangeArrowheads="1"/>
          </p:cNvSpPr>
          <p:nvPr/>
        </p:nvSpPr>
        <p:spPr bwMode="auto">
          <a:xfrm>
            <a:off x="4350569" y="2785566"/>
            <a:ext cx="201613" cy="201613"/>
          </a:xfrm>
          <a:prstGeom prst="rect">
            <a:avLst/>
          </a:prstGeom>
          <a:solidFill>
            <a:srgbClr val="FAC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mn-ea"/>
              <a:ea typeface="+mn-ea"/>
            </a:endParaRPr>
          </a:p>
        </p:txBody>
      </p:sp>
      <p:cxnSp>
        <p:nvCxnSpPr>
          <p:cNvPr id="7" name="直接连接符 6"/>
          <p:cNvCxnSpPr/>
          <p:nvPr/>
        </p:nvCxnSpPr>
        <p:spPr bwMode="auto">
          <a:xfrm>
            <a:off x="4506119" y="2492896"/>
            <a:ext cx="3408363" cy="0"/>
          </a:xfrm>
          <a:prstGeom prst="line">
            <a:avLst/>
          </a:prstGeom>
          <a:noFill/>
          <a:ln w="3175"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4345807" y="3087190"/>
            <a:ext cx="5335587" cy="0"/>
          </a:xfrm>
          <a:prstGeom prst="line">
            <a:avLst/>
          </a:prstGeom>
          <a:noFill/>
          <a:ln w="317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1"/>
          <p:cNvSpPr txBox="1">
            <a:spLocks noChangeArrowheads="1"/>
          </p:cNvSpPr>
          <p:nvPr/>
        </p:nvSpPr>
        <p:spPr bwMode="auto">
          <a:xfrm>
            <a:off x="4717282" y="3977778"/>
            <a:ext cx="671777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zh-CN" dirty="0">
                <a:solidFill>
                  <a:srgbClr val="7030A0"/>
                </a:solidFill>
                <a:latin typeface="+mn-ea"/>
                <a:ea typeface="+mn-ea"/>
              </a:rPr>
              <a:t>虽然可以对</a:t>
            </a:r>
            <a:r>
              <a:rPr lang="en-US" altLang="zh-CN" dirty="0">
                <a:solidFill>
                  <a:srgbClr val="7030A0"/>
                </a:solidFill>
                <a:latin typeface="+mn-ea"/>
                <a:ea typeface="+mn-ea"/>
              </a:rPr>
              <a:t>&lt;</a:t>
            </a:r>
            <a:r>
              <a:rPr lang="en-US" altLang="zh-CN" dirty="0" err="1">
                <a:solidFill>
                  <a:srgbClr val="7030A0"/>
                </a:solidFill>
                <a:latin typeface="+mn-ea"/>
                <a:ea typeface="+mn-ea"/>
              </a:rPr>
              <a:t>tr</a:t>
            </a:r>
            <a:r>
              <a:rPr lang="en-US" altLang="zh-CN" dirty="0">
                <a:solidFill>
                  <a:srgbClr val="7030A0"/>
                </a:solidFill>
                <a:latin typeface="+mn-ea"/>
                <a:ea typeface="+mn-ea"/>
              </a:rPr>
              <a:t>&gt;</a:t>
            </a:r>
            <a:r>
              <a:rPr lang="zh-CN" altLang="en-US" dirty="0">
                <a:solidFill>
                  <a:srgbClr val="7030A0"/>
                </a:solidFill>
                <a:latin typeface="+mn-ea"/>
                <a:ea typeface="+mn-ea"/>
              </a:rPr>
              <a:t>标签</a:t>
            </a:r>
            <a:r>
              <a:rPr lang="zh-CN" altLang="zh-CN" dirty="0">
                <a:solidFill>
                  <a:srgbClr val="7030A0"/>
                </a:solidFill>
                <a:latin typeface="+mn-ea"/>
                <a:ea typeface="+mn-ea"/>
              </a:rPr>
              <a:t>应用</a:t>
            </a:r>
            <a:r>
              <a:rPr lang="en-US" altLang="zh-CN" dirty="0">
                <a:solidFill>
                  <a:srgbClr val="7030A0"/>
                </a:solidFill>
                <a:latin typeface="+mn-ea"/>
                <a:ea typeface="+mn-ea"/>
              </a:rPr>
              <a:t>background</a:t>
            </a:r>
            <a:r>
              <a:rPr lang="zh-CN" altLang="zh-CN" dirty="0">
                <a:solidFill>
                  <a:srgbClr val="7030A0"/>
                </a:solidFill>
                <a:latin typeface="+mn-ea"/>
                <a:ea typeface="+mn-ea"/>
              </a:rPr>
              <a:t>属性，但是在</a:t>
            </a:r>
            <a:r>
              <a:rPr lang="en-US" altLang="zh-CN" dirty="0">
                <a:solidFill>
                  <a:srgbClr val="7030A0"/>
                </a:solidFill>
                <a:latin typeface="+mn-ea"/>
                <a:ea typeface="+mn-ea"/>
              </a:rPr>
              <a:t>&lt;</a:t>
            </a:r>
            <a:r>
              <a:rPr lang="en-US" altLang="zh-CN" dirty="0" err="1">
                <a:solidFill>
                  <a:srgbClr val="7030A0"/>
                </a:solidFill>
                <a:latin typeface="+mn-ea"/>
                <a:ea typeface="+mn-ea"/>
              </a:rPr>
              <a:t>tr</a:t>
            </a:r>
            <a:r>
              <a:rPr lang="en-US" altLang="zh-CN" dirty="0">
                <a:solidFill>
                  <a:srgbClr val="7030A0"/>
                </a:solidFill>
                <a:latin typeface="+mn-ea"/>
                <a:ea typeface="+mn-ea"/>
              </a:rPr>
              <a:t>&gt;</a:t>
            </a:r>
            <a:r>
              <a:rPr lang="zh-CN" altLang="en-US" dirty="0">
                <a:solidFill>
                  <a:srgbClr val="7030A0"/>
                </a:solidFill>
                <a:latin typeface="+mn-ea"/>
                <a:ea typeface="+mn-ea"/>
              </a:rPr>
              <a:t>标签</a:t>
            </a:r>
            <a:r>
              <a:rPr lang="zh-CN" altLang="zh-CN" dirty="0">
                <a:solidFill>
                  <a:srgbClr val="7030A0"/>
                </a:solidFill>
                <a:latin typeface="+mn-ea"/>
                <a:ea typeface="+mn-ea"/>
              </a:rPr>
              <a:t>中此属性兼容问题严重。</a:t>
            </a:r>
          </a:p>
        </p:txBody>
      </p:sp>
      <p:sp>
        <p:nvSpPr>
          <p:cNvPr id="10" name="TextBox 1"/>
          <p:cNvSpPr txBox="1">
            <a:spLocks noChangeArrowheads="1"/>
          </p:cNvSpPr>
          <p:nvPr/>
        </p:nvSpPr>
        <p:spPr bwMode="auto">
          <a:xfrm>
            <a:off x="4717282" y="3239591"/>
            <a:ext cx="67897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zh-CN" dirty="0">
                <a:solidFill>
                  <a:srgbClr val="7030A0"/>
                </a:solidFill>
                <a:latin typeface="+mn-ea"/>
                <a:ea typeface="+mn-ea"/>
              </a:rPr>
              <a:t>对</a:t>
            </a:r>
            <a:r>
              <a:rPr lang="en-US" altLang="zh-CN" dirty="0">
                <a:solidFill>
                  <a:srgbClr val="7030A0"/>
                </a:solidFill>
                <a:latin typeface="+mn-ea"/>
                <a:ea typeface="+mn-ea"/>
              </a:rPr>
              <a:t>&lt;</a:t>
            </a:r>
            <a:r>
              <a:rPr lang="en-US" altLang="zh-CN" dirty="0" err="1">
                <a:solidFill>
                  <a:srgbClr val="7030A0"/>
                </a:solidFill>
                <a:latin typeface="+mn-ea"/>
                <a:ea typeface="+mn-ea"/>
              </a:rPr>
              <a:t>tr</a:t>
            </a:r>
            <a:r>
              <a:rPr lang="en-US" altLang="zh-CN" dirty="0">
                <a:solidFill>
                  <a:srgbClr val="7030A0"/>
                </a:solidFill>
                <a:latin typeface="+mn-ea"/>
                <a:ea typeface="+mn-ea"/>
              </a:rPr>
              <a:t>&gt;</a:t>
            </a:r>
            <a:r>
              <a:rPr lang="zh-CN" altLang="en-US" dirty="0">
                <a:solidFill>
                  <a:srgbClr val="7030A0"/>
                </a:solidFill>
                <a:latin typeface="+mn-ea"/>
                <a:ea typeface="+mn-ea"/>
              </a:rPr>
              <a:t>标签</a:t>
            </a:r>
            <a:r>
              <a:rPr lang="zh-CN" altLang="zh-CN" dirty="0">
                <a:solidFill>
                  <a:srgbClr val="7030A0"/>
                </a:solidFill>
                <a:latin typeface="+mn-ea"/>
                <a:ea typeface="+mn-ea"/>
              </a:rPr>
              <a:t>应用</a:t>
            </a:r>
            <a:r>
              <a:rPr lang="en-US" altLang="zh-CN" dirty="0" err="1">
                <a:solidFill>
                  <a:srgbClr val="7030A0"/>
                </a:solidFill>
                <a:latin typeface="+mn-ea"/>
                <a:ea typeface="+mn-ea"/>
              </a:rPr>
              <a:t>valign</a:t>
            </a:r>
            <a:r>
              <a:rPr lang="zh-CN" altLang="zh-CN" dirty="0">
                <a:solidFill>
                  <a:srgbClr val="7030A0"/>
                </a:solidFill>
                <a:latin typeface="+mn-ea"/>
                <a:ea typeface="+mn-ea"/>
              </a:rPr>
              <a:t>属性，用于设置一行内容的垂直对齐方式。</a:t>
            </a:r>
          </a:p>
        </p:txBody>
      </p:sp>
      <p:cxnSp>
        <p:nvCxnSpPr>
          <p:cNvPr id="12" name="直接连接符 11"/>
          <p:cNvCxnSpPr/>
          <p:nvPr/>
        </p:nvCxnSpPr>
        <p:spPr bwMode="auto">
          <a:xfrm>
            <a:off x="4331519" y="3876178"/>
            <a:ext cx="5349875" cy="0"/>
          </a:xfrm>
          <a:prstGeom prst="line">
            <a:avLst/>
          </a:prstGeom>
          <a:noFill/>
          <a:ln w="317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2"/>
          <p:cNvSpPr txBox="1">
            <a:spLocks noChangeArrowheads="1"/>
          </p:cNvSpPr>
          <p:nvPr/>
        </p:nvSpPr>
        <p:spPr bwMode="auto">
          <a:xfrm>
            <a:off x="4299769" y="2733179"/>
            <a:ext cx="258763" cy="369332"/>
          </a:xfrm>
          <a:prstGeom prst="rect">
            <a:avLst/>
          </a:prstGeom>
          <a:solidFill>
            <a:schemeClr val="accent5">
              <a:lumMod val="7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solidFill>
                  <a:schemeClr val="bg1"/>
                </a:solidFill>
                <a:latin typeface="+mn-ea"/>
                <a:ea typeface="+mn-ea"/>
                <a:cs typeface="Aharoni" pitchFamily="2" charset="-79"/>
              </a:rPr>
              <a:t>A</a:t>
            </a:r>
            <a:endParaRPr lang="zh-CN" altLang="en-US" dirty="0">
              <a:solidFill>
                <a:schemeClr val="bg1"/>
              </a:solidFill>
              <a:latin typeface="+mn-ea"/>
              <a:ea typeface="+mn-ea"/>
              <a:cs typeface="Aharoni" pitchFamily="2" charset="-79"/>
            </a:endParaRPr>
          </a:p>
        </p:txBody>
      </p:sp>
      <p:sp>
        <p:nvSpPr>
          <p:cNvPr id="15" name="矩形 2"/>
          <p:cNvSpPr>
            <a:spLocks noChangeArrowheads="1"/>
          </p:cNvSpPr>
          <p:nvPr/>
        </p:nvSpPr>
        <p:spPr bwMode="auto">
          <a:xfrm>
            <a:off x="4348981" y="3441203"/>
            <a:ext cx="201612" cy="201612"/>
          </a:xfrm>
          <a:prstGeom prst="rect">
            <a:avLst/>
          </a:prstGeom>
          <a:solidFill>
            <a:srgbClr val="FAC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mn-ea"/>
              <a:ea typeface="+mn-ea"/>
            </a:endParaRPr>
          </a:p>
        </p:txBody>
      </p:sp>
      <p:sp>
        <p:nvSpPr>
          <p:cNvPr id="16" name="TextBox 33"/>
          <p:cNvSpPr txBox="1">
            <a:spLocks noChangeArrowheads="1"/>
          </p:cNvSpPr>
          <p:nvPr/>
        </p:nvSpPr>
        <p:spPr bwMode="auto">
          <a:xfrm>
            <a:off x="4298181" y="3388816"/>
            <a:ext cx="258762" cy="369332"/>
          </a:xfrm>
          <a:prstGeom prst="rect">
            <a:avLst/>
          </a:prstGeom>
          <a:solidFill>
            <a:schemeClr val="accent5">
              <a:lumMod val="7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solidFill>
                  <a:schemeClr val="bg1"/>
                </a:solidFill>
                <a:latin typeface="+mn-ea"/>
                <a:ea typeface="+mn-ea"/>
                <a:cs typeface="Aharoni" pitchFamily="2" charset="-79"/>
              </a:rPr>
              <a:t>B</a:t>
            </a:r>
            <a:endParaRPr lang="zh-CN" altLang="en-US" dirty="0">
              <a:solidFill>
                <a:schemeClr val="bg1"/>
              </a:solidFill>
              <a:latin typeface="+mn-ea"/>
              <a:ea typeface="+mn-ea"/>
              <a:cs typeface="Aharoni" pitchFamily="2" charset="-79"/>
            </a:endParaRPr>
          </a:p>
        </p:txBody>
      </p:sp>
      <p:sp>
        <p:nvSpPr>
          <p:cNvPr id="17" name="矩形 2"/>
          <p:cNvSpPr>
            <a:spLocks noChangeArrowheads="1"/>
          </p:cNvSpPr>
          <p:nvPr/>
        </p:nvSpPr>
        <p:spPr bwMode="auto">
          <a:xfrm>
            <a:off x="4356919" y="4146053"/>
            <a:ext cx="201613" cy="203200"/>
          </a:xfrm>
          <a:prstGeom prst="rect">
            <a:avLst/>
          </a:prstGeom>
          <a:solidFill>
            <a:srgbClr val="FAC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mn-ea"/>
              <a:ea typeface="+mn-ea"/>
            </a:endParaRPr>
          </a:p>
        </p:txBody>
      </p:sp>
      <p:sp>
        <p:nvSpPr>
          <p:cNvPr id="18" name="TextBox 35"/>
          <p:cNvSpPr txBox="1">
            <a:spLocks noChangeArrowheads="1"/>
          </p:cNvSpPr>
          <p:nvPr/>
        </p:nvSpPr>
        <p:spPr bwMode="auto">
          <a:xfrm>
            <a:off x="4304531" y="4093666"/>
            <a:ext cx="258762" cy="369332"/>
          </a:xfrm>
          <a:prstGeom prst="rect">
            <a:avLst/>
          </a:prstGeom>
          <a:solidFill>
            <a:schemeClr val="accent5">
              <a:lumMod val="7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solidFill>
                  <a:schemeClr val="bg1"/>
                </a:solidFill>
                <a:latin typeface="+mn-ea"/>
                <a:ea typeface="+mn-ea"/>
                <a:cs typeface="Aharoni" pitchFamily="2" charset="-79"/>
              </a:rPr>
              <a:t>C</a:t>
            </a:r>
            <a:endParaRPr lang="zh-CN" altLang="en-US" dirty="0">
              <a:solidFill>
                <a:schemeClr val="bg1"/>
              </a:solidFill>
              <a:latin typeface="+mn-ea"/>
              <a:ea typeface="+mn-ea"/>
              <a:cs typeface="Aharoni" pitchFamily="2" charset="-79"/>
            </a:endParaRPr>
          </a:p>
        </p:txBody>
      </p:sp>
      <p:grpSp>
        <p:nvGrpSpPr>
          <p:cNvPr id="19473" name="组合 14"/>
          <p:cNvGrpSpPr>
            <a:grpSpLocks/>
          </p:cNvGrpSpPr>
          <p:nvPr/>
        </p:nvGrpSpPr>
        <p:grpSpPr bwMode="auto">
          <a:xfrm>
            <a:off x="1526381" y="969963"/>
            <a:ext cx="9144000" cy="1028700"/>
            <a:chOff x="0" y="969484"/>
            <a:chExt cx="9144000" cy="1029179"/>
          </a:xfrm>
        </p:grpSpPr>
        <p:sp>
          <p:nvSpPr>
            <p:cNvPr id="23" name="矩形 22"/>
            <p:cNvSpPr/>
            <p:nvPr/>
          </p:nvSpPr>
          <p:spPr bwMode="auto">
            <a:xfrm>
              <a:off x="0" y="969484"/>
              <a:ext cx="9144000" cy="792641"/>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pic>
          <p:nvPicPr>
            <p:cNvPr id="19477" name="Picture 2" descr="C:\Documents and Settings\Administrator\桌面\小人.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 y="969963"/>
              <a:ext cx="13239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1755775" y="1142602"/>
              <a:ext cx="2681288" cy="462178"/>
            </a:xfrm>
            <a:prstGeom prst="rect">
              <a:avLst/>
            </a:prstGeom>
          </p:spPr>
          <p:txBody>
            <a:bodyPr wrap="none">
              <a:spAutoFit/>
            </a:bodyPr>
            <a:lstStyle/>
            <a:p>
              <a:pPr>
                <a:defRPr/>
              </a:pPr>
              <a:r>
                <a:rPr lang="en-US" altLang="zh-CN" sz="2400" b="1" spc="200" dirty="0">
                  <a:solidFill>
                    <a:srgbClr val="1369B2"/>
                  </a:solidFill>
                  <a:latin typeface="微软雅黑" pitchFamily="34" charset="-122"/>
                  <a:ea typeface="微软雅黑" pitchFamily="34" charset="-122"/>
                </a:rPr>
                <a:t>&lt;</a:t>
              </a:r>
              <a:r>
                <a:rPr lang="en-US" altLang="zh-CN" sz="2400" b="1" spc="200" dirty="0" err="1">
                  <a:solidFill>
                    <a:srgbClr val="1369B2"/>
                  </a:solidFill>
                  <a:latin typeface="微软雅黑" pitchFamily="34" charset="-122"/>
                  <a:ea typeface="微软雅黑" pitchFamily="34" charset="-122"/>
                </a:rPr>
                <a:t>tr</a:t>
              </a:r>
              <a:r>
                <a:rPr lang="en-US" altLang="zh-CN" sz="2400" b="1" spc="200" dirty="0">
                  <a:solidFill>
                    <a:srgbClr val="1369B2"/>
                  </a:solidFill>
                  <a:latin typeface="微软雅黑" pitchFamily="34" charset="-122"/>
                  <a:ea typeface="微软雅黑" pitchFamily="34" charset="-122"/>
                </a:rPr>
                <a:t>&gt;</a:t>
              </a:r>
              <a:r>
                <a:rPr lang="zh-CN" altLang="en-US" sz="2400" b="1" spc="200" dirty="0">
                  <a:solidFill>
                    <a:srgbClr val="1369B2"/>
                  </a:solidFill>
                  <a:latin typeface="微软雅黑" pitchFamily="34" charset="-122"/>
                  <a:ea typeface="微软雅黑" pitchFamily="34" charset="-122"/>
                </a:rPr>
                <a:t>标签的属性</a:t>
              </a:r>
              <a:endParaRPr lang="en-US" altLang="zh-CN" sz="2400" b="1" spc="200" dirty="0">
                <a:solidFill>
                  <a:srgbClr val="1369B2"/>
                </a:solidFill>
                <a:latin typeface="微软雅黑" pitchFamily="34" charset="-122"/>
                <a:ea typeface="微软雅黑" pitchFamily="34" charset="-122"/>
              </a:endParaRPr>
            </a:p>
          </p:txBody>
        </p:sp>
      </p:grpSp>
      <p:sp>
        <p:nvSpPr>
          <p:cNvPr id="21"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smtClean="0">
                <a:solidFill>
                  <a:srgbClr val="F8F8F8"/>
                </a:solidFill>
                <a:latin typeface="微软雅黑"/>
              </a:rPr>
              <a:t>4.6.1 </a:t>
            </a:r>
            <a:r>
              <a:rPr lang="zh-CN" altLang="zh-CN" kern="1200" dirty="0" smtClean="0">
                <a:solidFill>
                  <a:srgbClr val="F8F8F8"/>
                </a:solidFill>
                <a:latin typeface="微软雅黑"/>
              </a:rPr>
              <a:t>表格</a:t>
            </a:r>
            <a:r>
              <a:rPr lang="zh-CN" altLang="en-US" kern="1200" dirty="0" smtClean="0">
                <a:solidFill>
                  <a:srgbClr val="F8F8F8"/>
                </a:solidFill>
                <a:latin typeface="微软雅黑"/>
              </a:rPr>
              <a:t>标签</a:t>
            </a:r>
            <a:endParaRPr lang="zh-CN" altLang="en-US" kern="1200" dirty="0">
              <a:solidFill>
                <a:srgbClr val="F8F8F8"/>
              </a:solidFill>
              <a:latin typeface="微软雅黑"/>
            </a:endParaRPr>
          </a:p>
        </p:txBody>
      </p:sp>
    </p:spTree>
    <p:custDataLst>
      <p:tags r:id="rId1"/>
    </p:custDataLst>
    <p:extLst>
      <p:ext uri="{BB962C8B-B14F-4D97-AF65-F5344CB8AC3E}">
        <p14:creationId xmlns:p14="http://schemas.microsoft.com/office/powerpoint/2010/main" val="92824141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par>
                          <p:cTn id="8" fill="hold" nodeType="afterGroup">
                            <p:stCondLst>
                              <p:cond delay="500"/>
                            </p:stCondLst>
                            <p:childTnLst>
                              <p:par>
                                <p:cTn id="9" presetID="34" presetClass="emph" presetSubtype="0" fill="hold" grpId="0" nodeType="afterEffect">
                                  <p:stCondLst>
                                    <p:cond delay="0"/>
                                  </p:stCondLst>
                                  <p:iterate type="lt">
                                    <p:tmPct val="10000"/>
                                  </p:iterate>
                                  <p:childTnLst>
                                    <p:animMotion origin="layout" path="M -3.19537E-6 -2.22222E-6 L -3.19537E-6 -0.07222 " pathEditMode="relative" rAng="0" ptsTypes="AA">
                                      <p:cBhvr>
                                        <p:cTn id="10" dur="250" accel="50000" decel="50000" autoRev="1" fill="hold">
                                          <p:stCondLst>
                                            <p:cond delay="0"/>
                                          </p:stCondLst>
                                        </p:cTn>
                                        <p:tgtEl>
                                          <p:spTgt spid="3"/>
                                        </p:tgtEl>
                                        <p:attrNameLst>
                                          <p:attrName>ppt_x</p:attrName>
                                          <p:attrName>ppt_y</p:attrName>
                                        </p:attrNameLst>
                                      </p:cBhvr>
                                      <p:rCtr x="0" y="-3611"/>
                                    </p:animMotion>
                                    <p:animRot by="1500000">
                                      <p:cBhvr>
                                        <p:cTn id="11" dur="125" fill="hold">
                                          <p:stCondLst>
                                            <p:cond delay="0"/>
                                          </p:stCondLst>
                                        </p:cTn>
                                        <p:tgtEl>
                                          <p:spTgt spid="3"/>
                                        </p:tgtEl>
                                        <p:attrNameLst>
                                          <p:attrName>r</p:attrName>
                                        </p:attrNameLst>
                                      </p:cBhvr>
                                    </p:animRot>
                                    <p:animRot by="-1500000">
                                      <p:cBhvr>
                                        <p:cTn id="12" dur="125" fill="hold">
                                          <p:stCondLst>
                                            <p:cond delay="125"/>
                                          </p:stCondLst>
                                        </p:cTn>
                                        <p:tgtEl>
                                          <p:spTgt spid="3"/>
                                        </p:tgtEl>
                                        <p:attrNameLst>
                                          <p:attrName>r</p:attrName>
                                        </p:attrNameLst>
                                      </p:cBhvr>
                                    </p:animRot>
                                    <p:animRot by="-1500000">
                                      <p:cBhvr>
                                        <p:cTn id="13" dur="125" fill="hold">
                                          <p:stCondLst>
                                            <p:cond delay="250"/>
                                          </p:stCondLst>
                                        </p:cTn>
                                        <p:tgtEl>
                                          <p:spTgt spid="3"/>
                                        </p:tgtEl>
                                        <p:attrNameLst>
                                          <p:attrName>r</p:attrName>
                                        </p:attrNameLst>
                                      </p:cBhvr>
                                    </p:animRot>
                                    <p:animRot by="1500000">
                                      <p:cBhvr>
                                        <p:cTn id="14" dur="125" fill="hold">
                                          <p:stCondLst>
                                            <p:cond delay="375"/>
                                          </p:stCondLst>
                                        </p:cTn>
                                        <p:tgtEl>
                                          <p:spTgt spid="3"/>
                                        </p:tgtEl>
                                        <p:attrNameLst>
                                          <p:attrName>r</p:attrName>
                                        </p:attrNameLst>
                                      </p:cBhvr>
                                    </p:animRo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22" presetClass="entr" presetSubtype="8"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22" presetClass="entr" presetSubtype="8"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9" grpId="0"/>
      <p:bldP spid="10" grpId="0"/>
      <p:bldP spid="14" grpId="0" animBg="1"/>
      <p:bldP spid="15" grpId="0" animBg="1"/>
      <p:bldP spid="16" grpId="0" animBg="1"/>
      <p:bldP spid="17" grpId="0" animBg="1"/>
      <p:bldP spid="1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3" name="组合 14"/>
          <p:cNvGrpSpPr>
            <a:grpSpLocks/>
          </p:cNvGrpSpPr>
          <p:nvPr/>
        </p:nvGrpSpPr>
        <p:grpSpPr bwMode="auto">
          <a:xfrm>
            <a:off x="1526381" y="969963"/>
            <a:ext cx="9144000" cy="1028700"/>
            <a:chOff x="0" y="969484"/>
            <a:chExt cx="9144000" cy="1029179"/>
          </a:xfrm>
        </p:grpSpPr>
        <p:sp>
          <p:nvSpPr>
            <p:cNvPr id="4" name="矩形 3"/>
            <p:cNvSpPr/>
            <p:nvPr/>
          </p:nvSpPr>
          <p:spPr bwMode="auto">
            <a:xfrm>
              <a:off x="0" y="969484"/>
              <a:ext cx="9144000" cy="792641"/>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pic>
          <p:nvPicPr>
            <p:cNvPr id="20529" name="Picture 2" descr="C:\Documents and Settings\Administrator\桌面\小人.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969963"/>
              <a:ext cx="13239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755775" y="1142602"/>
              <a:ext cx="2754313" cy="462178"/>
            </a:xfrm>
            <a:prstGeom prst="rect">
              <a:avLst/>
            </a:prstGeom>
          </p:spPr>
          <p:txBody>
            <a:bodyPr wrap="none">
              <a:spAutoFit/>
            </a:bodyPr>
            <a:lstStyle/>
            <a:p>
              <a:pPr>
                <a:defRPr/>
              </a:pPr>
              <a:r>
                <a:rPr lang="en-US" altLang="zh-CN" sz="2400" b="1" spc="200" dirty="0">
                  <a:solidFill>
                    <a:srgbClr val="1369B2"/>
                  </a:solidFill>
                  <a:latin typeface="微软雅黑" pitchFamily="34" charset="-122"/>
                  <a:ea typeface="微软雅黑" pitchFamily="34" charset="-122"/>
                </a:rPr>
                <a:t>&lt;td&gt;</a:t>
              </a:r>
              <a:r>
                <a:rPr lang="zh-CN" altLang="en-US" sz="2400" b="1" spc="200" dirty="0">
                  <a:solidFill>
                    <a:srgbClr val="1369B2"/>
                  </a:solidFill>
                  <a:latin typeface="微软雅黑" pitchFamily="34" charset="-122"/>
                  <a:ea typeface="微软雅黑" pitchFamily="34" charset="-122"/>
                </a:rPr>
                <a:t>标签的属性</a:t>
              </a:r>
              <a:endParaRPr lang="en-US" altLang="zh-CN" sz="2400" b="1" spc="200" dirty="0">
                <a:solidFill>
                  <a:srgbClr val="1369B2"/>
                </a:solidFill>
                <a:latin typeface="微软雅黑" pitchFamily="34" charset="-122"/>
                <a:ea typeface="微软雅黑" pitchFamily="34" charset="-122"/>
              </a:endParaRPr>
            </a:p>
          </p:txBody>
        </p:sp>
      </p:grpSp>
      <p:graphicFrame>
        <p:nvGraphicFramePr>
          <p:cNvPr id="2" name="表格 1"/>
          <p:cNvGraphicFramePr>
            <a:graphicFrameLocks noGrp="1"/>
          </p:cNvGraphicFramePr>
          <p:nvPr>
            <p:extLst>
              <p:ext uri="{D42A27DB-BD31-4B8C-83A1-F6EECF244321}">
                <p14:modId xmlns:p14="http://schemas.microsoft.com/office/powerpoint/2010/main" val="929918382"/>
              </p:ext>
            </p:extLst>
          </p:nvPr>
        </p:nvGraphicFramePr>
        <p:xfrm>
          <a:off x="1813396" y="2021318"/>
          <a:ext cx="8856985" cy="4151313"/>
        </p:xfrm>
        <a:graphic>
          <a:graphicData uri="http://schemas.openxmlformats.org/drawingml/2006/table">
            <a:tbl>
              <a:tblPr firstRow="1" firstCol="1" bandRow="1">
                <a:tableStyleId>{00A15C55-8517-42AA-B614-E9B94910E393}</a:tableStyleId>
              </a:tblPr>
              <a:tblGrid>
                <a:gridCol w="1438403"/>
                <a:gridCol w="4672126"/>
                <a:gridCol w="2746456"/>
              </a:tblGrid>
              <a:tr h="435935">
                <a:tc>
                  <a:txBody>
                    <a:bodyPr/>
                    <a:lstStyle/>
                    <a:p>
                      <a:pPr indent="267970" algn="l">
                        <a:spcAft>
                          <a:spcPts val="0"/>
                        </a:spcAft>
                      </a:pPr>
                      <a:r>
                        <a:rPr lang="zh-CN" sz="1400" kern="100" dirty="0">
                          <a:effectLst/>
                        </a:rPr>
                        <a:t>属性名</a:t>
                      </a:r>
                      <a:endParaRPr lang="zh-CN" sz="1400" kern="100" dirty="0">
                        <a:effectLst/>
                        <a:latin typeface="Times New Roman"/>
                        <a:ea typeface="宋体"/>
                      </a:endParaRPr>
                    </a:p>
                  </a:txBody>
                  <a:tcPr marL="68582" marR="68582" marT="0" marB="0" anchor="ctr"/>
                </a:tc>
                <a:tc>
                  <a:txBody>
                    <a:bodyPr/>
                    <a:lstStyle/>
                    <a:p>
                      <a:pPr indent="267970" algn="ctr">
                        <a:spcAft>
                          <a:spcPts val="0"/>
                        </a:spcAft>
                      </a:pPr>
                      <a:r>
                        <a:rPr lang="zh-CN" sz="1400" kern="100" dirty="0">
                          <a:effectLst/>
                        </a:rPr>
                        <a:t>含义</a:t>
                      </a:r>
                      <a:endParaRPr lang="zh-CN" sz="1400" kern="100" dirty="0">
                        <a:effectLst/>
                        <a:latin typeface="Times New Roman"/>
                        <a:ea typeface="宋体"/>
                      </a:endParaRPr>
                    </a:p>
                  </a:txBody>
                  <a:tcPr marL="68582" marR="68582" marT="0" marB="0" anchor="ctr"/>
                </a:tc>
                <a:tc>
                  <a:txBody>
                    <a:bodyPr/>
                    <a:lstStyle/>
                    <a:p>
                      <a:pPr indent="267970" algn="ctr">
                        <a:spcAft>
                          <a:spcPts val="0"/>
                        </a:spcAft>
                      </a:pPr>
                      <a:r>
                        <a:rPr lang="zh-CN" sz="1400" kern="100">
                          <a:effectLst/>
                        </a:rPr>
                        <a:t>常用属性值</a:t>
                      </a:r>
                      <a:endParaRPr lang="zh-CN" sz="1400" kern="100">
                        <a:effectLst/>
                        <a:latin typeface="Times New Roman"/>
                        <a:ea typeface="宋体"/>
                      </a:endParaRPr>
                    </a:p>
                  </a:txBody>
                  <a:tcPr marL="68582" marR="68582" marT="0" marB="0" anchor="ctr"/>
                </a:tc>
              </a:tr>
              <a:tr h="490590">
                <a:tc>
                  <a:txBody>
                    <a:bodyPr/>
                    <a:lstStyle/>
                    <a:p>
                      <a:pPr indent="127000">
                        <a:spcAft>
                          <a:spcPts val="0"/>
                        </a:spcAft>
                      </a:pPr>
                      <a:r>
                        <a:rPr lang="en-US" sz="1400" kern="100" dirty="0">
                          <a:effectLst/>
                        </a:rPr>
                        <a:t>width</a:t>
                      </a:r>
                      <a:endParaRPr lang="zh-CN" sz="1400" kern="100" dirty="0">
                        <a:effectLst/>
                        <a:latin typeface="Times New Roman"/>
                        <a:ea typeface="宋体"/>
                      </a:endParaRPr>
                    </a:p>
                  </a:txBody>
                  <a:tcPr marL="68582" marR="68582" marT="0" marB="0" anchor="ctr"/>
                </a:tc>
                <a:tc>
                  <a:txBody>
                    <a:bodyPr/>
                    <a:lstStyle/>
                    <a:p>
                      <a:pPr indent="127000">
                        <a:spcAft>
                          <a:spcPts val="0"/>
                        </a:spcAft>
                      </a:pPr>
                      <a:r>
                        <a:rPr lang="zh-CN" sz="1400" kern="0" dirty="0">
                          <a:solidFill>
                            <a:srgbClr val="0000FF"/>
                          </a:solidFill>
                          <a:effectLst/>
                        </a:rPr>
                        <a:t>设置单元格的宽度</a:t>
                      </a:r>
                      <a:endParaRPr lang="zh-CN" sz="1400" kern="100" dirty="0">
                        <a:solidFill>
                          <a:srgbClr val="0000FF"/>
                        </a:solidFill>
                        <a:effectLst/>
                        <a:latin typeface="Times New Roman"/>
                        <a:ea typeface="宋体"/>
                      </a:endParaRPr>
                    </a:p>
                  </a:txBody>
                  <a:tcPr marL="68582" marR="68582" marT="0" marB="0" anchor="ctr"/>
                </a:tc>
                <a:tc>
                  <a:txBody>
                    <a:bodyPr/>
                    <a:lstStyle/>
                    <a:p>
                      <a:pPr indent="127000">
                        <a:spcAft>
                          <a:spcPts val="0"/>
                        </a:spcAft>
                      </a:pPr>
                      <a:r>
                        <a:rPr lang="zh-CN" sz="1400" kern="100">
                          <a:solidFill>
                            <a:srgbClr val="0000FF"/>
                          </a:solidFill>
                          <a:effectLst/>
                        </a:rPr>
                        <a:t>像素值</a:t>
                      </a:r>
                      <a:r>
                        <a:rPr lang="en-US" sz="1400" kern="100">
                          <a:solidFill>
                            <a:srgbClr val="0000FF"/>
                          </a:solidFill>
                          <a:effectLst/>
                        </a:rPr>
                        <a:t> </a:t>
                      </a:r>
                      <a:endParaRPr lang="zh-CN" sz="1400" kern="100">
                        <a:solidFill>
                          <a:srgbClr val="0000FF"/>
                        </a:solidFill>
                        <a:effectLst/>
                        <a:latin typeface="Times New Roman"/>
                        <a:ea typeface="宋体"/>
                      </a:endParaRPr>
                    </a:p>
                  </a:txBody>
                  <a:tcPr marL="68582" marR="68582" marT="0" marB="0" anchor="ctr"/>
                </a:tc>
              </a:tr>
              <a:tr h="481311">
                <a:tc>
                  <a:txBody>
                    <a:bodyPr/>
                    <a:lstStyle/>
                    <a:p>
                      <a:pPr indent="127000">
                        <a:spcAft>
                          <a:spcPts val="0"/>
                        </a:spcAft>
                      </a:pPr>
                      <a:r>
                        <a:rPr lang="en-US" sz="1400" kern="100" dirty="0">
                          <a:effectLst/>
                        </a:rPr>
                        <a:t>height</a:t>
                      </a:r>
                      <a:endParaRPr lang="zh-CN" sz="1400" kern="100" dirty="0">
                        <a:effectLst/>
                        <a:latin typeface="Times New Roman"/>
                        <a:ea typeface="宋体"/>
                      </a:endParaRPr>
                    </a:p>
                  </a:txBody>
                  <a:tcPr marL="68582" marR="68582" marT="0" marB="0" anchor="ctr"/>
                </a:tc>
                <a:tc>
                  <a:txBody>
                    <a:bodyPr/>
                    <a:lstStyle/>
                    <a:p>
                      <a:pPr indent="127000">
                        <a:spcAft>
                          <a:spcPts val="0"/>
                        </a:spcAft>
                      </a:pPr>
                      <a:r>
                        <a:rPr lang="zh-CN" sz="1400" kern="0" dirty="0">
                          <a:solidFill>
                            <a:srgbClr val="0000FF"/>
                          </a:solidFill>
                          <a:effectLst/>
                        </a:rPr>
                        <a:t>设置单元格的高度</a:t>
                      </a:r>
                      <a:endParaRPr lang="zh-CN" sz="1400" kern="100" dirty="0">
                        <a:solidFill>
                          <a:srgbClr val="0000FF"/>
                        </a:solidFill>
                        <a:effectLst/>
                        <a:latin typeface="Times New Roman"/>
                        <a:ea typeface="宋体"/>
                      </a:endParaRPr>
                    </a:p>
                  </a:txBody>
                  <a:tcPr marL="68582" marR="68582" marT="0" marB="0" anchor="ctr"/>
                </a:tc>
                <a:tc>
                  <a:txBody>
                    <a:bodyPr/>
                    <a:lstStyle/>
                    <a:p>
                      <a:pPr indent="127000">
                        <a:spcAft>
                          <a:spcPts val="0"/>
                        </a:spcAft>
                      </a:pPr>
                      <a:r>
                        <a:rPr lang="zh-CN" sz="1400" kern="100">
                          <a:solidFill>
                            <a:srgbClr val="0000FF"/>
                          </a:solidFill>
                          <a:effectLst/>
                        </a:rPr>
                        <a:t>像素值</a:t>
                      </a:r>
                      <a:endParaRPr lang="zh-CN" sz="1400" kern="100">
                        <a:solidFill>
                          <a:srgbClr val="0000FF"/>
                        </a:solidFill>
                        <a:effectLst/>
                        <a:latin typeface="Times New Roman"/>
                        <a:ea typeface="宋体"/>
                      </a:endParaRPr>
                    </a:p>
                  </a:txBody>
                  <a:tcPr marL="68582" marR="68582" marT="0" marB="0" anchor="ctr"/>
                </a:tc>
              </a:tr>
              <a:tr h="427425">
                <a:tc>
                  <a:txBody>
                    <a:bodyPr/>
                    <a:lstStyle/>
                    <a:p>
                      <a:pPr indent="127000">
                        <a:spcAft>
                          <a:spcPts val="0"/>
                        </a:spcAft>
                      </a:pPr>
                      <a:r>
                        <a:rPr lang="en-US" sz="1400" kern="100" dirty="0">
                          <a:effectLst/>
                        </a:rPr>
                        <a:t>align</a:t>
                      </a:r>
                      <a:endParaRPr lang="zh-CN" sz="1400" kern="100" dirty="0">
                        <a:effectLst/>
                        <a:latin typeface="Times New Roman"/>
                        <a:ea typeface="宋体"/>
                      </a:endParaRPr>
                    </a:p>
                  </a:txBody>
                  <a:tcPr marL="68582" marR="68582" marT="0" marB="0" anchor="ctr"/>
                </a:tc>
                <a:tc>
                  <a:txBody>
                    <a:bodyPr/>
                    <a:lstStyle/>
                    <a:p>
                      <a:pPr indent="127000">
                        <a:spcAft>
                          <a:spcPts val="0"/>
                        </a:spcAft>
                      </a:pPr>
                      <a:r>
                        <a:rPr lang="zh-CN" sz="1400" kern="0" dirty="0">
                          <a:solidFill>
                            <a:srgbClr val="0000FF"/>
                          </a:solidFill>
                          <a:effectLst/>
                        </a:rPr>
                        <a:t>设置单元格内容的水平对齐方式</a:t>
                      </a:r>
                      <a:endParaRPr lang="zh-CN" sz="1400" kern="100" dirty="0">
                        <a:solidFill>
                          <a:srgbClr val="0000FF"/>
                        </a:solidFill>
                        <a:effectLst/>
                        <a:latin typeface="Times New Roman"/>
                        <a:ea typeface="宋体"/>
                      </a:endParaRPr>
                    </a:p>
                  </a:txBody>
                  <a:tcPr marL="68582" marR="68582" marT="0" marB="0" anchor="ctr"/>
                </a:tc>
                <a:tc>
                  <a:txBody>
                    <a:bodyPr/>
                    <a:lstStyle/>
                    <a:p>
                      <a:pPr indent="127000">
                        <a:spcAft>
                          <a:spcPts val="0"/>
                        </a:spcAft>
                      </a:pPr>
                      <a:r>
                        <a:rPr lang="en-US" sz="1400" kern="100" dirty="0">
                          <a:solidFill>
                            <a:srgbClr val="0000FF"/>
                          </a:solidFill>
                          <a:effectLst/>
                        </a:rPr>
                        <a:t>left</a:t>
                      </a:r>
                      <a:r>
                        <a:rPr lang="zh-CN" sz="1400" kern="100" dirty="0">
                          <a:solidFill>
                            <a:srgbClr val="0000FF"/>
                          </a:solidFill>
                          <a:effectLst/>
                        </a:rPr>
                        <a:t>、</a:t>
                      </a:r>
                      <a:r>
                        <a:rPr lang="en-US" sz="1400" kern="100" dirty="0">
                          <a:solidFill>
                            <a:srgbClr val="0000FF"/>
                          </a:solidFill>
                          <a:effectLst/>
                        </a:rPr>
                        <a:t>center</a:t>
                      </a:r>
                      <a:r>
                        <a:rPr lang="zh-CN" sz="1400" kern="100" dirty="0">
                          <a:solidFill>
                            <a:srgbClr val="0000FF"/>
                          </a:solidFill>
                          <a:effectLst/>
                        </a:rPr>
                        <a:t>、</a:t>
                      </a:r>
                      <a:r>
                        <a:rPr lang="en-US" sz="1400" kern="100" dirty="0">
                          <a:solidFill>
                            <a:srgbClr val="0000FF"/>
                          </a:solidFill>
                          <a:effectLst/>
                        </a:rPr>
                        <a:t>right</a:t>
                      </a:r>
                      <a:endParaRPr lang="zh-CN" sz="1400" kern="100" dirty="0">
                        <a:solidFill>
                          <a:srgbClr val="0000FF"/>
                        </a:solidFill>
                        <a:effectLst/>
                        <a:latin typeface="Times New Roman"/>
                        <a:ea typeface="宋体"/>
                      </a:endParaRPr>
                    </a:p>
                  </a:txBody>
                  <a:tcPr marL="68582" marR="68582" marT="0" marB="0" anchor="ctr"/>
                </a:tc>
              </a:tr>
              <a:tr h="413892">
                <a:tc>
                  <a:txBody>
                    <a:bodyPr/>
                    <a:lstStyle/>
                    <a:p>
                      <a:pPr indent="127000">
                        <a:spcAft>
                          <a:spcPts val="0"/>
                        </a:spcAft>
                      </a:pPr>
                      <a:r>
                        <a:rPr lang="en-US" sz="1400" kern="100" dirty="0" err="1">
                          <a:effectLst/>
                        </a:rPr>
                        <a:t>valign</a:t>
                      </a:r>
                      <a:endParaRPr lang="zh-CN" sz="1400" kern="100" dirty="0">
                        <a:effectLst/>
                        <a:latin typeface="Times New Roman"/>
                        <a:ea typeface="宋体"/>
                      </a:endParaRPr>
                    </a:p>
                  </a:txBody>
                  <a:tcPr marL="68582" marR="68582" marT="0" marB="0" anchor="ctr"/>
                </a:tc>
                <a:tc>
                  <a:txBody>
                    <a:bodyPr/>
                    <a:lstStyle/>
                    <a:p>
                      <a:pPr indent="127000">
                        <a:spcAft>
                          <a:spcPts val="0"/>
                        </a:spcAft>
                      </a:pPr>
                      <a:r>
                        <a:rPr lang="zh-CN" sz="1400" kern="0">
                          <a:solidFill>
                            <a:srgbClr val="0000FF"/>
                          </a:solidFill>
                          <a:effectLst/>
                        </a:rPr>
                        <a:t>设置单元格内容的垂直对齐方式</a:t>
                      </a:r>
                      <a:endParaRPr lang="zh-CN" sz="1400" kern="100">
                        <a:solidFill>
                          <a:srgbClr val="0000FF"/>
                        </a:solidFill>
                        <a:effectLst/>
                        <a:latin typeface="Times New Roman"/>
                        <a:ea typeface="宋体"/>
                      </a:endParaRPr>
                    </a:p>
                  </a:txBody>
                  <a:tcPr marL="68582" marR="68582" marT="0" marB="0" anchor="ctr"/>
                </a:tc>
                <a:tc>
                  <a:txBody>
                    <a:bodyPr/>
                    <a:lstStyle/>
                    <a:p>
                      <a:pPr indent="127000">
                        <a:spcAft>
                          <a:spcPts val="0"/>
                        </a:spcAft>
                      </a:pPr>
                      <a:r>
                        <a:rPr lang="en-US" sz="1400" kern="100" dirty="0">
                          <a:solidFill>
                            <a:srgbClr val="0000FF"/>
                          </a:solidFill>
                          <a:effectLst/>
                        </a:rPr>
                        <a:t>top</a:t>
                      </a:r>
                      <a:r>
                        <a:rPr lang="zh-CN" sz="1400" kern="0" dirty="0">
                          <a:solidFill>
                            <a:srgbClr val="0000FF"/>
                          </a:solidFill>
                          <a:effectLst/>
                        </a:rPr>
                        <a:t>、</a:t>
                      </a:r>
                      <a:r>
                        <a:rPr lang="en-US" sz="1400" kern="100" dirty="0">
                          <a:solidFill>
                            <a:srgbClr val="0000FF"/>
                          </a:solidFill>
                          <a:effectLst/>
                        </a:rPr>
                        <a:t>middle</a:t>
                      </a:r>
                      <a:r>
                        <a:rPr lang="zh-CN" sz="1400" kern="0" dirty="0">
                          <a:solidFill>
                            <a:srgbClr val="0000FF"/>
                          </a:solidFill>
                          <a:effectLst/>
                        </a:rPr>
                        <a:t>、</a:t>
                      </a:r>
                      <a:r>
                        <a:rPr lang="en-US" sz="1400" kern="100" dirty="0">
                          <a:solidFill>
                            <a:srgbClr val="0000FF"/>
                          </a:solidFill>
                          <a:effectLst/>
                        </a:rPr>
                        <a:t>bottom</a:t>
                      </a:r>
                      <a:endParaRPr lang="zh-CN" sz="1400" kern="100" dirty="0">
                        <a:solidFill>
                          <a:srgbClr val="0000FF"/>
                        </a:solidFill>
                        <a:effectLst/>
                        <a:latin typeface="Times New Roman"/>
                        <a:ea typeface="宋体"/>
                      </a:endParaRPr>
                    </a:p>
                  </a:txBody>
                  <a:tcPr marL="68582" marR="68582" marT="0" marB="0" anchor="ctr"/>
                </a:tc>
              </a:tr>
              <a:tr h="513186">
                <a:tc>
                  <a:txBody>
                    <a:bodyPr/>
                    <a:lstStyle/>
                    <a:p>
                      <a:pPr indent="127000">
                        <a:spcAft>
                          <a:spcPts val="0"/>
                        </a:spcAft>
                      </a:pPr>
                      <a:r>
                        <a:rPr lang="en-US" sz="1400" kern="100" dirty="0" err="1">
                          <a:effectLst/>
                        </a:rPr>
                        <a:t>bgcolor</a:t>
                      </a:r>
                      <a:endParaRPr lang="zh-CN" sz="1400" kern="100" dirty="0">
                        <a:effectLst/>
                        <a:latin typeface="Times New Roman"/>
                        <a:ea typeface="宋体"/>
                      </a:endParaRPr>
                    </a:p>
                  </a:txBody>
                  <a:tcPr marL="68582" marR="68582" marT="0" marB="0" anchor="ctr"/>
                </a:tc>
                <a:tc>
                  <a:txBody>
                    <a:bodyPr/>
                    <a:lstStyle/>
                    <a:p>
                      <a:pPr indent="127000">
                        <a:spcAft>
                          <a:spcPts val="0"/>
                        </a:spcAft>
                      </a:pPr>
                      <a:r>
                        <a:rPr lang="zh-CN" sz="1400" kern="0">
                          <a:solidFill>
                            <a:srgbClr val="0000FF"/>
                          </a:solidFill>
                          <a:effectLst/>
                        </a:rPr>
                        <a:t>设置单元格的背景颜色</a:t>
                      </a:r>
                      <a:endParaRPr lang="zh-CN" sz="1400" kern="100">
                        <a:solidFill>
                          <a:srgbClr val="0000FF"/>
                        </a:solidFill>
                        <a:effectLst/>
                        <a:latin typeface="Times New Roman"/>
                        <a:ea typeface="宋体"/>
                      </a:endParaRPr>
                    </a:p>
                  </a:txBody>
                  <a:tcPr marL="68582" marR="68582" marT="0" marB="0" anchor="ctr"/>
                </a:tc>
                <a:tc>
                  <a:txBody>
                    <a:bodyPr/>
                    <a:lstStyle/>
                    <a:p>
                      <a:pPr indent="127000">
                        <a:spcAft>
                          <a:spcPts val="0"/>
                        </a:spcAft>
                      </a:pPr>
                      <a:r>
                        <a:rPr lang="zh-CN" sz="1400" kern="100" dirty="0">
                          <a:solidFill>
                            <a:srgbClr val="0000FF"/>
                          </a:solidFill>
                          <a:effectLst/>
                        </a:rPr>
                        <a:t>预定义的颜色值、十六进制</a:t>
                      </a:r>
                      <a:r>
                        <a:rPr lang="en-US" sz="1400" kern="100" dirty="0">
                          <a:solidFill>
                            <a:srgbClr val="0000FF"/>
                          </a:solidFill>
                          <a:effectLst/>
                        </a:rPr>
                        <a:t>#RGB</a:t>
                      </a:r>
                      <a:r>
                        <a:rPr lang="zh-CN" sz="1400" kern="100" dirty="0">
                          <a:solidFill>
                            <a:srgbClr val="0000FF"/>
                          </a:solidFill>
                          <a:effectLst/>
                        </a:rPr>
                        <a:t>、</a:t>
                      </a:r>
                      <a:r>
                        <a:rPr lang="en-US" sz="1400" kern="100" dirty="0" err="1">
                          <a:solidFill>
                            <a:srgbClr val="0000FF"/>
                          </a:solidFill>
                          <a:effectLst/>
                        </a:rPr>
                        <a:t>rgb</a:t>
                      </a:r>
                      <a:r>
                        <a:rPr lang="en-US" sz="1400" kern="100" dirty="0">
                          <a:solidFill>
                            <a:srgbClr val="0000FF"/>
                          </a:solidFill>
                          <a:effectLst/>
                        </a:rPr>
                        <a:t>(</a:t>
                      </a:r>
                      <a:r>
                        <a:rPr lang="en-US" sz="1400" kern="100" dirty="0" err="1">
                          <a:solidFill>
                            <a:srgbClr val="0000FF"/>
                          </a:solidFill>
                          <a:effectLst/>
                        </a:rPr>
                        <a:t>r,g,b</a:t>
                      </a:r>
                      <a:r>
                        <a:rPr lang="en-US" sz="1400" kern="100" dirty="0">
                          <a:solidFill>
                            <a:srgbClr val="0000FF"/>
                          </a:solidFill>
                          <a:effectLst/>
                        </a:rPr>
                        <a:t>)</a:t>
                      </a:r>
                      <a:endParaRPr lang="zh-CN" sz="1400" kern="100" dirty="0">
                        <a:solidFill>
                          <a:srgbClr val="0000FF"/>
                        </a:solidFill>
                        <a:effectLst/>
                        <a:latin typeface="Times New Roman"/>
                        <a:ea typeface="宋体"/>
                      </a:endParaRPr>
                    </a:p>
                  </a:txBody>
                  <a:tcPr marL="68582" marR="68582" marT="0" marB="0" anchor="ctr"/>
                </a:tc>
              </a:tr>
              <a:tr h="452714">
                <a:tc>
                  <a:txBody>
                    <a:bodyPr/>
                    <a:lstStyle/>
                    <a:p>
                      <a:pPr indent="127000">
                        <a:spcAft>
                          <a:spcPts val="0"/>
                        </a:spcAft>
                      </a:pPr>
                      <a:r>
                        <a:rPr lang="en-US" sz="1400" kern="100" dirty="0">
                          <a:effectLst/>
                        </a:rPr>
                        <a:t>background</a:t>
                      </a:r>
                      <a:endParaRPr lang="zh-CN" sz="1400" kern="100" dirty="0">
                        <a:effectLst/>
                        <a:latin typeface="Times New Roman"/>
                        <a:ea typeface="宋体"/>
                      </a:endParaRPr>
                    </a:p>
                  </a:txBody>
                  <a:tcPr marL="68582" marR="68582" marT="0" marB="0" anchor="ctr"/>
                </a:tc>
                <a:tc>
                  <a:txBody>
                    <a:bodyPr/>
                    <a:lstStyle/>
                    <a:p>
                      <a:pPr indent="127000">
                        <a:spcAft>
                          <a:spcPts val="0"/>
                        </a:spcAft>
                      </a:pPr>
                      <a:r>
                        <a:rPr lang="zh-CN" sz="1400" kern="0" dirty="0">
                          <a:solidFill>
                            <a:srgbClr val="0000FF"/>
                          </a:solidFill>
                          <a:effectLst/>
                        </a:rPr>
                        <a:t>设置单元格的背景图像</a:t>
                      </a:r>
                      <a:endParaRPr lang="zh-CN" sz="1400" kern="100" dirty="0">
                        <a:solidFill>
                          <a:srgbClr val="0000FF"/>
                        </a:solidFill>
                        <a:effectLst/>
                        <a:latin typeface="Times New Roman"/>
                        <a:ea typeface="宋体"/>
                      </a:endParaRPr>
                    </a:p>
                  </a:txBody>
                  <a:tcPr marL="68582" marR="68582" marT="0" marB="0" anchor="ctr"/>
                </a:tc>
                <a:tc>
                  <a:txBody>
                    <a:bodyPr/>
                    <a:lstStyle/>
                    <a:p>
                      <a:pPr indent="127000">
                        <a:spcAft>
                          <a:spcPts val="0"/>
                        </a:spcAft>
                      </a:pPr>
                      <a:r>
                        <a:rPr lang="en-US" sz="1400" kern="100" dirty="0" err="1">
                          <a:solidFill>
                            <a:srgbClr val="0000FF"/>
                          </a:solidFill>
                          <a:effectLst/>
                        </a:rPr>
                        <a:t>url</a:t>
                      </a:r>
                      <a:r>
                        <a:rPr lang="zh-CN" sz="1400" kern="100" dirty="0">
                          <a:solidFill>
                            <a:srgbClr val="0000FF"/>
                          </a:solidFill>
                          <a:effectLst/>
                        </a:rPr>
                        <a:t>地址</a:t>
                      </a:r>
                      <a:endParaRPr lang="zh-CN" sz="1400" kern="100" dirty="0">
                        <a:solidFill>
                          <a:srgbClr val="0000FF"/>
                        </a:solidFill>
                        <a:effectLst/>
                        <a:latin typeface="Times New Roman"/>
                        <a:ea typeface="宋体"/>
                      </a:endParaRPr>
                    </a:p>
                  </a:txBody>
                  <a:tcPr marL="68582" marR="68582" marT="0" marB="0" anchor="ctr"/>
                </a:tc>
              </a:tr>
              <a:tr h="466981">
                <a:tc>
                  <a:txBody>
                    <a:bodyPr/>
                    <a:lstStyle/>
                    <a:p>
                      <a:pPr indent="127000">
                        <a:spcAft>
                          <a:spcPts val="0"/>
                        </a:spcAft>
                      </a:pPr>
                      <a:r>
                        <a:rPr lang="en-US" sz="1400" kern="100" dirty="0" err="1">
                          <a:effectLst/>
                        </a:rPr>
                        <a:t>colspan</a:t>
                      </a:r>
                      <a:endParaRPr lang="zh-CN" sz="1400" kern="100" dirty="0">
                        <a:effectLst/>
                        <a:latin typeface="Times New Roman"/>
                        <a:ea typeface="宋体"/>
                      </a:endParaRPr>
                    </a:p>
                  </a:txBody>
                  <a:tcPr marL="68582" marR="68582" marT="0" marB="0" anchor="ctr"/>
                </a:tc>
                <a:tc>
                  <a:txBody>
                    <a:bodyPr/>
                    <a:lstStyle/>
                    <a:p>
                      <a:pPr indent="127000">
                        <a:spcAft>
                          <a:spcPts val="0"/>
                        </a:spcAft>
                      </a:pPr>
                      <a:r>
                        <a:rPr lang="zh-CN" sz="1400" kern="0" dirty="0">
                          <a:solidFill>
                            <a:srgbClr val="0000FF"/>
                          </a:solidFill>
                          <a:effectLst/>
                        </a:rPr>
                        <a:t>设置单元格横跨的列数（用于合并水平方向的单元格）</a:t>
                      </a:r>
                      <a:endParaRPr lang="zh-CN" sz="1400" kern="100" dirty="0">
                        <a:solidFill>
                          <a:srgbClr val="0000FF"/>
                        </a:solidFill>
                        <a:effectLst/>
                        <a:latin typeface="Times New Roman"/>
                        <a:ea typeface="宋体"/>
                      </a:endParaRPr>
                    </a:p>
                  </a:txBody>
                  <a:tcPr marL="68582" marR="68582" marT="0" marB="0" anchor="ctr"/>
                </a:tc>
                <a:tc>
                  <a:txBody>
                    <a:bodyPr/>
                    <a:lstStyle/>
                    <a:p>
                      <a:pPr indent="127000">
                        <a:spcAft>
                          <a:spcPts val="0"/>
                        </a:spcAft>
                      </a:pPr>
                      <a:r>
                        <a:rPr lang="zh-CN" sz="1400" kern="100" dirty="0">
                          <a:solidFill>
                            <a:srgbClr val="0000FF"/>
                          </a:solidFill>
                          <a:effectLst/>
                        </a:rPr>
                        <a:t>正整数</a:t>
                      </a:r>
                      <a:endParaRPr lang="zh-CN" sz="1400" kern="100" dirty="0">
                        <a:solidFill>
                          <a:srgbClr val="0000FF"/>
                        </a:solidFill>
                        <a:effectLst/>
                        <a:latin typeface="Times New Roman"/>
                        <a:ea typeface="宋体"/>
                      </a:endParaRPr>
                    </a:p>
                  </a:txBody>
                  <a:tcPr marL="68582" marR="68582" marT="0" marB="0" anchor="ctr"/>
                </a:tc>
              </a:tr>
              <a:tr h="469279">
                <a:tc>
                  <a:txBody>
                    <a:bodyPr/>
                    <a:lstStyle/>
                    <a:p>
                      <a:pPr indent="127000">
                        <a:spcAft>
                          <a:spcPts val="0"/>
                        </a:spcAft>
                      </a:pPr>
                      <a:r>
                        <a:rPr lang="en-US" sz="1400" kern="100">
                          <a:effectLst/>
                        </a:rPr>
                        <a:t>rowspan</a:t>
                      </a:r>
                      <a:endParaRPr lang="zh-CN" sz="1400" kern="100">
                        <a:effectLst/>
                        <a:latin typeface="Times New Roman"/>
                        <a:ea typeface="宋体"/>
                      </a:endParaRPr>
                    </a:p>
                  </a:txBody>
                  <a:tcPr marL="68582" marR="68582" marT="0" marB="0" anchor="ctr"/>
                </a:tc>
                <a:tc>
                  <a:txBody>
                    <a:bodyPr/>
                    <a:lstStyle/>
                    <a:p>
                      <a:pPr indent="127000">
                        <a:spcAft>
                          <a:spcPts val="0"/>
                        </a:spcAft>
                      </a:pPr>
                      <a:r>
                        <a:rPr lang="zh-CN" sz="1400" kern="0">
                          <a:solidFill>
                            <a:srgbClr val="0000FF"/>
                          </a:solidFill>
                          <a:effectLst/>
                        </a:rPr>
                        <a:t>设置单元格竖跨的行数（用于合并竖直方向的单元格）</a:t>
                      </a:r>
                      <a:endParaRPr lang="zh-CN" sz="1400" kern="100">
                        <a:solidFill>
                          <a:srgbClr val="0000FF"/>
                        </a:solidFill>
                        <a:effectLst/>
                        <a:latin typeface="Times New Roman"/>
                        <a:ea typeface="宋体"/>
                      </a:endParaRPr>
                    </a:p>
                  </a:txBody>
                  <a:tcPr marL="68582" marR="68582" marT="0" marB="0" anchor="ctr"/>
                </a:tc>
                <a:tc>
                  <a:txBody>
                    <a:bodyPr/>
                    <a:lstStyle/>
                    <a:p>
                      <a:pPr indent="127000" algn="just">
                        <a:spcAft>
                          <a:spcPts val="0"/>
                        </a:spcAft>
                      </a:pPr>
                      <a:r>
                        <a:rPr lang="zh-CN" sz="1400" kern="100" dirty="0">
                          <a:solidFill>
                            <a:srgbClr val="0000FF"/>
                          </a:solidFill>
                          <a:effectLst/>
                        </a:rPr>
                        <a:t>正整数</a:t>
                      </a:r>
                      <a:endParaRPr lang="zh-CN" sz="1400" kern="100" dirty="0">
                        <a:solidFill>
                          <a:srgbClr val="0000FF"/>
                        </a:solidFill>
                        <a:effectLst/>
                        <a:latin typeface="Times New Roman"/>
                        <a:ea typeface="宋体"/>
                      </a:endParaRPr>
                    </a:p>
                  </a:txBody>
                  <a:tcPr marL="68582" marR="68582" marT="0" marB="0" anchor="ctr"/>
                </a:tc>
              </a:tr>
            </a:tbl>
          </a:graphicData>
        </a:graphic>
      </p:graphicFrame>
      <p:sp>
        <p:nvSpPr>
          <p:cNvPr id="8"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smtClean="0">
                <a:solidFill>
                  <a:srgbClr val="F8F8F8"/>
                </a:solidFill>
                <a:latin typeface="微软雅黑"/>
              </a:rPr>
              <a:t>4.6.1 </a:t>
            </a:r>
            <a:r>
              <a:rPr lang="zh-CN" altLang="zh-CN" kern="1200" dirty="0" smtClean="0">
                <a:solidFill>
                  <a:srgbClr val="F8F8F8"/>
                </a:solidFill>
                <a:latin typeface="微软雅黑"/>
              </a:rPr>
              <a:t>表格</a:t>
            </a:r>
            <a:r>
              <a:rPr lang="zh-CN" altLang="en-US" kern="1200" dirty="0" smtClean="0">
                <a:solidFill>
                  <a:srgbClr val="F8F8F8"/>
                </a:solidFill>
                <a:latin typeface="微软雅黑"/>
              </a:rPr>
              <a:t>标签</a:t>
            </a:r>
            <a:endParaRPr lang="zh-CN" altLang="en-US" kern="1200" dirty="0">
              <a:solidFill>
                <a:srgbClr val="F8F8F8"/>
              </a:solidFill>
              <a:latin typeface="微软雅黑"/>
            </a:endParaRPr>
          </a:p>
        </p:txBody>
      </p:sp>
    </p:spTree>
    <p:custDataLst>
      <p:tags r:id="rId1"/>
    </p:custDataLst>
    <p:extLst>
      <p:ext uri="{BB962C8B-B14F-4D97-AF65-F5344CB8AC3E}">
        <p14:creationId xmlns:p14="http://schemas.microsoft.com/office/powerpoint/2010/main" val="1881559346"/>
      </p:ext>
    </p:extLst>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p:cNvSpPr txBox="1">
            <a:spLocks noChangeArrowheads="1"/>
          </p:cNvSpPr>
          <p:nvPr/>
        </p:nvSpPr>
        <p:spPr bwMode="auto">
          <a:xfrm>
            <a:off x="4476665" y="2297848"/>
            <a:ext cx="55638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2000" dirty="0">
                <a:solidFill>
                  <a:srgbClr val="0070C0"/>
                </a:solidFill>
                <a:latin typeface="微软雅黑" panose="020B0503020204020204" pitchFamily="34" charset="-122"/>
                <a:ea typeface="微软雅黑" panose="020B0503020204020204" pitchFamily="34" charset="-122"/>
              </a:rPr>
              <a:t>学习</a:t>
            </a:r>
            <a:r>
              <a:rPr lang="en-US" altLang="zh-CN" sz="2000" dirty="0">
                <a:solidFill>
                  <a:srgbClr val="0070C0"/>
                </a:solidFill>
                <a:latin typeface="微软雅黑" panose="020B0503020204020204" pitchFamily="34" charset="-122"/>
                <a:ea typeface="微软雅黑" panose="020B0503020204020204" pitchFamily="34" charset="-122"/>
              </a:rPr>
              <a:t>&lt;td&gt;</a:t>
            </a:r>
            <a:r>
              <a:rPr lang="zh-CN" altLang="zh-CN" sz="2000" dirty="0">
                <a:solidFill>
                  <a:srgbClr val="0070C0"/>
                </a:solidFill>
                <a:latin typeface="微软雅黑" panose="020B0503020204020204" pitchFamily="34" charset="-122"/>
                <a:ea typeface="微软雅黑" panose="020B0503020204020204" pitchFamily="34" charset="-122"/>
              </a:rPr>
              <a:t>的属性时需要注意以下几点：</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4" name="Picture 10" descr="注意小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818" y="1965326"/>
            <a:ext cx="3354388" cy="342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1"/>
          <p:cNvSpPr txBox="1">
            <a:spLocks noChangeArrowheads="1"/>
          </p:cNvSpPr>
          <p:nvPr/>
        </p:nvSpPr>
        <p:spPr bwMode="auto">
          <a:xfrm>
            <a:off x="4915695" y="2714625"/>
            <a:ext cx="607923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dirty="0">
                <a:solidFill>
                  <a:srgbClr val="7030A0"/>
                </a:solidFill>
                <a:latin typeface="微软雅黑" panose="020B0503020204020204" pitchFamily="34" charset="-122"/>
                <a:ea typeface="微软雅黑" panose="020B0503020204020204" pitchFamily="34" charset="-122"/>
              </a:rPr>
              <a:t>在</a:t>
            </a:r>
            <a:r>
              <a:rPr lang="en-US" altLang="zh-CN" dirty="0">
                <a:solidFill>
                  <a:srgbClr val="7030A0"/>
                </a:solidFill>
                <a:latin typeface="微软雅黑" panose="020B0503020204020204" pitchFamily="34" charset="-122"/>
                <a:ea typeface="微软雅黑" panose="020B0503020204020204" pitchFamily="34" charset="-122"/>
              </a:rPr>
              <a:t>&lt;td&gt;</a:t>
            </a:r>
            <a:r>
              <a:rPr lang="zh-CN" altLang="en-US" dirty="0">
                <a:solidFill>
                  <a:srgbClr val="7030A0"/>
                </a:solidFill>
                <a:latin typeface="微软雅黑" panose="020B0503020204020204" pitchFamily="34" charset="-122"/>
                <a:ea typeface="微软雅黑" panose="020B0503020204020204" pitchFamily="34" charset="-122"/>
              </a:rPr>
              <a:t>标签</a:t>
            </a:r>
            <a:r>
              <a:rPr lang="zh-CN" altLang="zh-CN" dirty="0">
                <a:solidFill>
                  <a:srgbClr val="7030A0"/>
                </a:solidFill>
                <a:latin typeface="微软雅黑" panose="020B0503020204020204" pitchFamily="34" charset="-122"/>
                <a:ea typeface="微软雅黑" panose="020B0503020204020204" pitchFamily="34" charset="-122"/>
              </a:rPr>
              <a:t>的属性中，重点掌握</a:t>
            </a:r>
            <a:r>
              <a:rPr lang="en-US" altLang="zh-CN" dirty="0" err="1">
                <a:solidFill>
                  <a:srgbClr val="7030A0"/>
                </a:solidFill>
                <a:latin typeface="微软雅黑" panose="020B0503020204020204" pitchFamily="34" charset="-122"/>
                <a:ea typeface="微软雅黑" panose="020B0503020204020204" pitchFamily="34" charset="-122"/>
              </a:rPr>
              <a:t>colspan</a:t>
            </a:r>
            <a:r>
              <a:rPr lang="zh-CN" altLang="zh-CN" dirty="0">
                <a:solidFill>
                  <a:srgbClr val="7030A0"/>
                </a:solidFill>
                <a:latin typeface="微软雅黑" panose="020B0503020204020204" pitchFamily="34" charset="-122"/>
                <a:ea typeface="微软雅黑" panose="020B0503020204020204" pitchFamily="34" charset="-122"/>
              </a:rPr>
              <a:t>和</a:t>
            </a:r>
            <a:r>
              <a:rPr lang="en-US" altLang="zh-CN" dirty="0" err="1" smtClean="0">
                <a:solidFill>
                  <a:srgbClr val="7030A0"/>
                </a:solidFill>
                <a:latin typeface="微软雅黑" panose="020B0503020204020204" pitchFamily="34" charset="-122"/>
                <a:ea typeface="微软雅黑" panose="020B0503020204020204" pitchFamily="34" charset="-122"/>
              </a:rPr>
              <a:t>rowspan</a:t>
            </a:r>
            <a:r>
              <a:rPr lang="zh-CN" altLang="zh-CN" dirty="0">
                <a:solidFill>
                  <a:srgbClr val="7030A0"/>
                </a:solidFill>
                <a:latin typeface="微软雅黑" panose="020B0503020204020204" pitchFamily="34" charset="-122"/>
                <a:ea typeface="微软雅黑" panose="020B0503020204020204" pitchFamily="34" charset="-122"/>
              </a:rPr>
              <a:t>，其他的属性了解即可，不建议使用，均可用</a:t>
            </a:r>
            <a:r>
              <a:rPr lang="en-US" altLang="zh-CN" dirty="0">
                <a:solidFill>
                  <a:srgbClr val="7030A0"/>
                </a:solidFill>
                <a:latin typeface="微软雅黑" panose="020B0503020204020204" pitchFamily="34" charset="-122"/>
                <a:ea typeface="微软雅黑" panose="020B0503020204020204" pitchFamily="34" charset="-122"/>
              </a:rPr>
              <a:t>CSS</a:t>
            </a:r>
            <a:r>
              <a:rPr lang="zh-CN" altLang="zh-CN" dirty="0">
                <a:solidFill>
                  <a:srgbClr val="7030A0"/>
                </a:solidFill>
                <a:latin typeface="微软雅黑" panose="020B0503020204020204" pitchFamily="34" charset="-122"/>
                <a:ea typeface="微软雅黑" panose="020B0503020204020204" pitchFamily="34" charset="-122"/>
              </a:rPr>
              <a:t>样式属性替代。</a:t>
            </a:r>
          </a:p>
        </p:txBody>
      </p:sp>
      <p:sp>
        <p:nvSpPr>
          <p:cNvPr id="6" name="矩形 2"/>
          <p:cNvSpPr>
            <a:spLocks noChangeArrowheads="1"/>
          </p:cNvSpPr>
          <p:nvPr/>
        </p:nvSpPr>
        <p:spPr bwMode="auto">
          <a:xfrm>
            <a:off x="4558507" y="2905126"/>
            <a:ext cx="201613" cy="201613"/>
          </a:xfrm>
          <a:prstGeom prst="rect">
            <a:avLst/>
          </a:prstGeom>
          <a:solidFill>
            <a:srgbClr val="FAC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cxnSp>
        <p:nvCxnSpPr>
          <p:cNvPr id="7" name="直接连接符 6"/>
          <p:cNvCxnSpPr/>
          <p:nvPr/>
        </p:nvCxnSpPr>
        <p:spPr bwMode="auto">
          <a:xfrm>
            <a:off x="4623594" y="2703513"/>
            <a:ext cx="3408362" cy="0"/>
          </a:xfrm>
          <a:prstGeom prst="line">
            <a:avLst/>
          </a:prstGeom>
          <a:noFill/>
          <a:ln w="3175"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4553745" y="3648075"/>
            <a:ext cx="5335587" cy="0"/>
          </a:xfrm>
          <a:prstGeom prst="line">
            <a:avLst/>
          </a:prstGeom>
          <a:noFill/>
          <a:ln w="317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1"/>
          <p:cNvSpPr txBox="1">
            <a:spLocks noChangeArrowheads="1"/>
          </p:cNvSpPr>
          <p:nvPr/>
        </p:nvSpPr>
        <p:spPr bwMode="auto">
          <a:xfrm>
            <a:off x="4933155" y="4776788"/>
            <a:ext cx="61337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dirty="0">
                <a:solidFill>
                  <a:srgbClr val="7030A0"/>
                </a:solidFill>
                <a:latin typeface="微软雅黑" panose="020B0503020204020204" pitchFamily="34" charset="-122"/>
                <a:ea typeface="微软雅黑" panose="020B0503020204020204" pitchFamily="34" charset="-122"/>
              </a:rPr>
              <a:t>当对某一个</a:t>
            </a:r>
            <a:r>
              <a:rPr lang="en-US" altLang="zh-CN" dirty="0">
                <a:solidFill>
                  <a:srgbClr val="7030A0"/>
                </a:solidFill>
                <a:latin typeface="微软雅黑" panose="020B0503020204020204" pitchFamily="34" charset="-122"/>
                <a:ea typeface="微软雅黑" panose="020B0503020204020204" pitchFamily="34" charset="-122"/>
              </a:rPr>
              <a:t>&lt;td&gt;</a:t>
            </a:r>
            <a:r>
              <a:rPr lang="zh-CN" altLang="en-US" dirty="0">
                <a:solidFill>
                  <a:srgbClr val="7030A0"/>
                </a:solidFill>
                <a:latin typeface="微软雅黑" panose="020B0503020204020204" pitchFamily="34" charset="-122"/>
                <a:ea typeface="微软雅黑" panose="020B0503020204020204" pitchFamily="34" charset="-122"/>
              </a:rPr>
              <a:t>标签</a:t>
            </a:r>
            <a:r>
              <a:rPr lang="zh-CN" altLang="zh-CN" dirty="0">
                <a:solidFill>
                  <a:srgbClr val="7030A0"/>
                </a:solidFill>
                <a:latin typeface="微软雅黑" panose="020B0503020204020204" pitchFamily="34" charset="-122"/>
                <a:ea typeface="微软雅黑" panose="020B0503020204020204" pitchFamily="34" charset="-122"/>
              </a:rPr>
              <a:t>应用</a:t>
            </a:r>
            <a:r>
              <a:rPr lang="en-US" altLang="zh-CN" dirty="0">
                <a:solidFill>
                  <a:srgbClr val="7030A0"/>
                </a:solidFill>
                <a:latin typeface="微软雅黑" panose="020B0503020204020204" pitchFamily="34" charset="-122"/>
                <a:ea typeface="微软雅黑" panose="020B0503020204020204" pitchFamily="34" charset="-122"/>
              </a:rPr>
              <a:t>height</a:t>
            </a:r>
            <a:r>
              <a:rPr lang="zh-CN" altLang="zh-CN" dirty="0">
                <a:solidFill>
                  <a:srgbClr val="7030A0"/>
                </a:solidFill>
                <a:latin typeface="微软雅黑" panose="020B0503020204020204" pitchFamily="34" charset="-122"/>
                <a:ea typeface="微软雅黑" panose="020B0503020204020204" pitchFamily="34" charset="-122"/>
              </a:rPr>
              <a:t>属性设置高度时，该行中的所有单元格均会以设置的高度显示。</a:t>
            </a:r>
            <a:endParaRPr lang="zh-CN" altLang="en-US" dirty="0">
              <a:solidFill>
                <a:srgbClr val="7030A0"/>
              </a:solidFill>
              <a:latin typeface="微软雅黑" panose="020B0503020204020204" pitchFamily="34" charset="-122"/>
              <a:ea typeface="微软雅黑" panose="020B0503020204020204" pitchFamily="34" charset="-122"/>
            </a:endParaRPr>
          </a:p>
        </p:txBody>
      </p:sp>
      <p:sp>
        <p:nvSpPr>
          <p:cNvPr id="10" name="TextBox 1"/>
          <p:cNvSpPr txBox="1">
            <a:spLocks noChangeArrowheads="1"/>
          </p:cNvSpPr>
          <p:nvPr/>
        </p:nvSpPr>
        <p:spPr bwMode="auto">
          <a:xfrm>
            <a:off x="4925220" y="3705225"/>
            <a:ext cx="6141713"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dirty="0">
                <a:solidFill>
                  <a:srgbClr val="7030A0"/>
                </a:solidFill>
                <a:latin typeface="微软雅黑" panose="020B0503020204020204" pitchFamily="34" charset="-122"/>
                <a:ea typeface="微软雅黑" panose="020B0503020204020204" pitchFamily="34" charset="-122"/>
              </a:rPr>
              <a:t>当对某一个</a:t>
            </a:r>
            <a:r>
              <a:rPr lang="en-US" altLang="zh-CN" dirty="0">
                <a:solidFill>
                  <a:srgbClr val="7030A0"/>
                </a:solidFill>
                <a:latin typeface="微软雅黑" panose="020B0503020204020204" pitchFamily="34" charset="-122"/>
                <a:ea typeface="微软雅黑" panose="020B0503020204020204" pitchFamily="34" charset="-122"/>
              </a:rPr>
              <a:t>&lt;td&gt;</a:t>
            </a:r>
            <a:r>
              <a:rPr lang="zh-CN" altLang="en-US" dirty="0">
                <a:solidFill>
                  <a:srgbClr val="7030A0"/>
                </a:solidFill>
                <a:latin typeface="微软雅黑" panose="020B0503020204020204" pitchFamily="34" charset="-122"/>
                <a:ea typeface="微软雅黑" panose="020B0503020204020204" pitchFamily="34" charset="-122"/>
              </a:rPr>
              <a:t>标签</a:t>
            </a:r>
            <a:r>
              <a:rPr lang="zh-CN" altLang="zh-CN" dirty="0">
                <a:solidFill>
                  <a:srgbClr val="7030A0"/>
                </a:solidFill>
                <a:latin typeface="微软雅黑" panose="020B0503020204020204" pitchFamily="34" charset="-122"/>
                <a:ea typeface="微软雅黑" panose="020B0503020204020204" pitchFamily="34" charset="-122"/>
              </a:rPr>
              <a:t>应用</a:t>
            </a:r>
            <a:r>
              <a:rPr lang="en-US" altLang="zh-CN" dirty="0">
                <a:solidFill>
                  <a:srgbClr val="7030A0"/>
                </a:solidFill>
                <a:latin typeface="微软雅黑" panose="020B0503020204020204" pitchFamily="34" charset="-122"/>
                <a:ea typeface="微软雅黑" panose="020B0503020204020204" pitchFamily="34" charset="-122"/>
              </a:rPr>
              <a:t>width</a:t>
            </a:r>
            <a:r>
              <a:rPr lang="zh-CN" altLang="zh-CN" dirty="0">
                <a:solidFill>
                  <a:srgbClr val="7030A0"/>
                </a:solidFill>
                <a:latin typeface="微软雅黑" panose="020B0503020204020204" pitchFamily="34" charset="-122"/>
                <a:ea typeface="微软雅黑" panose="020B0503020204020204" pitchFamily="34" charset="-122"/>
              </a:rPr>
              <a:t>属性设置宽度时，该列中的所有单元格均会以设置的宽度显示。</a:t>
            </a:r>
          </a:p>
        </p:txBody>
      </p:sp>
      <p:cxnSp>
        <p:nvCxnSpPr>
          <p:cNvPr id="11" name="直接连接符 10"/>
          <p:cNvCxnSpPr/>
          <p:nvPr/>
        </p:nvCxnSpPr>
        <p:spPr bwMode="auto">
          <a:xfrm>
            <a:off x="4539456" y="4643438"/>
            <a:ext cx="5449888" cy="0"/>
          </a:xfrm>
          <a:prstGeom prst="line">
            <a:avLst/>
          </a:prstGeom>
          <a:noFill/>
          <a:ln w="317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2"/>
          <p:cNvSpPr txBox="1">
            <a:spLocks noChangeArrowheads="1"/>
          </p:cNvSpPr>
          <p:nvPr/>
        </p:nvSpPr>
        <p:spPr bwMode="auto">
          <a:xfrm>
            <a:off x="4507707" y="2851151"/>
            <a:ext cx="258763" cy="307975"/>
          </a:xfrm>
          <a:prstGeom prst="rect">
            <a:avLst/>
          </a:prstGeom>
          <a:solidFill>
            <a:schemeClr val="accent5">
              <a:lumMod val="7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1400">
                <a:solidFill>
                  <a:schemeClr val="bg1"/>
                </a:solidFill>
                <a:latin typeface="Aharoni" pitchFamily="2" charset="-79"/>
                <a:cs typeface="Aharoni" pitchFamily="2" charset="-79"/>
              </a:rPr>
              <a:t>A</a:t>
            </a:r>
            <a:endParaRPr lang="zh-CN" altLang="en-US" sz="1400">
              <a:solidFill>
                <a:schemeClr val="bg1"/>
              </a:solidFill>
              <a:latin typeface="Aharoni" pitchFamily="2" charset="-79"/>
              <a:cs typeface="Aharoni" pitchFamily="2" charset="-79"/>
            </a:endParaRPr>
          </a:p>
        </p:txBody>
      </p:sp>
      <p:sp>
        <p:nvSpPr>
          <p:cNvPr id="13" name="矩形 2"/>
          <p:cNvSpPr>
            <a:spLocks noChangeArrowheads="1"/>
          </p:cNvSpPr>
          <p:nvPr/>
        </p:nvSpPr>
        <p:spPr bwMode="auto">
          <a:xfrm>
            <a:off x="4556919" y="3898901"/>
            <a:ext cx="201612" cy="201613"/>
          </a:xfrm>
          <a:prstGeom prst="rect">
            <a:avLst/>
          </a:prstGeom>
          <a:solidFill>
            <a:srgbClr val="FAC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4" name="TextBox 33"/>
          <p:cNvSpPr txBox="1">
            <a:spLocks noChangeArrowheads="1"/>
          </p:cNvSpPr>
          <p:nvPr/>
        </p:nvSpPr>
        <p:spPr bwMode="auto">
          <a:xfrm>
            <a:off x="4506119" y="3846514"/>
            <a:ext cx="258762" cy="307975"/>
          </a:xfrm>
          <a:prstGeom prst="rect">
            <a:avLst/>
          </a:prstGeom>
          <a:solidFill>
            <a:schemeClr val="accent5">
              <a:lumMod val="7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1400">
                <a:solidFill>
                  <a:schemeClr val="bg1"/>
                </a:solidFill>
                <a:latin typeface="Aharoni" pitchFamily="2" charset="-79"/>
                <a:cs typeface="Aharoni" pitchFamily="2" charset="-79"/>
              </a:rPr>
              <a:t>B</a:t>
            </a:r>
            <a:endParaRPr lang="zh-CN" altLang="en-US" sz="1400">
              <a:solidFill>
                <a:schemeClr val="bg1"/>
              </a:solidFill>
              <a:latin typeface="Aharoni" pitchFamily="2" charset="-79"/>
              <a:cs typeface="Aharoni" pitchFamily="2" charset="-79"/>
            </a:endParaRPr>
          </a:p>
        </p:txBody>
      </p:sp>
      <p:sp>
        <p:nvSpPr>
          <p:cNvPr id="15" name="矩形 2"/>
          <p:cNvSpPr>
            <a:spLocks noChangeArrowheads="1"/>
          </p:cNvSpPr>
          <p:nvPr/>
        </p:nvSpPr>
        <p:spPr bwMode="auto">
          <a:xfrm>
            <a:off x="4564857" y="4953000"/>
            <a:ext cx="201613" cy="203200"/>
          </a:xfrm>
          <a:prstGeom prst="rect">
            <a:avLst/>
          </a:prstGeom>
          <a:solidFill>
            <a:srgbClr val="FAC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6" name="TextBox 35"/>
          <p:cNvSpPr txBox="1">
            <a:spLocks noChangeArrowheads="1"/>
          </p:cNvSpPr>
          <p:nvPr/>
        </p:nvSpPr>
        <p:spPr bwMode="auto">
          <a:xfrm>
            <a:off x="4512469" y="4900614"/>
            <a:ext cx="258762" cy="307975"/>
          </a:xfrm>
          <a:prstGeom prst="rect">
            <a:avLst/>
          </a:prstGeom>
          <a:solidFill>
            <a:schemeClr val="accent5">
              <a:lumMod val="7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1400">
                <a:solidFill>
                  <a:schemeClr val="bg1"/>
                </a:solidFill>
                <a:latin typeface="Aharoni" pitchFamily="2" charset="-79"/>
                <a:cs typeface="Aharoni" pitchFamily="2" charset="-79"/>
              </a:rPr>
              <a:t>C</a:t>
            </a:r>
            <a:endParaRPr lang="zh-CN" altLang="en-US" sz="1400">
              <a:solidFill>
                <a:schemeClr val="bg1"/>
              </a:solidFill>
              <a:latin typeface="Aharoni" pitchFamily="2" charset="-79"/>
              <a:cs typeface="Aharoni" pitchFamily="2" charset="-79"/>
            </a:endParaRPr>
          </a:p>
        </p:txBody>
      </p:sp>
      <p:grpSp>
        <p:nvGrpSpPr>
          <p:cNvPr id="21521" name="组合 14"/>
          <p:cNvGrpSpPr>
            <a:grpSpLocks/>
          </p:cNvGrpSpPr>
          <p:nvPr/>
        </p:nvGrpSpPr>
        <p:grpSpPr bwMode="auto">
          <a:xfrm>
            <a:off x="1526381" y="969963"/>
            <a:ext cx="9144000" cy="1028700"/>
            <a:chOff x="0" y="969484"/>
            <a:chExt cx="9144000" cy="1029179"/>
          </a:xfrm>
        </p:grpSpPr>
        <p:sp>
          <p:nvSpPr>
            <p:cNvPr id="18" name="矩形 17"/>
            <p:cNvSpPr/>
            <p:nvPr/>
          </p:nvSpPr>
          <p:spPr bwMode="auto">
            <a:xfrm>
              <a:off x="0" y="969484"/>
              <a:ext cx="9144000" cy="792641"/>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pic>
          <p:nvPicPr>
            <p:cNvPr id="21525" name="Picture 2" descr="C:\Documents and Settings\Administrator\桌面\小人.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 y="969963"/>
              <a:ext cx="13239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1755775" y="1142602"/>
              <a:ext cx="2754313" cy="462178"/>
            </a:xfrm>
            <a:prstGeom prst="rect">
              <a:avLst/>
            </a:prstGeom>
          </p:spPr>
          <p:txBody>
            <a:bodyPr wrap="none">
              <a:spAutoFit/>
            </a:bodyPr>
            <a:lstStyle/>
            <a:p>
              <a:pPr>
                <a:defRPr/>
              </a:pPr>
              <a:r>
                <a:rPr lang="en-US" altLang="zh-CN" sz="2400" b="1" spc="200" dirty="0">
                  <a:solidFill>
                    <a:srgbClr val="1369B2"/>
                  </a:solidFill>
                  <a:latin typeface="微软雅黑" pitchFamily="34" charset="-122"/>
                  <a:ea typeface="微软雅黑" pitchFamily="34" charset="-122"/>
                </a:rPr>
                <a:t>&lt;td&gt;</a:t>
              </a:r>
              <a:r>
                <a:rPr lang="zh-CN" altLang="en-US" sz="2400" b="1" spc="200" dirty="0">
                  <a:solidFill>
                    <a:srgbClr val="1369B2"/>
                  </a:solidFill>
                  <a:latin typeface="微软雅黑" pitchFamily="34" charset="-122"/>
                  <a:ea typeface="微软雅黑" pitchFamily="34" charset="-122"/>
                </a:rPr>
                <a:t>标签的属性</a:t>
              </a:r>
              <a:endParaRPr lang="en-US" altLang="zh-CN" sz="2400" b="1" spc="200" dirty="0">
                <a:solidFill>
                  <a:srgbClr val="1369B2"/>
                </a:solidFill>
                <a:latin typeface="微软雅黑" pitchFamily="34" charset="-122"/>
                <a:ea typeface="微软雅黑" pitchFamily="34" charset="-122"/>
              </a:endParaRPr>
            </a:p>
          </p:txBody>
        </p:sp>
      </p:grpSp>
      <p:sp>
        <p:nvSpPr>
          <p:cNvPr id="22"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smtClean="0">
                <a:solidFill>
                  <a:srgbClr val="F8F8F8"/>
                </a:solidFill>
                <a:latin typeface="微软雅黑"/>
              </a:rPr>
              <a:t>4.6.1 </a:t>
            </a:r>
            <a:r>
              <a:rPr lang="zh-CN" altLang="zh-CN" kern="1200" dirty="0" smtClean="0">
                <a:solidFill>
                  <a:srgbClr val="F8F8F8"/>
                </a:solidFill>
                <a:latin typeface="微软雅黑"/>
              </a:rPr>
              <a:t>表格</a:t>
            </a:r>
            <a:r>
              <a:rPr lang="zh-CN" altLang="en-US" kern="1200" dirty="0" smtClean="0">
                <a:solidFill>
                  <a:srgbClr val="F8F8F8"/>
                </a:solidFill>
                <a:latin typeface="微软雅黑"/>
              </a:rPr>
              <a:t>标签</a:t>
            </a:r>
            <a:endParaRPr lang="zh-CN" altLang="en-US" kern="1200" dirty="0">
              <a:solidFill>
                <a:srgbClr val="F8F8F8"/>
              </a:solidFill>
              <a:latin typeface="微软雅黑"/>
            </a:endParaRPr>
          </a:p>
        </p:txBody>
      </p:sp>
    </p:spTree>
    <p:custDataLst>
      <p:tags r:id="rId1"/>
    </p:custDataLst>
    <p:extLst>
      <p:ext uri="{BB962C8B-B14F-4D97-AF65-F5344CB8AC3E}">
        <p14:creationId xmlns:p14="http://schemas.microsoft.com/office/powerpoint/2010/main" val="218529059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34" presetClass="emph" presetSubtype="0" fill="hold" grpId="0" nodeType="withEffect">
                                  <p:stCondLst>
                                    <p:cond delay="0"/>
                                  </p:stCondLst>
                                  <p:iterate type="lt">
                                    <p:tmPct val="10000"/>
                                  </p:iterate>
                                  <p:childTnLst>
                                    <p:animMotion origin="layout" path="M -4.68567E-8 -3.7037E-7 L -4.68567E-8 -0.07222 " pathEditMode="relative" rAng="0" ptsTypes="AA">
                                      <p:cBhvr>
                                        <p:cTn id="9" dur="250" accel="50000" decel="50000" autoRev="1" fill="hold">
                                          <p:stCondLst>
                                            <p:cond delay="0"/>
                                          </p:stCondLst>
                                        </p:cTn>
                                        <p:tgtEl>
                                          <p:spTgt spid="3"/>
                                        </p:tgtEl>
                                        <p:attrNameLst>
                                          <p:attrName>ppt_x</p:attrName>
                                          <p:attrName>ppt_y</p:attrName>
                                        </p:attrNameLst>
                                      </p:cBhvr>
                                      <p:rCtr x="0" y="-3611"/>
                                    </p:animMotion>
                                    <p:animRot by="1500000">
                                      <p:cBhvr>
                                        <p:cTn id="10" dur="125" fill="hold">
                                          <p:stCondLst>
                                            <p:cond delay="0"/>
                                          </p:stCondLst>
                                        </p:cTn>
                                        <p:tgtEl>
                                          <p:spTgt spid="3"/>
                                        </p:tgtEl>
                                        <p:attrNameLst>
                                          <p:attrName>r</p:attrName>
                                        </p:attrNameLst>
                                      </p:cBhvr>
                                    </p:animRot>
                                    <p:animRot by="-1500000">
                                      <p:cBhvr>
                                        <p:cTn id="11" dur="125" fill="hold">
                                          <p:stCondLst>
                                            <p:cond delay="125"/>
                                          </p:stCondLst>
                                        </p:cTn>
                                        <p:tgtEl>
                                          <p:spTgt spid="3"/>
                                        </p:tgtEl>
                                        <p:attrNameLst>
                                          <p:attrName>r</p:attrName>
                                        </p:attrNameLst>
                                      </p:cBhvr>
                                    </p:animRot>
                                    <p:animRot by="-1500000">
                                      <p:cBhvr>
                                        <p:cTn id="12" dur="125" fill="hold">
                                          <p:stCondLst>
                                            <p:cond delay="250"/>
                                          </p:stCondLst>
                                        </p:cTn>
                                        <p:tgtEl>
                                          <p:spTgt spid="3"/>
                                        </p:tgtEl>
                                        <p:attrNameLst>
                                          <p:attrName>r</p:attrName>
                                        </p:attrNameLst>
                                      </p:cBhvr>
                                    </p:animRot>
                                    <p:animRot by="1500000">
                                      <p:cBhvr>
                                        <p:cTn id="13" dur="125" fill="hold">
                                          <p:stCondLst>
                                            <p:cond delay="375"/>
                                          </p:stCondLst>
                                        </p:cTn>
                                        <p:tgtEl>
                                          <p:spTgt spid="3"/>
                                        </p:tgtEl>
                                        <p:attrNameLst>
                                          <p:attrName>r</p:attrName>
                                        </p:attrNameLst>
                                      </p:cBhvr>
                                    </p:animRo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22" presetClass="entr" presetSubtype="8"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9" grpId="0"/>
      <p:bldP spid="10" grpId="0"/>
      <p:bldP spid="12" grpId="0" animBg="1"/>
      <p:bldP spid="13" grpId="0" animBg="1"/>
      <p:bldP spid="14" grpId="0" animBg="1"/>
      <p:bldP spid="15" grpId="0" animBg="1"/>
      <p:bldP spid="1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1" name="组合 14"/>
          <p:cNvGrpSpPr>
            <a:grpSpLocks/>
          </p:cNvGrpSpPr>
          <p:nvPr/>
        </p:nvGrpSpPr>
        <p:grpSpPr bwMode="auto">
          <a:xfrm>
            <a:off x="1526381" y="969963"/>
            <a:ext cx="9144000" cy="1028700"/>
            <a:chOff x="0" y="969484"/>
            <a:chExt cx="9144000" cy="1029179"/>
          </a:xfrm>
        </p:grpSpPr>
        <p:sp>
          <p:nvSpPr>
            <p:cNvPr id="4" name="矩形 3"/>
            <p:cNvSpPr/>
            <p:nvPr/>
          </p:nvSpPr>
          <p:spPr bwMode="auto">
            <a:xfrm>
              <a:off x="0" y="969484"/>
              <a:ext cx="9144000" cy="792641"/>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pic>
          <p:nvPicPr>
            <p:cNvPr id="22549" name="Picture 2" descr="C:\Documents and Settings\Administrator\桌面\小人.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969963"/>
              <a:ext cx="13239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755775" y="1142602"/>
              <a:ext cx="2754313" cy="462178"/>
            </a:xfrm>
            <a:prstGeom prst="rect">
              <a:avLst/>
            </a:prstGeom>
          </p:spPr>
          <p:txBody>
            <a:bodyPr wrap="none">
              <a:spAutoFit/>
            </a:bodyPr>
            <a:lstStyle/>
            <a:p>
              <a:pPr>
                <a:defRPr/>
              </a:pPr>
              <a:r>
                <a:rPr lang="en-US" altLang="zh-CN" sz="2400" b="1" spc="200" dirty="0">
                  <a:solidFill>
                    <a:srgbClr val="1369B2"/>
                  </a:solidFill>
                  <a:latin typeface="微软雅黑" pitchFamily="34" charset="-122"/>
                  <a:ea typeface="微软雅黑" pitchFamily="34" charset="-122"/>
                </a:rPr>
                <a:t>&lt;</a:t>
              </a:r>
              <a:r>
                <a:rPr lang="en-US" altLang="zh-CN" sz="2400" b="1" spc="200" dirty="0" err="1">
                  <a:solidFill>
                    <a:srgbClr val="1369B2"/>
                  </a:solidFill>
                  <a:latin typeface="微软雅黑" pitchFamily="34" charset="-122"/>
                  <a:ea typeface="微软雅黑" pitchFamily="34" charset="-122"/>
                </a:rPr>
                <a:t>th</a:t>
              </a:r>
              <a:r>
                <a:rPr lang="en-US" altLang="zh-CN" sz="2400" b="1" spc="200" dirty="0">
                  <a:solidFill>
                    <a:srgbClr val="1369B2"/>
                  </a:solidFill>
                  <a:latin typeface="微软雅黑" pitchFamily="34" charset="-122"/>
                  <a:ea typeface="微软雅黑" pitchFamily="34" charset="-122"/>
                </a:rPr>
                <a:t>&gt;</a:t>
              </a:r>
              <a:r>
                <a:rPr lang="zh-CN" altLang="en-US" sz="2400" b="1" spc="200" dirty="0">
                  <a:solidFill>
                    <a:srgbClr val="1369B2"/>
                  </a:solidFill>
                  <a:latin typeface="微软雅黑" pitchFamily="34" charset="-122"/>
                  <a:ea typeface="微软雅黑" pitchFamily="34" charset="-122"/>
                </a:rPr>
                <a:t>标签的属性</a:t>
              </a:r>
              <a:endParaRPr lang="en-US" altLang="zh-CN" sz="2400" b="1" spc="200" dirty="0">
                <a:solidFill>
                  <a:srgbClr val="1369B2"/>
                </a:solidFill>
                <a:latin typeface="微软雅黑" pitchFamily="34" charset="-122"/>
                <a:ea typeface="微软雅黑" pitchFamily="34" charset="-122"/>
              </a:endParaRPr>
            </a:p>
          </p:txBody>
        </p:sp>
      </p:grpSp>
      <p:grpSp>
        <p:nvGrpSpPr>
          <p:cNvPr id="7" name="组合 45"/>
          <p:cNvGrpSpPr>
            <a:grpSpLocks/>
          </p:cNvGrpSpPr>
          <p:nvPr/>
        </p:nvGrpSpPr>
        <p:grpSpPr bwMode="auto">
          <a:xfrm>
            <a:off x="2202657" y="2049464"/>
            <a:ext cx="8137525" cy="1089025"/>
            <a:chOff x="641723" y="5014685"/>
            <a:chExt cx="8138351" cy="1088408"/>
          </a:xfrm>
        </p:grpSpPr>
        <p:grpSp>
          <p:nvGrpSpPr>
            <p:cNvPr id="22540" name="组合 76"/>
            <p:cNvGrpSpPr>
              <a:grpSpLocks/>
            </p:cNvGrpSpPr>
            <p:nvPr/>
          </p:nvGrpSpPr>
          <p:grpSpPr bwMode="auto">
            <a:xfrm>
              <a:off x="641723" y="5014685"/>
              <a:ext cx="8138351" cy="1088408"/>
              <a:chOff x="533397" y="3181246"/>
              <a:chExt cx="11474177" cy="1534833"/>
            </a:xfrm>
          </p:grpSpPr>
          <p:grpSp>
            <p:nvGrpSpPr>
              <p:cNvPr id="22542" name="组合 72"/>
              <p:cNvGrpSpPr>
                <a:grpSpLocks/>
              </p:cNvGrpSpPr>
              <p:nvPr/>
            </p:nvGrpSpPr>
            <p:grpSpPr bwMode="auto">
              <a:xfrm>
                <a:off x="533397" y="3181246"/>
                <a:ext cx="11474177" cy="1534833"/>
                <a:chOff x="1523997" y="2388304"/>
                <a:chExt cx="12749090" cy="1690985"/>
              </a:xfrm>
            </p:grpSpPr>
            <p:sp>
              <p:nvSpPr>
                <p:cNvPr id="12" name="矩形 11"/>
                <p:cNvSpPr/>
                <p:nvPr/>
              </p:nvSpPr>
              <p:spPr>
                <a:xfrm>
                  <a:off x="1523997" y="2735867"/>
                  <a:ext cx="12749090" cy="1343422"/>
                </a:xfrm>
                <a:prstGeom prst="rect">
                  <a:avLst/>
                </a:prstGeom>
                <a:ln w="9525">
                  <a:solidFill>
                    <a:srgbClr val="0070C0"/>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任意多边形 12"/>
                <p:cNvSpPr/>
                <p:nvPr/>
              </p:nvSpPr>
              <p:spPr>
                <a:xfrm>
                  <a:off x="1832403" y="2388304"/>
                  <a:ext cx="3444692" cy="576808"/>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70C0"/>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defTabSz="2889250">
                    <a:lnSpc>
                      <a:spcPct val="90000"/>
                    </a:lnSpc>
                    <a:spcAft>
                      <a:spcPct val="35000"/>
                    </a:spcAft>
                    <a:defRPr/>
                  </a:pPr>
                  <a:endParaRPr lang="zh-CN" altLang="en-US" sz="6500" dirty="0"/>
                </a:p>
              </p:txBody>
            </p:sp>
          </p:grpSp>
          <p:sp>
            <p:nvSpPr>
              <p:cNvPr id="22543" name="矩形 75"/>
              <p:cNvSpPr>
                <a:spLocks noChangeArrowheads="1"/>
              </p:cNvSpPr>
              <p:nvPr/>
            </p:nvSpPr>
            <p:spPr bwMode="auto">
              <a:xfrm>
                <a:off x="810936" y="3193947"/>
                <a:ext cx="2974544" cy="52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chemeClr val="bg1"/>
                    </a:solidFill>
                    <a:latin typeface="微软雅黑" panose="020B0503020204020204" pitchFamily="34" charset="-122"/>
                    <a:ea typeface="微软雅黑" panose="020B0503020204020204" pitchFamily="34" charset="-122"/>
                  </a:rPr>
                  <a:t>知识概述</a:t>
                </a:r>
              </a:p>
            </p:txBody>
          </p:sp>
        </p:grpSp>
        <p:sp>
          <p:nvSpPr>
            <p:cNvPr id="22541" name="矩形 15"/>
            <p:cNvSpPr>
              <a:spLocks noChangeArrowheads="1"/>
            </p:cNvSpPr>
            <p:nvPr/>
          </p:nvSpPr>
          <p:spPr bwMode="auto">
            <a:xfrm>
              <a:off x="780819" y="5487721"/>
              <a:ext cx="7999255" cy="42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5000"/>
                </a:lnSpc>
              </a:pPr>
              <a:r>
                <a:rPr lang="en-US" altLang="zh-CN" dirty="0">
                  <a:solidFill>
                    <a:srgbClr val="7030A0"/>
                  </a:solidFill>
                  <a:latin typeface="微软雅黑" panose="020B0503020204020204" pitchFamily="34" charset="-122"/>
                  <a:ea typeface="微软雅黑" panose="020B0503020204020204" pitchFamily="34" charset="-122"/>
                </a:rPr>
                <a:t>&lt;</a:t>
              </a:r>
              <a:r>
                <a:rPr lang="en-US" altLang="zh-CN" dirty="0" err="1">
                  <a:solidFill>
                    <a:srgbClr val="7030A0"/>
                  </a:solidFill>
                  <a:latin typeface="微软雅黑" panose="020B0503020204020204" pitchFamily="34" charset="-122"/>
                  <a:ea typeface="微软雅黑" panose="020B0503020204020204" pitchFamily="34" charset="-122"/>
                </a:rPr>
                <a:t>th</a:t>
              </a:r>
              <a:r>
                <a:rPr lang="en-US" altLang="zh-CN" dirty="0">
                  <a:solidFill>
                    <a:srgbClr val="7030A0"/>
                  </a:solidFill>
                  <a:latin typeface="微软雅黑" panose="020B0503020204020204" pitchFamily="34" charset="-122"/>
                  <a:ea typeface="微软雅黑" panose="020B0503020204020204" pitchFamily="34" charset="-122"/>
                </a:rPr>
                <a:t>&gt;&lt;/</a:t>
              </a:r>
              <a:r>
                <a:rPr lang="en-US" altLang="zh-CN" dirty="0" err="1">
                  <a:solidFill>
                    <a:srgbClr val="7030A0"/>
                  </a:solidFill>
                  <a:latin typeface="微软雅黑" panose="020B0503020204020204" pitchFamily="34" charset="-122"/>
                  <a:ea typeface="微软雅黑" panose="020B0503020204020204" pitchFamily="34" charset="-122"/>
                </a:rPr>
                <a:t>th</a:t>
              </a:r>
              <a:r>
                <a:rPr lang="en-US" altLang="zh-CN" dirty="0">
                  <a:solidFill>
                    <a:srgbClr val="7030A0"/>
                  </a:solidFill>
                  <a:latin typeface="微软雅黑" panose="020B0503020204020204" pitchFamily="34" charset="-122"/>
                  <a:ea typeface="微软雅黑" panose="020B0503020204020204" pitchFamily="34" charset="-122"/>
                </a:rPr>
                <a:t>&gt;</a:t>
              </a:r>
              <a:r>
                <a:rPr lang="zh-CN" altLang="en-US" dirty="0">
                  <a:solidFill>
                    <a:srgbClr val="7030A0"/>
                  </a:solidFill>
                  <a:latin typeface="微软雅黑" panose="020B0503020204020204" pitchFamily="34" charset="-122"/>
                  <a:ea typeface="微软雅黑" panose="020B0503020204020204" pitchFamily="34" charset="-122"/>
                </a:rPr>
                <a:t>标签用来设置表头，其文本默认加粗居中显示。</a:t>
              </a:r>
            </a:p>
          </p:txBody>
        </p:sp>
      </p:grpSp>
      <p:pic>
        <p:nvPicPr>
          <p:cNvPr id="14" name="Picture 2" descr="C:\Users\Administrator\Desktop\7.17\表格.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931" y="3787776"/>
            <a:ext cx="29733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5" name="矩形 1"/>
          <p:cNvSpPr>
            <a:spLocks noChangeArrowheads="1"/>
          </p:cNvSpPr>
          <p:nvPr/>
        </p:nvSpPr>
        <p:spPr bwMode="auto">
          <a:xfrm>
            <a:off x="4696620" y="3687763"/>
            <a:ext cx="3000375" cy="544512"/>
          </a:xfrm>
          <a:prstGeom prst="rect">
            <a:avLst/>
          </a:prstGeom>
          <a:noFill/>
          <a:ln w="19050" algn="ctr">
            <a:solidFill>
              <a:srgbClr val="FF0000"/>
            </a:solidFill>
            <a:prstDash val="sys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6" name="矩形 2"/>
          <p:cNvSpPr>
            <a:spLocks noChangeArrowheads="1"/>
          </p:cNvSpPr>
          <p:nvPr/>
        </p:nvSpPr>
        <p:spPr bwMode="auto">
          <a:xfrm>
            <a:off x="4696619" y="4292601"/>
            <a:ext cx="749300" cy="1497013"/>
          </a:xfrm>
          <a:prstGeom prst="rect">
            <a:avLst/>
          </a:prstGeom>
          <a:noFill/>
          <a:ln w="28575" algn="ctr">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cxnSp>
        <p:nvCxnSpPr>
          <p:cNvPr id="17" name="直接箭头连接符 4"/>
          <p:cNvCxnSpPr>
            <a:cxnSpLocks noChangeShapeType="1"/>
          </p:cNvCxnSpPr>
          <p:nvPr/>
        </p:nvCxnSpPr>
        <p:spPr bwMode="auto">
          <a:xfrm flipH="1">
            <a:off x="4150520" y="3970338"/>
            <a:ext cx="473075" cy="0"/>
          </a:xfrm>
          <a:prstGeom prst="straightConnector1">
            <a:avLst/>
          </a:prstGeom>
          <a:noFill/>
          <a:ln w="285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5"/>
          <p:cNvSpPr txBox="1">
            <a:spLocks noChangeArrowheads="1"/>
          </p:cNvSpPr>
          <p:nvPr/>
        </p:nvSpPr>
        <p:spPr bwMode="auto">
          <a:xfrm>
            <a:off x="3371057" y="3787775"/>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FF0000"/>
                </a:solidFill>
                <a:latin typeface="微软雅黑" panose="020B0503020204020204" pitchFamily="34" charset="-122"/>
                <a:ea typeface="微软雅黑" panose="020B0503020204020204" pitchFamily="34" charset="-122"/>
              </a:rPr>
              <a:t>表头</a:t>
            </a:r>
          </a:p>
        </p:txBody>
      </p:sp>
      <p:cxnSp>
        <p:nvCxnSpPr>
          <p:cNvPr id="19" name="直接箭头连接符 15"/>
          <p:cNvCxnSpPr>
            <a:cxnSpLocks noChangeShapeType="1"/>
          </p:cNvCxnSpPr>
          <p:nvPr/>
        </p:nvCxnSpPr>
        <p:spPr bwMode="auto">
          <a:xfrm flipH="1">
            <a:off x="4169570" y="4954588"/>
            <a:ext cx="473075" cy="0"/>
          </a:xfrm>
          <a:prstGeom prst="straightConnector1">
            <a:avLst/>
          </a:prstGeom>
          <a:noFill/>
          <a:ln w="285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16"/>
          <p:cNvSpPr txBox="1">
            <a:spLocks noChangeArrowheads="1"/>
          </p:cNvSpPr>
          <p:nvPr/>
        </p:nvSpPr>
        <p:spPr bwMode="auto">
          <a:xfrm>
            <a:off x="3390107" y="4772025"/>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FF0000"/>
                </a:solidFill>
                <a:latin typeface="微软雅黑" panose="020B0503020204020204" pitchFamily="34" charset="-122"/>
                <a:ea typeface="微软雅黑" panose="020B0503020204020204" pitchFamily="34" charset="-122"/>
              </a:rPr>
              <a:t>表头</a:t>
            </a:r>
          </a:p>
        </p:txBody>
      </p:sp>
      <p:sp>
        <p:nvSpPr>
          <p:cNvPr id="22"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smtClean="0">
                <a:solidFill>
                  <a:srgbClr val="F8F8F8"/>
                </a:solidFill>
                <a:latin typeface="微软雅黑"/>
              </a:rPr>
              <a:t>4.6.1 </a:t>
            </a:r>
            <a:r>
              <a:rPr lang="zh-CN" altLang="zh-CN" kern="1200" dirty="0" smtClean="0">
                <a:solidFill>
                  <a:srgbClr val="F8F8F8"/>
                </a:solidFill>
                <a:latin typeface="微软雅黑"/>
              </a:rPr>
              <a:t>表格</a:t>
            </a:r>
            <a:r>
              <a:rPr lang="zh-CN" altLang="en-US" kern="1200" dirty="0" smtClean="0">
                <a:solidFill>
                  <a:srgbClr val="F8F8F8"/>
                </a:solidFill>
                <a:latin typeface="微软雅黑"/>
              </a:rPr>
              <a:t>标签</a:t>
            </a:r>
            <a:endParaRPr lang="zh-CN" altLang="en-US" kern="1200" dirty="0">
              <a:solidFill>
                <a:srgbClr val="F8F8F8"/>
              </a:solidFill>
              <a:latin typeface="微软雅黑"/>
            </a:endParaRPr>
          </a:p>
        </p:txBody>
      </p:sp>
    </p:spTree>
    <p:custDataLst>
      <p:tags r:id="rId1"/>
    </p:custDataLst>
    <p:extLst>
      <p:ext uri="{BB962C8B-B14F-4D97-AF65-F5344CB8AC3E}">
        <p14:creationId xmlns:p14="http://schemas.microsoft.com/office/powerpoint/2010/main" val="328341709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par>
                                <p:cTn id="18" presetID="22" presetClass="entr" presetSubtype="4"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4.2.3 </a:t>
            </a:r>
            <a:r>
              <a:rPr lang="zh-CN" altLang="en-US" kern="1200" dirty="0">
                <a:solidFill>
                  <a:srgbClr val="F8F8F8"/>
                </a:solidFill>
                <a:latin typeface="微软雅黑"/>
                <a:cs typeface="+mn-cs"/>
              </a:rPr>
              <a:t>浮动的特殊情况</a:t>
            </a:r>
          </a:p>
        </p:txBody>
      </p:sp>
      <p:sp>
        <p:nvSpPr>
          <p:cNvPr id="13315" name="内容占位符 2"/>
          <p:cNvSpPr>
            <a:spLocks noGrp="1"/>
          </p:cNvSpPr>
          <p:nvPr>
            <p:ph idx="1"/>
          </p:nvPr>
        </p:nvSpPr>
        <p:spPr>
          <a:xfrm>
            <a:off x="1417861" y="908720"/>
            <a:ext cx="9073008" cy="1533525"/>
          </a:xfrm>
        </p:spPr>
        <p:txBody>
          <a:bodyPr/>
          <a:lstStyle/>
          <a:p>
            <a:pPr marL="0" indent="0">
              <a:buNone/>
            </a:pPr>
            <a:r>
              <a:rPr lang="en-US" altLang="zh-CN" b="1" dirty="0" smtClean="0">
                <a:latin typeface="+mn-ea"/>
              </a:rPr>
              <a:t>2</a:t>
            </a:r>
            <a:r>
              <a:rPr lang="zh-CN" altLang="zh-CN" b="1" dirty="0" smtClean="0">
                <a:latin typeface="+mn-ea"/>
              </a:rPr>
              <a:t>．元素浮动时，脱离普通流，这时可能会与普通流中的元素发生重叠</a:t>
            </a:r>
            <a:endParaRPr lang="zh-CN" altLang="zh-CN" dirty="0" smtClean="0">
              <a:latin typeface="+mn-ea"/>
            </a:endParaRPr>
          </a:p>
          <a:p>
            <a:pPr marL="0" indent="0">
              <a:buNone/>
            </a:pPr>
            <a:endParaRPr lang="zh-CN" altLang="en-US" dirty="0" smtClean="0">
              <a:latin typeface="+mn-ea"/>
            </a:endParaRPr>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t="19513"/>
          <a:stretch>
            <a:fillRect/>
          </a:stretch>
        </p:blipFill>
        <p:spPr bwMode="auto">
          <a:xfrm>
            <a:off x="2497981" y="1531888"/>
            <a:ext cx="5112568" cy="444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08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162669"/>
            <a:ext cx="6564633" cy="635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a:solidFill>
                  <a:srgbClr val="F8F8F8"/>
                </a:solidFill>
                <a:latin typeface="微软雅黑"/>
              </a:rPr>
              <a:t>4.6.2 </a:t>
            </a:r>
            <a:r>
              <a:rPr lang="zh-CN" altLang="en-US" kern="1200" dirty="0">
                <a:solidFill>
                  <a:srgbClr val="F8F8F8"/>
                </a:solidFill>
                <a:latin typeface="微软雅黑"/>
              </a:rPr>
              <a:t>合并单元格</a:t>
            </a:r>
          </a:p>
        </p:txBody>
      </p:sp>
      <p:sp>
        <p:nvSpPr>
          <p:cNvPr id="72707" name="内容占位符 2"/>
          <p:cNvSpPr>
            <a:spLocks noGrp="1"/>
          </p:cNvSpPr>
          <p:nvPr>
            <p:ph idx="1"/>
          </p:nvPr>
        </p:nvSpPr>
        <p:spPr>
          <a:xfrm>
            <a:off x="1279270" y="1052736"/>
            <a:ext cx="8388350" cy="3878263"/>
          </a:xfrm>
        </p:spPr>
        <p:txBody>
          <a:bodyPr/>
          <a:lstStyle/>
          <a:p>
            <a:pPr marL="0" indent="0">
              <a:buNone/>
            </a:pPr>
            <a:r>
              <a:rPr lang="en-US" altLang="zh-CN" dirty="0" smtClean="0">
                <a:latin typeface="+mn-ea"/>
              </a:rPr>
              <a:t>1</a:t>
            </a:r>
            <a:r>
              <a:rPr lang="zh-CN" altLang="zh-CN" dirty="0" smtClean="0">
                <a:latin typeface="+mn-ea"/>
              </a:rPr>
              <a:t>．合并左右列</a:t>
            </a:r>
          </a:p>
          <a:p>
            <a:pPr marL="0" indent="0"/>
            <a:r>
              <a:rPr lang="zh-CN" altLang="zh-CN" dirty="0" smtClean="0">
                <a:latin typeface="+mn-ea"/>
              </a:rPr>
              <a:t>合并左右列需要设置单元格标签</a:t>
            </a:r>
            <a:r>
              <a:rPr lang="en-US" altLang="zh-CN" dirty="0" smtClean="0">
                <a:latin typeface="+mn-ea"/>
              </a:rPr>
              <a:t>&lt;td&gt;</a:t>
            </a:r>
            <a:r>
              <a:rPr lang="zh-CN" altLang="zh-CN" dirty="0" smtClean="0">
                <a:latin typeface="+mn-ea"/>
              </a:rPr>
              <a:t>或</a:t>
            </a:r>
            <a:r>
              <a:rPr lang="en-US" altLang="zh-CN" dirty="0" smtClean="0">
                <a:latin typeface="+mn-ea"/>
              </a:rPr>
              <a:t>&lt;</a:t>
            </a:r>
            <a:r>
              <a:rPr lang="en-US" altLang="zh-CN" dirty="0" err="1" smtClean="0">
                <a:latin typeface="+mn-ea"/>
              </a:rPr>
              <a:t>th</a:t>
            </a:r>
            <a:r>
              <a:rPr lang="en-US" altLang="zh-CN" dirty="0" smtClean="0">
                <a:latin typeface="+mn-ea"/>
              </a:rPr>
              <a:t>&gt;</a:t>
            </a:r>
            <a:r>
              <a:rPr lang="zh-CN" altLang="zh-CN" dirty="0" smtClean="0">
                <a:latin typeface="+mn-ea"/>
              </a:rPr>
              <a:t>的</a:t>
            </a:r>
            <a:r>
              <a:rPr lang="en-US" altLang="zh-CN" dirty="0" err="1" smtClean="0">
                <a:latin typeface="+mn-ea"/>
              </a:rPr>
              <a:t>colspan</a:t>
            </a:r>
            <a:r>
              <a:rPr lang="zh-CN" altLang="zh-CN" dirty="0" smtClean="0">
                <a:latin typeface="+mn-ea"/>
              </a:rPr>
              <a:t>属性，取值为准备合并的列数。</a:t>
            </a:r>
            <a:endParaRPr lang="en-US" altLang="zh-CN" dirty="0" smtClean="0">
              <a:latin typeface="+mn-ea"/>
            </a:endParaRPr>
          </a:p>
          <a:p>
            <a:pPr marL="0" indent="0"/>
            <a:endParaRPr lang="en-US" altLang="zh-CN" dirty="0" smtClean="0">
              <a:latin typeface="+mn-ea"/>
            </a:endParaRPr>
          </a:p>
          <a:p>
            <a:pPr marL="0" indent="0">
              <a:buNone/>
            </a:pPr>
            <a:r>
              <a:rPr lang="en-US" altLang="zh-CN" dirty="0" smtClean="0">
                <a:latin typeface="+mn-ea"/>
              </a:rPr>
              <a:t>2</a:t>
            </a:r>
            <a:r>
              <a:rPr lang="zh-CN" altLang="zh-CN" dirty="0" smtClean="0">
                <a:latin typeface="+mn-ea"/>
              </a:rPr>
              <a:t>．合并上下行</a:t>
            </a:r>
          </a:p>
          <a:p>
            <a:pPr marL="0" indent="0"/>
            <a:r>
              <a:rPr lang="zh-CN" altLang="zh-CN" dirty="0" smtClean="0">
                <a:latin typeface="+mn-ea"/>
              </a:rPr>
              <a:t>合并上下行需要设置单元格标签</a:t>
            </a:r>
            <a:r>
              <a:rPr lang="en-US" altLang="zh-CN" dirty="0" smtClean="0">
                <a:latin typeface="+mn-ea"/>
              </a:rPr>
              <a:t>&lt;td&gt;</a:t>
            </a:r>
            <a:r>
              <a:rPr lang="zh-CN" altLang="zh-CN" dirty="0" smtClean="0">
                <a:latin typeface="+mn-ea"/>
              </a:rPr>
              <a:t>或</a:t>
            </a:r>
            <a:r>
              <a:rPr lang="en-US" altLang="zh-CN" dirty="0" smtClean="0">
                <a:latin typeface="+mn-ea"/>
              </a:rPr>
              <a:t>&lt;</a:t>
            </a:r>
            <a:r>
              <a:rPr lang="en-US" altLang="zh-CN" dirty="0" err="1" smtClean="0">
                <a:latin typeface="+mn-ea"/>
              </a:rPr>
              <a:t>th</a:t>
            </a:r>
            <a:r>
              <a:rPr lang="en-US" altLang="zh-CN" dirty="0" smtClean="0">
                <a:latin typeface="+mn-ea"/>
              </a:rPr>
              <a:t>&gt;</a:t>
            </a:r>
            <a:r>
              <a:rPr lang="zh-CN" altLang="zh-CN" dirty="0" smtClean="0">
                <a:latin typeface="+mn-ea"/>
              </a:rPr>
              <a:t>的</a:t>
            </a:r>
            <a:r>
              <a:rPr lang="en-US" altLang="zh-CN" dirty="0" err="1" smtClean="0">
                <a:latin typeface="+mn-ea"/>
              </a:rPr>
              <a:t>rowspan</a:t>
            </a:r>
            <a:r>
              <a:rPr lang="zh-CN" altLang="zh-CN" dirty="0" smtClean="0">
                <a:latin typeface="+mn-ea"/>
              </a:rPr>
              <a:t>属性，取值为准备合并的行数。</a:t>
            </a:r>
            <a:endParaRPr lang="zh-CN" altLang="en-US" dirty="0" smtClean="0">
              <a:latin typeface="+mn-ea"/>
            </a:endParaRPr>
          </a:p>
        </p:txBody>
      </p:sp>
    </p:spTree>
    <p:extLst>
      <p:ext uri="{BB962C8B-B14F-4D97-AF65-F5344CB8AC3E}">
        <p14:creationId xmlns:p14="http://schemas.microsoft.com/office/powerpoint/2010/main" val="2090876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altLang="zh-CN" dirty="0"/>
              <a:t>4.6.2 </a:t>
            </a:r>
            <a:r>
              <a:rPr lang="zh-CN" altLang="en-US" dirty="0"/>
              <a:t>合并单元格</a:t>
            </a:r>
            <a:endParaRPr lang="zh-CN" altLang="en-US" dirty="0" smtClean="0"/>
          </a:p>
        </p:txBody>
      </p:sp>
      <p:sp>
        <p:nvSpPr>
          <p:cNvPr id="4" name="Rectangle 3"/>
          <p:cNvSpPr txBox="1">
            <a:spLocks noChangeArrowheads="1"/>
          </p:cNvSpPr>
          <p:nvPr/>
        </p:nvSpPr>
        <p:spPr bwMode="auto">
          <a:xfrm>
            <a:off x="1289645" y="1356518"/>
            <a:ext cx="9633272" cy="706016"/>
          </a:xfrm>
          <a:prstGeom prst="rect">
            <a:avLst/>
          </a:prstGeom>
          <a:noFill/>
          <a:ln w="12700">
            <a:noFill/>
            <a:miter lim="800000"/>
            <a:headEnd/>
            <a:tailEnd/>
          </a:ln>
          <a:effectLst/>
        </p:spPr>
        <p:txBody>
          <a:bodyPr/>
          <a:lstStyle/>
          <a:p>
            <a:pPr marL="243411" indent="-243411" defTabSz="1545128">
              <a:spcBef>
                <a:spcPts val="0"/>
              </a:spcBef>
              <a:spcAft>
                <a:spcPts val="0"/>
              </a:spcAft>
              <a:buClr>
                <a:srgbClr val="0000CC"/>
              </a:buClr>
              <a:buSzPct val="100000"/>
              <a:defRPr/>
            </a:pPr>
            <a:r>
              <a:rPr lang="en-US" altLang="zh-CN" sz="2400" kern="0" dirty="0" smtClean="0">
                <a:solidFill>
                  <a:srgbClr val="FF0000"/>
                </a:solidFill>
                <a:latin typeface="黑体" pitchFamily="2" charset="-122"/>
                <a:ea typeface="黑体" pitchFamily="2" charset="-122"/>
              </a:rPr>
              <a:t>&lt;</a:t>
            </a:r>
            <a:r>
              <a:rPr lang="en-US" altLang="zh-CN" sz="2400" kern="0" dirty="0">
                <a:solidFill>
                  <a:srgbClr val="FF0000"/>
                </a:solidFill>
                <a:latin typeface="黑体" pitchFamily="2" charset="-122"/>
                <a:ea typeface="黑体" pitchFamily="2" charset="-122"/>
              </a:rPr>
              <a:t>td </a:t>
            </a:r>
            <a:r>
              <a:rPr lang="en-US" altLang="zh-CN" sz="2400" kern="0" dirty="0" err="1">
                <a:solidFill>
                  <a:srgbClr val="FF0000"/>
                </a:solidFill>
                <a:latin typeface="黑体" pitchFamily="2" charset="-122"/>
                <a:ea typeface="黑体" pitchFamily="2" charset="-122"/>
              </a:rPr>
              <a:t>rowspan</a:t>
            </a:r>
            <a:r>
              <a:rPr lang="en-US" altLang="zh-CN" sz="2400" kern="0" dirty="0">
                <a:solidFill>
                  <a:srgbClr val="FF0000"/>
                </a:solidFill>
                <a:latin typeface="黑体" pitchFamily="2" charset="-122"/>
                <a:ea typeface="黑体" pitchFamily="2" charset="-122"/>
              </a:rPr>
              <a:t>=</a:t>
            </a:r>
            <a:r>
              <a:rPr lang="en-US" altLang="zh-CN" sz="2400" kern="0" dirty="0">
                <a:solidFill>
                  <a:srgbClr val="FF0000"/>
                </a:solidFill>
                <a:latin typeface="+mn-lt"/>
                <a:ea typeface="黑体" pitchFamily="2" charset="-122"/>
              </a:rPr>
              <a:t>“</a:t>
            </a:r>
            <a:r>
              <a:rPr lang="en-US" altLang="zh-CN" sz="2400" kern="0" dirty="0">
                <a:solidFill>
                  <a:srgbClr val="FF0000"/>
                </a:solidFill>
                <a:latin typeface="黑体" pitchFamily="2" charset="-122"/>
                <a:ea typeface="黑体" pitchFamily="2" charset="-122"/>
              </a:rPr>
              <a:t>3</a:t>
            </a:r>
            <a:r>
              <a:rPr lang="en-US" altLang="zh-CN" sz="2400" kern="0" dirty="0">
                <a:solidFill>
                  <a:srgbClr val="FF0000"/>
                </a:solidFill>
                <a:latin typeface="+mn-lt"/>
                <a:ea typeface="黑体" pitchFamily="2" charset="-122"/>
              </a:rPr>
              <a:t>”</a:t>
            </a:r>
            <a:r>
              <a:rPr lang="en-US" altLang="zh-CN" sz="2400" kern="0" dirty="0">
                <a:solidFill>
                  <a:srgbClr val="FF0000"/>
                </a:solidFill>
                <a:latin typeface="黑体" pitchFamily="2" charset="-122"/>
                <a:ea typeface="黑体" pitchFamily="2" charset="-122"/>
              </a:rPr>
              <a:t>&gt;</a:t>
            </a:r>
            <a:r>
              <a:rPr lang="en-US" altLang="zh-CN" sz="2400" kern="0" dirty="0">
                <a:solidFill>
                  <a:srgbClr val="FF0000"/>
                </a:solidFill>
                <a:latin typeface="+mn-lt"/>
                <a:ea typeface="黑体" pitchFamily="2" charset="-122"/>
              </a:rPr>
              <a:t>…</a:t>
            </a:r>
            <a:r>
              <a:rPr lang="en-US" altLang="zh-CN" sz="2400" kern="0" dirty="0">
                <a:solidFill>
                  <a:srgbClr val="FF0000"/>
                </a:solidFill>
                <a:latin typeface="黑体" pitchFamily="2" charset="-122"/>
                <a:ea typeface="黑体" pitchFamily="2" charset="-122"/>
              </a:rPr>
              <a:t>&lt;/td&gt;      &lt;td </a:t>
            </a:r>
            <a:r>
              <a:rPr lang="en-US" altLang="zh-CN" sz="2400" kern="0" dirty="0" err="1">
                <a:solidFill>
                  <a:srgbClr val="FF0000"/>
                </a:solidFill>
                <a:latin typeface="黑体" pitchFamily="2" charset="-122"/>
                <a:ea typeface="黑体" pitchFamily="2" charset="-122"/>
              </a:rPr>
              <a:t>colspan</a:t>
            </a:r>
            <a:r>
              <a:rPr lang="en-US" altLang="zh-CN" sz="2400" kern="0" dirty="0">
                <a:solidFill>
                  <a:srgbClr val="FF0000"/>
                </a:solidFill>
                <a:latin typeface="黑体" pitchFamily="2" charset="-122"/>
                <a:ea typeface="黑体" pitchFamily="2" charset="-122"/>
              </a:rPr>
              <a:t>=</a:t>
            </a:r>
            <a:r>
              <a:rPr lang="en-US" altLang="zh-CN" sz="2400" kern="0" dirty="0">
                <a:solidFill>
                  <a:srgbClr val="FF0000"/>
                </a:solidFill>
                <a:latin typeface="+mn-lt"/>
                <a:ea typeface="黑体" pitchFamily="2" charset="-122"/>
              </a:rPr>
              <a:t>“</a:t>
            </a:r>
            <a:r>
              <a:rPr lang="en-US" altLang="zh-CN" sz="2400" kern="0" dirty="0">
                <a:solidFill>
                  <a:srgbClr val="FF0000"/>
                </a:solidFill>
                <a:latin typeface="黑体" pitchFamily="2" charset="-122"/>
                <a:ea typeface="黑体" pitchFamily="2" charset="-122"/>
              </a:rPr>
              <a:t>3</a:t>
            </a:r>
            <a:r>
              <a:rPr lang="en-US" altLang="zh-CN" sz="2400" kern="0" dirty="0">
                <a:solidFill>
                  <a:srgbClr val="FF0000"/>
                </a:solidFill>
                <a:latin typeface="+mn-lt"/>
                <a:ea typeface="黑体" pitchFamily="2" charset="-122"/>
              </a:rPr>
              <a:t>”</a:t>
            </a:r>
            <a:r>
              <a:rPr lang="en-US" altLang="zh-CN" sz="2400" kern="0" dirty="0">
                <a:solidFill>
                  <a:srgbClr val="FF0000"/>
                </a:solidFill>
                <a:latin typeface="黑体" pitchFamily="2" charset="-122"/>
                <a:ea typeface="黑体" pitchFamily="2" charset="-122"/>
              </a:rPr>
              <a:t>&gt;</a:t>
            </a:r>
            <a:r>
              <a:rPr lang="en-US" altLang="zh-CN" sz="2400" kern="0" dirty="0">
                <a:solidFill>
                  <a:srgbClr val="FF0000"/>
                </a:solidFill>
                <a:latin typeface="+mn-lt"/>
                <a:ea typeface="黑体" pitchFamily="2" charset="-122"/>
              </a:rPr>
              <a:t>…</a:t>
            </a:r>
            <a:r>
              <a:rPr lang="en-US" altLang="zh-CN" sz="2400" kern="0" dirty="0">
                <a:solidFill>
                  <a:srgbClr val="FF0000"/>
                </a:solidFill>
                <a:latin typeface="黑体" pitchFamily="2" charset="-122"/>
                <a:ea typeface="黑体" pitchFamily="2" charset="-122"/>
              </a:rPr>
              <a:t>&lt;/td&gt;</a:t>
            </a:r>
          </a:p>
        </p:txBody>
      </p:sp>
      <p:grpSp>
        <p:nvGrpSpPr>
          <p:cNvPr id="5" name="Group 17"/>
          <p:cNvGrpSpPr>
            <a:grpSpLocks/>
          </p:cNvGrpSpPr>
          <p:nvPr/>
        </p:nvGrpSpPr>
        <p:grpSpPr bwMode="auto">
          <a:xfrm>
            <a:off x="971247" y="3155370"/>
            <a:ext cx="1631949" cy="1439863"/>
            <a:chOff x="431" y="2432"/>
            <a:chExt cx="771" cy="907"/>
          </a:xfrm>
          <a:solidFill>
            <a:srgbClr val="3333FF"/>
          </a:solidFill>
        </p:grpSpPr>
        <p:sp>
          <p:nvSpPr>
            <p:cNvPr id="6" name="Rectangle 4"/>
            <p:cNvSpPr>
              <a:spLocks noChangeArrowheads="1"/>
            </p:cNvSpPr>
            <p:nvPr/>
          </p:nvSpPr>
          <p:spPr bwMode="gray">
            <a:xfrm>
              <a:off x="431" y="2432"/>
              <a:ext cx="771" cy="318"/>
            </a:xfrm>
            <a:prstGeom prst="rect">
              <a:avLst/>
            </a:prstGeom>
            <a:grpFill/>
            <a:ln w="38100" algn="ctr">
              <a:solidFill>
                <a:schemeClr val="bg1"/>
              </a:solidFill>
              <a:miter lim="800000"/>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sp>
          <p:nvSpPr>
            <p:cNvPr id="7" name="Rectangle 5"/>
            <p:cNvSpPr>
              <a:spLocks noChangeArrowheads="1"/>
            </p:cNvSpPr>
            <p:nvPr/>
          </p:nvSpPr>
          <p:spPr bwMode="gray">
            <a:xfrm>
              <a:off x="431" y="2749"/>
              <a:ext cx="771" cy="318"/>
            </a:xfrm>
            <a:prstGeom prst="rect">
              <a:avLst/>
            </a:prstGeom>
            <a:grpFill/>
            <a:ln w="38100" algn="ctr">
              <a:solidFill>
                <a:schemeClr val="bg1"/>
              </a:solidFill>
              <a:miter lim="800000"/>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sp>
          <p:nvSpPr>
            <p:cNvPr id="8" name="Rectangle 6"/>
            <p:cNvSpPr>
              <a:spLocks noChangeArrowheads="1"/>
            </p:cNvSpPr>
            <p:nvPr/>
          </p:nvSpPr>
          <p:spPr bwMode="gray">
            <a:xfrm>
              <a:off x="431" y="3021"/>
              <a:ext cx="771" cy="318"/>
            </a:xfrm>
            <a:prstGeom prst="rect">
              <a:avLst/>
            </a:prstGeom>
            <a:grpFill/>
            <a:ln w="38100" algn="ctr">
              <a:solidFill>
                <a:schemeClr val="bg1"/>
              </a:solidFill>
              <a:miter lim="800000"/>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grpSp>
      <p:sp>
        <p:nvSpPr>
          <p:cNvPr id="9" name="Rectangle 7"/>
          <p:cNvSpPr>
            <a:spLocks noChangeArrowheads="1"/>
          </p:cNvSpPr>
          <p:nvPr/>
        </p:nvSpPr>
        <p:spPr bwMode="gray">
          <a:xfrm>
            <a:off x="3947281" y="3155370"/>
            <a:ext cx="1439333" cy="1439863"/>
          </a:xfrm>
          <a:prstGeom prst="rect">
            <a:avLst/>
          </a:prstGeom>
          <a:solidFill>
            <a:srgbClr val="3333FF"/>
          </a:solidFill>
          <a:ln w="38100" algn="ctr">
            <a:solidFill>
              <a:schemeClr val="bg1"/>
            </a:solidFill>
            <a:miter lim="800000"/>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sp>
        <p:nvSpPr>
          <p:cNvPr id="10" name="AutoShape 8"/>
          <p:cNvSpPr>
            <a:spLocks noChangeArrowheads="1"/>
          </p:cNvSpPr>
          <p:nvPr/>
        </p:nvSpPr>
        <p:spPr bwMode="gray">
          <a:xfrm>
            <a:off x="2986316" y="3658607"/>
            <a:ext cx="865716" cy="576263"/>
          </a:xfrm>
          <a:prstGeom prst="rightArrow">
            <a:avLst>
              <a:gd name="adj1" fmla="val 50000"/>
              <a:gd name="adj2" fmla="val 28168"/>
            </a:avLst>
          </a:prstGeom>
          <a:solidFill>
            <a:srgbClr val="FFFF00"/>
          </a:solidFill>
          <a:ln w="38100" algn="ctr">
            <a:solidFill>
              <a:srgbClr val="CC0000"/>
            </a:solidFill>
            <a:miter lim="800000"/>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sp>
        <p:nvSpPr>
          <p:cNvPr id="11" name="Freeform 9"/>
          <p:cNvSpPr>
            <a:spLocks/>
          </p:cNvSpPr>
          <p:nvPr/>
        </p:nvSpPr>
        <p:spPr bwMode="gray">
          <a:xfrm>
            <a:off x="3255132" y="1810705"/>
            <a:ext cx="114300" cy="1975596"/>
          </a:xfrm>
          <a:custGeom>
            <a:avLst/>
            <a:gdLst/>
            <a:ahLst/>
            <a:cxnLst>
              <a:cxn ang="0">
                <a:pos x="832" y="0"/>
              </a:cxn>
              <a:cxn ang="0">
                <a:pos x="106" y="182"/>
              </a:cxn>
              <a:cxn ang="0">
                <a:pos x="197" y="953"/>
              </a:cxn>
            </a:cxnLst>
            <a:rect l="0" t="0" r="r" b="b"/>
            <a:pathLst>
              <a:path w="832" h="953">
                <a:moveTo>
                  <a:pt x="832" y="0"/>
                </a:moveTo>
                <a:cubicBezTo>
                  <a:pt x="522" y="11"/>
                  <a:pt x="212" y="23"/>
                  <a:pt x="106" y="182"/>
                </a:cubicBezTo>
                <a:cubicBezTo>
                  <a:pt x="0" y="341"/>
                  <a:pt x="182" y="825"/>
                  <a:pt x="197" y="953"/>
                </a:cubicBezTo>
              </a:path>
            </a:pathLst>
          </a:custGeom>
          <a:noFill/>
          <a:ln w="38100" cap="flat" cmpd="sng">
            <a:solidFill>
              <a:srgbClr val="CC0000"/>
            </a:solidFill>
            <a:prstDash val="solid"/>
            <a:round/>
            <a:headEnd type="none" w="med" len="med"/>
            <a:tailEnd type="triangle" w="med" len="me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grpSp>
        <p:nvGrpSpPr>
          <p:cNvPr id="12" name="Group 19"/>
          <p:cNvGrpSpPr>
            <a:grpSpLocks/>
          </p:cNvGrpSpPr>
          <p:nvPr/>
        </p:nvGrpSpPr>
        <p:grpSpPr bwMode="auto">
          <a:xfrm>
            <a:off x="6059715" y="2637844"/>
            <a:ext cx="4895849" cy="506413"/>
            <a:chOff x="2699" y="2386"/>
            <a:chExt cx="2313" cy="319"/>
          </a:xfrm>
          <a:solidFill>
            <a:srgbClr val="3333FF"/>
          </a:solidFill>
        </p:grpSpPr>
        <p:sp>
          <p:nvSpPr>
            <p:cNvPr id="13" name="Rectangle 10"/>
            <p:cNvSpPr>
              <a:spLocks noChangeArrowheads="1"/>
            </p:cNvSpPr>
            <p:nvPr/>
          </p:nvSpPr>
          <p:spPr bwMode="gray">
            <a:xfrm>
              <a:off x="2699" y="2387"/>
              <a:ext cx="771" cy="318"/>
            </a:xfrm>
            <a:prstGeom prst="rect">
              <a:avLst/>
            </a:prstGeom>
            <a:grpFill/>
            <a:ln w="38100" algn="ctr">
              <a:solidFill>
                <a:schemeClr val="bg1"/>
              </a:solidFill>
              <a:miter lim="800000"/>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sp>
          <p:nvSpPr>
            <p:cNvPr id="14" name="Rectangle 11"/>
            <p:cNvSpPr>
              <a:spLocks noChangeArrowheads="1"/>
            </p:cNvSpPr>
            <p:nvPr/>
          </p:nvSpPr>
          <p:spPr bwMode="gray">
            <a:xfrm>
              <a:off x="3470" y="2386"/>
              <a:ext cx="771" cy="318"/>
            </a:xfrm>
            <a:prstGeom prst="rect">
              <a:avLst/>
            </a:prstGeom>
            <a:grpFill/>
            <a:ln w="38100" algn="ctr">
              <a:solidFill>
                <a:schemeClr val="bg1"/>
              </a:solidFill>
              <a:miter lim="800000"/>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sp>
          <p:nvSpPr>
            <p:cNvPr id="15" name="Rectangle 12"/>
            <p:cNvSpPr>
              <a:spLocks noChangeArrowheads="1"/>
            </p:cNvSpPr>
            <p:nvPr/>
          </p:nvSpPr>
          <p:spPr bwMode="gray">
            <a:xfrm>
              <a:off x="4241" y="2387"/>
              <a:ext cx="771" cy="318"/>
            </a:xfrm>
            <a:prstGeom prst="rect">
              <a:avLst/>
            </a:prstGeom>
            <a:grpFill/>
            <a:ln w="38100" algn="ctr">
              <a:solidFill>
                <a:schemeClr val="bg1"/>
              </a:solidFill>
              <a:miter lim="800000"/>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grpSp>
      <p:sp>
        <p:nvSpPr>
          <p:cNvPr id="16" name="AutoShape 13"/>
          <p:cNvSpPr>
            <a:spLocks/>
          </p:cNvSpPr>
          <p:nvPr/>
        </p:nvSpPr>
        <p:spPr bwMode="gray">
          <a:xfrm rot="16200000">
            <a:off x="8254962" y="1045849"/>
            <a:ext cx="503239" cy="4703233"/>
          </a:xfrm>
          <a:prstGeom prst="leftBrace">
            <a:avLst>
              <a:gd name="adj1" fmla="val 58412"/>
              <a:gd name="adj2" fmla="val 50000"/>
            </a:avLst>
          </a:prstGeom>
          <a:noFill/>
          <a:ln w="38100">
            <a:solidFill>
              <a:srgbClr val="CC0000"/>
            </a:solidFill>
            <a:round/>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sp>
        <p:nvSpPr>
          <p:cNvPr id="17" name="AutoShape 14"/>
          <p:cNvSpPr>
            <a:spLocks noChangeArrowheads="1"/>
          </p:cNvSpPr>
          <p:nvPr/>
        </p:nvSpPr>
        <p:spPr bwMode="gray">
          <a:xfrm rot="5400000">
            <a:off x="8182995" y="3545631"/>
            <a:ext cx="649288" cy="865716"/>
          </a:xfrm>
          <a:prstGeom prst="rightArrow">
            <a:avLst>
              <a:gd name="adj1" fmla="val 50000"/>
              <a:gd name="adj2" fmla="val 25000"/>
            </a:avLst>
          </a:prstGeom>
          <a:solidFill>
            <a:srgbClr val="FFFF00"/>
          </a:solidFill>
          <a:ln w="38100" algn="ctr">
            <a:solidFill>
              <a:srgbClr val="CC0000"/>
            </a:solidFill>
            <a:miter lim="800000"/>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sp>
        <p:nvSpPr>
          <p:cNvPr id="18" name="Rectangle 15"/>
          <p:cNvSpPr>
            <a:spLocks noChangeArrowheads="1"/>
          </p:cNvSpPr>
          <p:nvPr/>
        </p:nvSpPr>
        <p:spPr bwMode="gray">
          <a:xfrm>
            <a:off x="6078763" y="4365045"/>
            <a:ext cx="4895851" cy="504825"/>
          </a:xfrm>
          <a:prstGeom prst="rect">
            <a:avLst/>
          </a:prstGeom>
          <a:solidFill>
            <a:srgbClr val="3333FF"/>
          </a:solidFill>
          <a:ln w="38100" algn="ctr">
            <a:solidFill>
              <a:schemeClr val="bg1"/>
            </a:solidFill>
            <a:miter lim="800000"/>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sp>
        <p:nvSpPr>
          <p:cNvPr id="19" name="Freeform 16"/>
          <p:cNvSpPr>
            <a:spLocks/>
          </p:cNvSpPr>
          <p:nvPr/>
        </p:nvSpPr>
        <p:spPr bwMode="gray">
          <a:xfrm rot="21123884">
            <a:off x="7178238" y="1776168"/>
            <a:ext cx="338271" cy="2336703"/>
          </a:xfrm>
          <a:custGeom>
            <a:avLst/>
            <a:gdLst/>
            <a:ahLst/>
            <a:cxnLst>
              <a:cxn ang="0">
                <a:pos x="0" y="0"/>
              </a:cxn>
              <a:cxn ang="0">
                <a:pos x="408" y="726"/>
              </a:cxn>
              <a:cxn ang="0">
                <a:pos x="635" y="1225"/>
              </a:cxn>
              <a:cxn ang="0">
                <a:pos x="1451" y="1270"/>
              </a:cxn>
            </a:cxnLst>
            <a:rect l="0" t="0" r="r" b="b"/>
            <a:pathLst>
              <a:path w="1451" h="1316">
                <a:moveTo>
                  <a:pt x="0" y="0"/>
                </a:moveTo>
                <a:cubicBezTo>
                  <a:pt x="151" y="261"/>
                  <a:pt x="302" y="522"/>
                  <a:pt x="408" y="726"/>
                </a:cubicBezTo>
                <a:cubicBezTo>
                  <a:pt x="514" y="930"/>
                  <a:pt x="461" y="1134"/>
                  <a:pt x="635" y="1225"/>
                </a:cubicBezTo>
                <a:cubicBezTo>
                  <a:pt x="809" y="1316"/>
                  <a:pt x="1315" y="1263"/>
                  <a:pt x="1451" y="1270"/>
                </a:cubicBezTo>
              </a:path>
            </a:pathLst>
          </a:custGeom>
          <a:noFill/>
          <a:ln w="38100" cap="flat" cmpd="sng">
            <a:solidFill>
              <a:srgbClr val="0000FA"/>
            </a:solidFill>
            <a:prstDash val="solid"/>
            <a:round/>
            <a:headEnd type="none" w="med" len="med"/>
            <a:tailEnd type="triangle" w="med" len="me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sp>
        <p:nvSpPr>
          <p:cNvPr id="20" name="AutoShape 18"/>
          <p:cNvSpPr>
            <a:spLocks/>
          </p:cNvSpPr>
          <p:nvPr/>
        </p:nvSpPr>
        <p:spPr bwMode="gray">
          <a:xfrm>
            <a:off x="2698447" y="3155370"/>
            <a:ext cx="192616" cy="1439863"/>
          </a:xfrm>
          <a:prstGeom prst="rightBrace">
            <a:avLst>
              <a:gd name="adj1" fmla="val 83059"/>
              <a:gd name="adj2" fmla="val 50000"/>
            </a:avLst>
          </a:prstGeom>
          <a:noFill/>
          <a:ln w="38100">
            <a:solidFill>
              <a:srgbClr val="CC0000"/>
            </a:solidFill>
            <a:round/>
            <a:headEnd/>
            <a:tailEnd/>
          </a:ln>
          <a:effectLst>
            <a:outerShdw dist="107763" dir="2700000" algn="ctr" rotWithShape="0">
              <a:srgbClr val="808080">
                <a:alpha val="50000"/>
              </a:srgbClr>
            </a:outerShdw>
          </a:effectLst>
        </p:spPr>
        <p:txBody>
          <a:bodyPr wrap="none" anchor="ctr"/>
          <a:lstStyle/>
          <a:p>
            <a:pPr eaLnBrk="0" hangingPunct="0">
              <a:lnSpc>
                <a:spcPct val="90000"/>
              </a:lnSpc>
              <a:spcBef>
                <a:spcPct val="20000"/>
              </a:spcBef>
              <a:buClr>
                <a:srgbClr val="660066"/>
              </a:buClr>
              <a:buSzPct val="100000"/>
              <a:buFont typeface="Wingdings" pitchFamily="2" charset="2"/>
              <a:buNone/>
              <a:defRPr/>
            </a:pPr>
            <a:endParaRPr lang="zh-CN" altLang="en-US">
              <a:ea typeface="黑体" pitchFamily="49" charset="-122"/>
            </a:endParaRPr>
          </a:p>
        </p:txBody>
      </p:sp>
    </p:spTree>
    <p:extLst>
      <p:ext uri="{BB962C8B-B14F-4D97-AF65-F5344CB8AC3E}">
        <p14:creationId xmlns:p14="http://schemas.microsoft.com/office/powerpoint/2010/main" val="29875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edg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edg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edge">
                                      <p:cBhvr>
                                        <p:cTn id="17" dur="2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edge">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edge">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edge">
                                      <p:cBhvr>
                                        <p:cTn id="37" dur="2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edge">
                                      <p:cBhvr>
                                        <p:cTn id="42" dur="20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edge">
                                      <p:cBhvr>
                                        <p:cTn id="47" dur="2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edge">
                                      <p:cBhvr>
                                        <p:cTn id="52" dur="20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edge">
                                      <p:cBhvr>
                                        <p:cTn id="5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P spid="17" grpId="0" animBg="1"/>
      <p:bldP spid="18" grpId="0" animBg="1"/>
      <p:bldP spid="2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en-US" altLang="zh-CN" dirty="0"/>
              <a:t>4.6.2 </a:t>
            </a:r>
            <a:r>
              <a:rPr lang="zh-CN" altLang="en-US" dirty="0"/>
              <a:t>合并单元格</a:t>
            </a:r>
            <a:endParaRPr lang="zh-CN" altLang="en-US" dirty="0" smtClean="0"/>
          </a:p>
        </p:txBody>
      </p:sp>
      <p:pic>
        <p:nvPicPr>
          <p:cNvPr id="2" name="图片 1"/>
          <p:cNvPicPr>
            <a:picLocks noChangeAspect="1"/>
          </p:cNvPicPr>
          <p:nvPr/>
        </p:nvPicPr>
        <p:blipFill>
          <a:blip r:embed="rId3"/>
          <a:stretch>
            <a:fillRect/>
          </a:stretch>
        </p:blipFill>
        <p:spPr>
          <a:xfrm>
            <a:off x="1345853" y="1196752"/>
            <a:ext cx="8853860" cy="4248472"/>
          </a:xfrm>
          <a:prstGeom prst="rect">
            <a:avLst/>
          </a:prstGeom>
        </p:spPr>
      </p:pic>
    </p:spTree>
    <p:extLst>
      <p:ext uri="{BB962C8B-B14F-4D97-AF65-F5344CB8AC3E}">
        <p14:creationId xmlns:p14="http://schemas.microsoft.com/office/powerpoint/2010/main" val="138776792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162669"/>
            <a:ext cx="9660977" cy="635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a:solidFill>
                  <a:srgbClr val="F8F8F8"/>
                </a:solidFill>
                <a:latin typeface="微软雅黑"/>
              </a:rPr>
              <a:t>4.6.3 </a:t>
            </a:r>
            <a:r>
              <a:rPr lang="zh-CN" altLang="en-US" kern="1200" dirty="0">
                <a:solidFill>
                  <a:srgbClr val="F8F8F8"/>
                </a:solidFill>
                <a:latin typeface="微软雅黑"/>
              </a:rPr>
              <a:t>表格的样式</a:t>
            </a:r>
          </a:p>
        </p:txBody>
      </p:sp>
      <p:sp>
        <p:nvSpPr>
          <p:cNvPr id="3" name="内容占位符 2"/>
          <p:cNvSpPr>
            <a:spLocks noGrp="1"/>
          </p:cNvSpPr>
          <p:nvPr>
            <p:ph idx="1"/>
          </p:nvPr>
        </p:nvSpPr>
        <p:spPr>
          <a:xfrm>
            <a:off x="1261940" y="908051"/>
            <a:ext cx="10093025" cy="5401269"/>
          </a:xfrm>
        </p:spPr>
        <p:txBody>
          <a:bodyPr/>
          <a:lstStyle/>
          <a:p>
            <a:pPr marL="0" indent="0">
              <a:buNone/>
              <a:defRPr/>
            </a:pPr>
            <a:r>
              <a:rPr lang="en-US" altLang="zh-CN" dirty="0" smtClean="0">
                <a:latin typeface="+mn-ea"/>
              </a:rPr>
              <a:t>1</a:t>
            </a:r>
            <a:r>
              <a:rPr lang="zh-CN" altLang="zh-CN" dirty="0" smtClean="0">
                <a:latin typeface="+mn-ea"/>
              </a:rPr>
              <a:t>．选择器类型的选择</a:t>
            </a:r>
          </a:p>
          <a:p>
            <a:pPr lvl="1">
              <a:defRPr/>
            </a:pPr>
            <a:r>
              <a:rPr lang="zh-CN" altLang="zh-CN" dirty="0" smtClean="0">
                <a:latin typeface="+mn-ea"/>
                <a:ea typeface="+mn-ea"/>
              </a:rPr>
              <a:t>标签选择器</a:t>
            </a:r>
          </a:p>
          <a:p>
            <a:pPr lvl="2">
              <a:defRPr/>
            </a:pPr>
            <a:r>
              <a:rPr lang="zh-CN" altLang="zh-CN" dirty="0" smtClean="0">
                <a:latin typeface="+mn-ea"/>
                <a:ea typeface="+mn-ea"/>
              </a:rPr>
              <a:t>如果需要控制页面中所有的表格相关标签（</a:t>
            </a:r>
            <a:r>
              <a:rPr lang="en-US" altLang="zh-CN" dirty="0" smtClean="0">
                <a:latin typeface="+mn-ea"/>
                <a:ea typeface="+mn-ea"/>
              </a:rPr>
              <a:t>&lt;table&gt;</a:t>
            </a:r>
            <a:r>
              <a:rPr lang="zh-CN" altLang="zh-CN" dirty="0" smtClean="0">
                <a:latin typeface="+mn-ea"/>
                <a:ea typeface="+mn-ea"/>
              </a:rPr>
              <a:t>、</a:t>
            </a:r>
            <a:r>
              <a:rPr lang="en-US" altLang="zh-CN" dirty="0" smtClean="0">
                <a:latin typeface="+mn-ea"/>
                <a:ea typeface="+mn-ea"/>
              </a:rPr>
              <a:t>&lt;</a:t>
            </a:r>
            <a:r>
              <a:rPr lang="en-US" altLang="zh-CN" dirty="0" err="1" smtClean="0">
                <a:latin typeface="+mn-ea"/>
                <a:ea typeface="+mn-ea"/>
              </a:rPr>
              <a:t>tr</a:t>
            </a:r>
            <a:r>
              <a:rPr lang="en-US" altLang="zh-CN" dirty="0" smtClean="0">
                <a:latin typeface="+mn-ea"/>
                <a:ea typeface="+mn-ea"/>
              </a:rPr>
              <a:t>&gt;</a:t>
            </a:r>
            <a:r>
              <a:rPr lang="zh-CN" altLang="zh-CN" dirty="0" smtClean="0">
                <a:latin typeface="+mn-ea"/>
                <a:ea typeface="+mn-ea"/>
              </a:rPr>
              <a:t>、</a:t>
            </a:r>
            <a:r>
              <a:rPr lang="en-US" altLang="zh-CN" dirty="0" smtClean="0">
                <a:latin typeface="+mn-ea"/>
                <a:ea typeface="+mn-ea"/>
              </a:rPr>
              <a:t>&lt;td&gt;</a:t>
            </a:r>
            <a:r>
              <a:rPr lang="zh-CN" altLang="zh-CN" dirty="0" smtClean="0">
                <a:latin typeface="+mn-ea"/>
                <a:ea typeface="+mn-ea"/>
              </a:rPr>
              <a:t>、</a:t>
            </a:r>
            <a:r>
              <a:rPr lang="en-US" altLang="zh-CN" dirty="0" smtClean="0">
                <a:latin typeface="+mn-ea"/>
                <a:ea typeface="+mn-ea"/>
              </a:rPr>
              <a:t>&lt;</a:t>
            </a:r>
            <a:r>
              <a:rPr lang="en-US" altLang="zh-CN" dirty="0" err="1" smtClean="0">
                <a:latin typeface="+mn-ea"/>
                <a:ea typeface="+mn-ea"/>
              </a:rPr>
              <a:t>th</a:t>
            </a:r>
            <a:r>
              <a:rPr lang="en-US" altLang="zh-CN" dirty="0" smtClean="0">
                <a:latin typeface="+mn-ea"/>
                <a:ea typeface="+mn-ea"/>
              </a:rPr>
              <a:t>&gt;</a:t>
            </a:r>
            <a:r>
              <a:rPr lang="zh-CN" altLang="zh-CN" dirty="0" smtClean="0">
                <a:latin typeface="+mn-ea"/>
                <a:ea typeface="+mn-ea"/>
              </a:rPr>
              <a:t>、</a:t>
            </a:r>
            <a:r>
              <a:rPr lang="en-US" altLang="zh-CN" dirty="0" smtClean="0">
                <a:latin typeface="+mn-ea"/>
                <a:ea typeface="+mn-ea"/>
              </a:rPr>
              <a:t>&lt;caption&gt;</a:t>
            </a:r>
            <a:r>
              <a:rPr lang="zh-CN" altLang="zh-CN" dirty="0" smtClean="0">
                <a:latin typeface="+mn-ea"/>
                <a:ea typeface="+mn-ea"/>
              </a:rPr>
              <a:t>等）的样式，则选择采用标签选择器是最方便的。</a:t>
            </a:r>
          </a:p>
          <a:p>
            <a:pPr lvl="1">
              <a:defRPr/>
            </a:pPr>
            <a:r>
              <a:rPr lang="zh-CN" altLang="zh-CN" dirty="0" smtClean="0">
                <a:latin typeface="+mn-ea"/>
                <a:ea typeface="+mn-ea"/>
              </a:rPr>
              <a:t>类选择器</a:t>
            </a:r>
          </a:p>
          <a:p>
            <a:pPr lvl="2">
              <a:defRPr/>
            </a:pPr>
            <a:r>
              <a:rPr lang="zh-CN" altLang="zh-CN" dirty="0" smtClean="0">
                <a:latin typeface="+mn-ea"/>
                <a:ea typeface="+mn-ea"/>
              </a:rPr>
              <a:t>如果需要控制一个页面中的某几个表格相关标签的样式是相同的，这时用类选择器会比较方便。</a:t>
            </a:r>
          </a:p>
          <a:p>
            <a:pPr lvl="1">
              <a:defRPr/>
            </a:pPr>
            <a:r>
              <a:rPr lang="en-US" altLang="zh-CN" dirty="0" smtClean="0">
                <a:latin typeface="+mn-ea"/>
                <a:ea typeface="+mn-ea"/>
              </a:rPr>
              <a:t>ID</a:t>
            </a:r>
            <a:r>
              <a:rPr lang="zh-CN" altLang="zh-CN" dirty="0" smtClean="0">
                <a:latin typeface="+mn-ea"/>
                <a:ea typeface="+mn-ea"/>
              </a:rPr>
              <a:t>选择器</a:t>
            </a:r>
          </a:p>
          <a:p>
            <a:pPr lvl="2">
              <a:defRPr/>
            </a:pPr>
            <a:r>
              <a:rPr lang="zh-CN" altLang="zh-CN" dirty="0" smtClean="0">
                <a:latin typeface="+mn-ea"/>
                <a:ea typeface="+mn-ea"/>
              </a:rPr>
              <a:t>如果需要控制一个页面中的某一个表格相关标签的样式，这时用</a:t>
            </a:r>
            <a:r>
              <a:rPr lang="en-US" altLang="zh-CN" dirty="0" smtClean="0">
                <a:latin typeface="+mn-ea"/>
                <a:ea typeface="+mn-ea"/>
              </a:rPr>
              <a:t>ID</a:t>
            </a:r>
            <a:r>
              <a:rPr lang="zh-CN" altLang="zh-CN" dirty="0" smtClean="0">
                <a:latin typeface="+mn-ea"/>
                <a:ea typeface="+mn-ea"/>
              </a:rPr>
              <a:t>选择器是最好的选择。</a:t>
            </a:r>
          </a:p>
          <a:p>
            <a:pPr lvl="1">
              <a:defRPr/>
            </a:pPr>
            <a:r>
              <a:rPr lang="zh-CN" altLang="zh-CN" dirty="0" smtClean="0">
                <a:latin typeface="+mn-ea"/>
                <a:ea typeface="+mn-ea"/>
              </a:rPr>
              <a:t>派生选择器</a:t>
            </a:r>
          </a:p>
          <a:p>
            <a:pPr lvl="2">
              <a:defRPr/>
            </a:pPr>
            <a:r>
              <a:rPr lang="zh-CN" altLang="zh-CN" dirty="0" smtClean="0">
                <a:latin typeface="+mn-ea"/>
                <a:ea typeface="+mn-ea"/>
              </a:rPr>
              <a:t>如果需要将以上定义的表格样式仅作用于指定的范围内，可以用派生选择器实现。</a:t>
            </a:r>
            <a:endParaRPr lang="zh-CN" altLang="en-US" dirty="0" smtClean="0">
              <a:latin typeface="+mn-ea"/>
              <a:ea typeface="+mn-ea"/>
            </a:endParaRPr>
          </a:p>
        </p:txBody>
      </p:sp>
    </p:spTree>
    <p:extLst>
      <p:ext uri="{BB962C8B-B14F-4D97-AF65-F5344CB8AC3E}">
        <p14:creationId xmlns:p14="http://schemas.microsoft.com/office/powerpoint/2010/main" val="1135591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内容占位符 2"/>
          <p:cNvSpPr>
            <a:spLocks noGrp="1"/>
          </p:cNvSpPr>
          <p:nvPr>
            <p:ph idx="1"/>
          </p:nvPr>
        </p:nvSpPr>
        <p:spPr>
          <a:xfrm>
            <a:off x="1261940" y="908051"/>
            <a:ext cx="9732985" cy="5133975"/>
          </a:xfrm>
        </p:spPr>
        <p:txBody>
          <a:bodyPr/>
          <a:lstStyle/>
          <a:p>
            <a:pPr marL="0" indent="0">
              <a:buNone/>
            </a:pPr>
            <a:r>
              <a:rPr lang="en-US" altLang="zh-CN" dirty="0" smtClean="0">
                <a:latin typeface="+mn-ea"/>
              </a:rPr>
              <a:t>2</a:t>
            </a:r>
            <a:r>
              <a:rPr lang="zh-CN" altLang="zh-CN" dirty="0" smtClean="0">
                <a:latin typeface="+mn-ea"/>
              </a:rPr>
              <a:t>．表格相关</a:t>
            </a:r>
            <a:r>
              <a:rPr lang="en-US" altLang="zh-CN" dirty="0" smtClean="0">
                <a:latin typeface="+mn-ea"/>
              </a:rPr>
              <a:t>CSS</a:t>
            </a:r>
            <a:r>
              <a:rPr lang="zh-CN" altLang="zh-CN" dirty="0" smtClean="0">
                <a:latin typeface="+mn-ea"/>
              </a:rPr>
              <a:t>属性</a:t>
            </a:r>
          </a:p>
          <a:p>
            <a:pPr marL="0" indent="0">
              <a:buNone/>
            </a:pPr>
            <a:r>
              <a:rPr lang="zh-CN" altLang="zh-CN" dirty="0" smtClean="0">
                <a:latin typeface="+mn-ea"/>
              </a:rPr>
              <a:t>（</a:t>
            </a:r>
            <a:r>
              <a:rPr lang="en-US" altLang="zh-CN" dirty="0" smtClean="0">
                <a:latin typeface="+mn-ea"/>
              </a:rPr>
              <a:t>1</a:t>
            </a:r>
            <a:r>
              <a:rPr lang="zh-CN" altLang="zh-CN" dirty="0" smtClean="0">
                <a:latin typeface="+mn-ea"/>
              </a:rPr>
              <a:t>）</a:t>
            </a:r>
            <a:r>
              <a:rPr lang="en-US" altLang="zh-CN" dirty="0" smtClean="0">
                <a:latin typeface="+mn-ea"/>
                <a:hlinkClick r:id="rId2"/>
              </a:rPr>
              <a:t>border-collapse</a:t>
            </a:r>
            <a:endParaRPr lang="en-US" altLang="zh-CN" dirty="0" smtClean="0">
              <a:latin typeface="+mn-ea"/>
            </a:endParaRPr>
          </a:p>
          <a:p>
            <a:pPr marL="0" indent="0">
              <a:buNone/>
            </a:pPr>
            <a:endParaRPr lang="zh-CN" altLang="zh-CN" dirty="0" smtClean="0">
              <a:latin typeface="+mn-ea"/>
            </a:endParaRPr>
          </a:p>
          <a:p>
            <a:pPr marL="0" indent="0"/>
            <a:r>
              <a:rPr lang="zh-CN" altLang="zh-CN" dirty="0" smtClean="0">
                <a:latin typeface="+mn-ea"/>
              </a:rPr>
              <a:t>用法：</a:t>
            </a:r>
            <a:r>
              <a:rPr lang="en-US" altLang="zh-CN" dirty="0" smtClean="0">
                <a:latin typeface="+mn-ea"/>
                <a:hlinkClick r:id="rId2"/>
              </a:rPr>
              <a:t>border-collapse</a:t>
            </a:r>
            <a:r>
              <a:rPr lang="en-US" altLang="zh-CN" dirty="0" smtClean="0">
                <a:latin typeface="+mn-ea"/>
              </a:rPr>
              <a:t>: separate | collapse</a:t>
            </a:r>
          </a:p>
          <a:p>
            <a:pPr marL="0" indent="0"/>
            <a:endParaRPr lang="zh-CN" altLang="zh-CN" dirty="0" smtClean="0">
              <a:latin typeface="+mn-ea"/>
            </a:endParaRPr>
          </a:p>
          <a:p>
            <a:pPr marL="0" indent="0"/>
            <a:r>
              <a:rPr lang="en-US" altLang="zh-CN" dirty="0" smtClean="0">
                <a:latin typeface="+mn-ea"/>
                <a:hlinkClick r:id="rId2"/>
              </a:rPr>
              <a:t>border-collapse</a:t>
            </a:r>
            <a:r>
              <a:rPr lang="zh-CN" altLang="zh-CN" dirty="0" smtClean="0">
                <a:latin typeface="+mn-ea"/>
              </a:rPr>
              <a:t>属性的默认值为</a:t>
            </a:r>
            <a:r>
              <a:rPr lang="en-US" altLang="zh-CN" dirty="0" smtClean="0">
                <a:latin typeface="+mn-ea"/>
              </a:rPr>
              <a:t>separate</a:t>
            </a:r>
            <a:r>
              <a:rPr lang="zh-CN" altLang="zh-CN" dirty="0" smtClean="0">
                <a:latin typeface="+mn-ea"/>
              </a:rPr>
              <a:t>（边框分离）。</a:t>
            </a:r>
          </a:p>
          <a:p>
            <a:pPr marL="0" indent="0"/>
            <a:r>
              <a:rPr lang="zh-CN" altLang="zh-CN" dirty="0" smtClean="0">
                <a:latin typeface="+mn-ea"/>
              </a:rPr>
              <a:t>表格默认具有双线条边框。因为 </a:t>
            </a:r>
            <a:r>
              <a:rPr lang="en-US" altLang="zh-CN" dirty="0" smtClean="0">
                <a:latin typeface="+mn-ea"/>
              </a:rPr>
              <a:t>&lt;table&gt;</a:t>
            </a:r>
            <a:r>
              <a:rPr lang="zh-CN" altLang="zh-CN" dirty="0" smtClean="0">
                <a:latin typeface="+mn-ea"/>
              </a:rPr>
              <a:t>、</a:t>
            </a:r>
            <a:r>
              <a:rPr lang="en-US" altLang="zh-CN" dirty="0" smtClean="0">
                <a:latin typeface="+mn-ea"/>
              </a:rPr>
              <a:t>&lt;</a:t>
            </a:r>
            <a:r>
              <a:rPr lang="en-US" altLang="zh-CN" dirty="0" err="1" smtClean="0">
                <a:latin typeface="+mn-ea"/>
              </a:rPr>
              <a:t>th</a:t>
            </a:r>
            <a:r>
              <a:rPr lang="en-US" altLang="zh-CN" dirty="0" smtClean="0">
                <a:latin typeface="+mn-ea"/>
              </a:rPr>
              <a:t>&gt; </a:t>
            </a:r>
            <a:r>
              <a:rPr lang="zh-CN" altLang="zh-CN" dirty="0" smtClean="0">
                <a:latin typeface="+mn-ea"/>
              </a:rPr>
              <a:t>以及 </a:t>
            </a:r>
            <a:r>
              <a:rPr lang="en-US" altLang="zh-CN" dirty="0" smtClean="0">
                <a:latin typeface="+mn-ea"/>
              </a:rPr>
              <a:t>&lt;td&gt; </a:t>
            </a:r>
            <a:r>
              <a:rPr lang="zh-CN" altLang="zh-CN" dirty="0" smtClean="0">
                <a:latin typeface="+mn-ea"/>
              </a:rPr>
              <a:t>元素都有独立的边框。如果需要把表格显示为单线条边框，可设置</a:t>
            </a:r>
            <a:r>
              <a:rPr lang="en-US" altLang="zh-CN" dirty="0" smtClean="0">
                <a:latin typeface="+mn-ea"/>
              </a:rPr>
              <a:t>border-collapse </a:t>
            </a:r>
            <a:r>
              <a:rPr lang="zh-CN" altLang="zh-CN" dirty="0" smtClean="0">
                <a:latin typeface="+mn-ea"/>
              </a:rPr>
              <a:t>属性值为</a:t>
            </a:r>
            <a:r>
              <a:rPr lang="en-US" altLang="zh-CN" dirty="0" smtClean="0">
                <a:latin typeface="+mn-ea"/>
              </a:rPr>
              <a:t>collapse</a:t>
            </a:r>
            <a:r>
              <a:rPr lang="zh-CN" altLang="zh-CN" dirty="0" smtClean="0">
                <a:latin typeface="+mn-ea"/>
              </a:rPr>
              <a:t>（边框折叠），表示把双线条边框折叠为单线条边框。</a:t>
            </a:r>
          </a:p>
          <a:p>
            <a:pPr marL="0" indent="0">
              <a:buNone/>
            </a:pPr>
            <a:r>
              <a:rPr lang="zh-CN" altLang="zh-CN" dirty="0" smtClean="0">
                <a:latin typeface="+mn-ea"/>
              </a:rPr>
              <a:t>（</a:t>
            </a:r>
            <a:r>
              <a:rPr lang="en-US" altLang="zh-CN" dirty="0" smtClean="0">
                <a:latin typeface="+mn-ea"/>
              </a:rPr>
              <a:t>2</a:t>
            </a:r>
            <a:r>
              <a:rPr lang="zh-CN" altLang="zh-CN" dirty="0" smtClean="0">
                <a:latin typeface="+mn-ea"/>
              </a:rPr>
              <a:t>）</a:t>
            </a:r>
            <a:r>
              <a:rPr lang="en-US" altLang="zh-CN" dirty="0" smtClean="0">
                <a:latin typeface="+mn-ea"/>
              </a:rPr>
              <a:t>border-spacing </a:t>
            </a:r>
            <a:r>
              <a:rPr lang="zh-CN" altLang="zh-CN" dirty="0" smtClean="0">
                <a:latin typeface="+mn-ea"/>
              </a:rPr>
              <a:t>属性：设置相邻单元格的边框间的距离（仅用于</a:t>
            </a:r>
            <a:r>
              <a:rPr lang="en-US" altLang="zh-CN" dirty="0" smtClean="0">
                <a:latin typeface="+mn-ea"/>
              </a:rPr>
              <a:t>“</a:t>
            </a:r>
            <a:r>
              <a:rPr lang="zh-CN" altLang="zh-CN" dirty="0" smtClean="0">
                <a:latin typeface="+mn-ea"/>
              </a:rPr>
              <a:t>边框分离</a:t>
            </a:r>
            <a:r>
              <a:rPr lang="en-US" altLang="zh-CN" dirty="0" smtClean="0">
                <a:latin typeface="+mn-ea"/>
              </a:rPr>
              <a:t>”</a:t>
            </a:r>
            <a:r>
              <a:rPr lang="zh-CN" altLang="zh-CN" dirty="0" smtClean="0">
                <a:latin typeface="+mn-ea"/>
              </a:rPr>
              <a:t>模式）</a:t>
            </a:r>
          </a:p>
          <a:p>
            <a:pPr marL="0" indent="0"/>
            <a:r>
              <a:rPr lang="zh-CN" altLang="zh-CN" dirty="0" smtClean="0">
                <a:latin typeface="+mn-ea"/>
              </a:rPr>
              <a:t>用法：</a:t>
            </a:r>
            <a:r>
              <a:rPr lang="en-US" altLang="zh-CN" dirty="0" err="1" smtClean="0">
                <a:latin typeface="+mn-ea"/>
              </a:rPr>
              <a:t>border-spacing:length</a:t>
            </a:r>
            <a:r>
              <a:rPr lang="en-US" altLang="zh-CN" dirty="0" smtClean="0">
                <a:latin typeface="+mn-ea"/>
              </a:rPr>
              <a:t> length</a:t>
            </a:r>
            <a:endParaRPr lang="zh-CN" altLang="zh-CN" dirty="0" smtClean="0">
              <a:latin typeface="+mn-ea"/>
            </a:endParaRPr>
          </a:p>
          <a:p>
            <a:pPr marL="0" indent="0"/>
            <a:r>
              <a:rPr lang="en-US" altLang="zh-CN" dirty="0" smtClean="0">
                <a:latin typeface="+mn-ea"/>
              </a:rPr>
              <a:t>border-spacing</a:t>
            </a:r>
            <a:r>
              <a:rPr lang="zh-CN" altLang="zh-CN" dirty="0" smtClean="0">
                <a:latin typeface="+mn-ea"/>
              </a:rPr>
              <a:t>属性值可以设置一个值，表示水平间距和垂直间距相同。也可以设置两个值，第一个值用于垂直间距，第二个值用于水平间距。</a:t>
            </a:r>
          </a:p>
        </p:txBody>
      </p:sp>
      <p:sp>
        <p:nvSpPr>
          <p:cNvPr id="4"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a:solidFill>
                  <a:srgbClr val="F8F8F8"/>
                </a:solidFill>
                <a:latin typeface="微软雅黑"/>
              </a:rPr>
              <a:t>4.6.3 </a:t>
            </a:r>
            <a:r>
              <a:rPr lang="zh-CN" altLang="en-US" kern="1200" dirty="0">
                <a:solidFill>
                  <a:srgbClr val="F8F8F8"/>
                </a:solidFill>
                <a:latin typeface="微软雅黑"/>
              </a:rPr>
              <a:t>表格的样式</a:t>
            </a:r>
          </a:p>
        </p:txBody>
      </p:sp>
    </p:spTree>
    <p:extLst>
      <p:ext uri="{BB962C8B-B14F-4D97-AF65-F5344CB8AC3E}">
        <p14:creationId xmlns:p14="http://schemas.microsoft.com/office/powerpoint/2010/main" val="3055555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内容占位符 2"/>
          <p:cNvSpPr>
            <a:spLocks noGrp="1"/>
          </p:cNvSpPr>
          <p:nvPr>
            <p:ph idx="1"/>
          </p:nvPr>
        </p:nvSpPr>
        <p:spPr>
          <a:xfrm>
            <a:off x="1907381" y="908051"/>
            <a:ext cx="8388350" cy="2346325"/>
          </a:xfrm>
        </p:spPr>
        <p:txBody>
          <a:bodyPr/>
          <a:lstStyle/>
          <a:p>
            <a:pPr marL="0" indent="0">
              <a:buNone/>
            </a:pPr>
            <a:r>
              <a:rPr lang="en-US" altLang="zh-CN" dirty="0" smtClean="0">
                <a:latin typeface="+mn-ea"/>
              </a:rPr>
              <a:t>2</a:t>
            </a:r>
            <a:r>
              <a:rPr lang="zh-CN" altLang="zh-CN" dirty="0" smtClean="0">
                <a:latin typeface="+mn-ea"/>
              </a:rPr>
              <a:t>．表格相关</a:t>
            </a:r>
            <a:r>
              <a:rPr lang="en-US" altLang="zh-CN" dirty="0" smtClean="0">
                <a:latin typeface="+mn-ea"/>
              </a:rPr>
              <a:t>CSS</a:t>
            </a:r>
            <a:r>
              <a:rPr lang="zh-CN" altLang="zh-CN" dirty="0" smtClean="0">
                <a:latin typeface="+mn-ea"/>
              </a:rPr>
              <a:t>属性</a:t>
            </a:r>
          </a:p>
          <a:p>
            <a:pPr marL="0" indent="0">
              <a:buNone/>
            </a:pPr>
            <a:r>
              <a:rPr lang="zh-CN" altLang="zh-CN" dirty="0" smtClean="0">
                <a:latin typeface="+mn-ea"/>
              </a:rPr>
              <a:t>（</a:t>
            </a:r>
            <a:r>
              <a:rPr lang="en-US" altLang="zh-CN" dirty="0" smtClean="0">
                <a:latin typeface="+mn-ea"/>
              </a:rPr>
              <a:t>3</a:t>
            </a:r>
            <a:r>
              <a:rPr lang="zh-CN" altLang="zh-CN" dirty="0" smtClean="0">
                <a:latin typeface="+mn-ea"/>
              </a:rPr>
              <a:t>）</a:t>
            </a:r>
            <a:r>
              <a:rPr lang="en-US" altLang="zh-CN" dirty="0" smtClean="0">
                <a:latin typeface="+mn-ea"/>
                <a:hlinkClick r:id="rId2"/>
              </a:rPr>
              <a:t>caption-side</a:t>
            </a:r>
            <a:r>
              <a:rPr lang="zh-CN" altLang="zh-CN" dirty="0" smtClean="0">
                <a:latin typeface="+mn-ea"/>
              </a:rPr>
              <a:t>属性：设置表格标题的位置。</a:t>
            </a:r>
            <a:endParaRPr lang="en-US" altLang="zh-CN" dirty="0" smtClean="0">
              <a:latin typeface="+mn-ea"/>
            </a:endParaRPr>
          </a:p>
          <a:p>
            <a:pPr marL="0" indent="0">
              <a:buNone/>
            </a:pPr>
            <a:endParaRPr lang="zh-CN" altLang="zh-CN" dirty="0" smtClean="0">
              <a:latin typeface="+mn-ea"/>
            </a:endParaRPr>
          </a:p>
          <a:p>
            <a:pPr marL="0" indent="0"/>
            <a:r>
              <a:rPr lang="zh-CN" altLang="zh-CN" dirty="0" smtClean="0">
                <a:latin typeface="+mn-ea"/>
              </a:rPr>
              <a:t>用法：</a:t>
            </a:r>
            <a:r>
              <a:rPr lang="en-US" altLang="zh-CN" dirty="0" err="1" smtClean="0">
                <a:latin typeface="+mn-ea"/>
                <a:hlinkClick r:id="rId2"/>
              </a:rPr>
              <a:t>caption-side</a:t>
            </a:r>
            <a:r>
              <a:rPr lang="en-US" altLang="zh-CN" dirty="0" err="1" smtClean="0">
                <a:latin typeface="+mn-ea"/>
              </a:rPr>
              <a:t>:top|bottom</a:t>
            </a:r>
            <a:endParaRPr lang="en-US" altLang="zh-CN" dirty="0" smtClean="0">
              <a:latin typeface="+mn-ea"/>
            </a:endParaRPr>
          </a:p>
          <a:p>
            <a:pPr marL="0" indent="0"/>
            <a:endParaRPr lang="zh-CN" altLang="zh-CN" dirty="0" smtClean="0">
              <a:latin typeface="+mn-ea"/>
            </a:endParaRPr>
          </a:p>
          <a:p>
            <a:pPr marL="0" indent="0"/>
            <a:r>
              <a:rPr lang="en-US" altLang="zh-CN" dirty="0" smtClean="0">
                <a:latin typeface="+mn-ea"/>
                <a:hlinkClick r:id="rId2"/>
              </a:rPr>
              <a:t>caption-side</a:t>
            </a:r>
            <a:r>
              <a:rPr lang="zh-CN" altLang="zh-CN" dirty="0" smtClean="0">
                <a:latin typeface="+mn-ea"/>
              </a:rPr>
              <a:t>属性默认值为</a:t>
            </a:r>
            <a:r>
              <a:rPr lang="en-US" altLang="zh-CN" dirty="0" smtClean="0">
                <a:latin typeface="+mn-ea"/>
              </a:rPr>
              <a:t>top</a:t>
            </a:r>
            <a:r>
              <a:rPr lang="zh-CN" altLang="zh-CN" dirty="0" smtClean="0">
                <a:latin typeface="+mn-ea"/>
              </a:rPr>
              <a:t>，即表格标题位于表格的上方。该值设置为</a:t>
            </a:r>
            <a:r>
              <a:rPr lang="en-US" altLang="zh-CN" dirty="0" smtClean="0">
                <a:latin typeface="+mn-ea"/>
              </a:rPr>
              <a:t>bottom</a:t>
            </a:r>
            <a:r>
              <a:rPr lang="zh-CN" altLang="zh-CN" dirty="0" smtClean="0">
                <a:latin typeface="+mn-ea"/>
              </a:rPr>
              <a:t>，即将表格标题显示于表格下方。</a:t>
            </a:r>
          </a:p>
          <a:p>
            <a:pPr marL="0" indent="0"/>
            <a:endParaRPr lang="zh-CN" altLang="en-US" dirty="0" smtClean="0">
              <a:latin typeface="+mn-ea"/>
            </a:endParaRPr>
          </a:p>
        </p:txBody>
      </p:sp>
      <p:sp>
        <p:nvSpPr>
          <p:cNvPr id="4"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a:solidFill>
                  <a:srgbClr val="F8F8F8"/>
                </a:solidFill>
                <a:latin typeface="微软雅黑"/>
              </a:rPr>
              <a:t>4.6.3 </a:t>
            </a:r>
            <a:r>
              <a:rPr lang="zh-CN" altLang="en-US" kern="1200" dirty="0">
                <a:solidFill>
                  <a:srgbClr val="F8F8F8"/>
                </a:solidFill>
                <a:latin typeface="微软雅黑"/>
              </a:rPr>
              <a:t>表格的样式</a:t>
            </a:r>
          </a:p>
        </p:txBody>
      </p:sp>
    </p:spTree>
    <p:extLst>
      <p:ext uri="{BB962C8B-B14F-4D97-AF65-F5344CB8AC3E}">
        <p14:creationId xmlns:p14="http://schemas.microsoft.com/office/powerpoint/2010/main" val="1069578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内容占位符 2"/>
          <p:cNvSpPr>
            <a:spLocks noGrp="1"/>
          </p:cNvSpPr>
          <p:nvPr>
            <p:ph idx="1"/>
          </p:nvPr>
        </p:nvSpPr>
        <p:spPr>
          <a:xfrm>
            <a:off x="1907381" y="1416050"/>
            <a:ext cx="8388350" cy="812800"/>
          </a:xfrm>
        </p:spPr>
        <p:txBody>
          <a:bodyPr/>
          <a:lstStyle/>
          <a:p>
            <a:pPr marL="0" indent="0">
              <a:buNone/>
            </a:pPr>
            <a:r>
              <a:rPr lang="zh-CN" altLang="zh-CN" dirty="0" smtClean="0">
                <a:ea typeface="宋体" panose="02010600030101010101" pitchFamily="2" charset="-122"/>
              </a:rPr>
              <a:t>【例</a:t>
            </a:r>
            <a:r>
              <a:rPr lang="en-US" altLang="zh-CN" dirty="0" smtClean="0">
                <a:ea typeface="宋体" panose="02010600030101010101" pitchFamily="2" charset="-122"/>
              </a:rPr>
              <a:t>4-21</a:t>
            </a:r>
            <a:r>
              <a:rPr lang="zh-CN" altLang="zh-CN" dirty="0" smtClean="0">
                <a:ea typeface="宋体" panose="02010600030101010101" pitchFamily="2" charset="-122"/>
              </a:rPr>
              <a:t>】在网页中实现如图所示隔行变色表格。</a:t>
            </a:r>
          </a:p>
          <a:p>
            <a:pPr marL="0" indent="0"/>
            <a:endParaRPr lang="zh-CN" altLang="en-US" dirty="0" smtClean="0">
              <a:ea typeface="宋体" panose="02010600030101010101" pitchFamily="2" charset="-122"/>
            </a:endParaRPr>
          </a:p>
        </p:txBody>
      </p:sp>
      <p:pic>
        <p:nvPicPr>
          <p:cNvPr id="76804" name="Picture 2" descr="1533774067(1)"/>
          <p:cNvPicPr>
            <a:picLocks noChangeAspect="1" noChangeArrowheads="1"/>
          </p:cNvPicPr>
          <p:nvPr/>
        </p:nvPicPr>
        <p:blipFill>
          <a:blip r:embed="rId2">
            <a:extLst>
              <a:ext uri="{28A0092B-C50C-407E-A947-70E740481C1C}">
                <a14:useLocalDpi xmlns:a14="http://schemas.microsoft.com/office/drawing/2010/main" val="0"/>
              </a:ext>
            </a:extLst>
          </a:blip>
          <a:srcRect b="6563"/>
          <a:stretch>
            <a:fillRect/>
          </a:stretch>
        </p:blipFill>
        <p:spPr bwMode="auto">
          <a:xfrm>
            <a:off x="1994694" y="2276476"/>
            <a:ext cx="7891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kern="1200" dirty="0">
                <a:solidFill>
                  <a:srgbClr val="F8F8F8"/>
                </a:solidFill>
                <a:latin typeface="微软雅黑"/>
              </a:rPr>
              <a:t>4.6.3 </a:t>
            </a:r>
            <a:r>
              <a:rPr lang="zh-CN" altLang="en-US" kern="1200" dirty="0">
                <a:solidFill>
                  <a:srgbClr val="F8F8F8"/>
                </a:solidFill>
                <a:latin typeface="微软雅黑"/>
              </a:rPr>
              <a:t>表格的样式</a:t>
            </a:r>
          </a:p>
        </p:txBody>
      </p:sp>
    </p:spTree>
    <p:extLst>
      <p:ext uri="{BB962C8B-B14F-4D97-AF65-F5344CB8AC3E}">
        <p14:creationId xmlns:p14="http://schemas.microsoft.com/office/powerpoint/2010/main" val="3181457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17861" y="980728"/>
            <a:ext cx="8785225" cy="4862810"/>
          </a:xfrm>
        </p:spPr>
        <p:txBody>
          <a:bodyPr/>
          <a:lstStyle/>
          <a:p>
            <a:pPr marL="0" indent="0">
              <a:buNone/>
              <a:defRPr/>
            </a:pPr>
            <a:r>
              <a:rPr lang="zh-CN" altLang="zh-CN" dirty="0" smtClean="0">
                <a:latin typeface="+mn-ea"/>
              </a:rPr>
              <a:t>如果在定义表格相关的</a:t>
            </a:r>
            <a:r>
              <a:rPr lang="en-US" altLang="zh-CN" dirty="0" smtClean="0">
                <a:latin typeface="+mn-ea"/>
              </a:rPr>
              <a:t>CSS</a:t>
            </a:r>
            <a:r>
              <a:rPr lang="zh-CN" altLang="zh-CN" dirty="0" smtClean="0">
                <a:latin typeface="+mn-ea"/>
              </a:rPr>
              <a:t>样式时，有些属性特征没有显式指定，这时表格按照自己的默认特征来显示，这些默认特征主要有：</a:t>
            </a:r>
          </a:p>
          <a:p>
            <a:pPr lvl="1">
              <a:defRPr/>
            </a:pPr>
            <a:r>
              <a:rPr lang="zh-CN" altLang="zh-CN" dirty="0" smtClean="0">
                <a:latin typeface="+mn-ea"/>
                <a:ea typeface="+mn-ea"/>
              </a:rPr>
              <a:t>表格默认没有边框</a:t>
            </a:r>
          </a:p>
          <a:p>
            <a:pPr lvl="1">
              <a:defRPr/>
            </a:pPr>
            <a:r>
              <a:rPr lang="zh-CN" altLang="zh-CN" dirty="0" smtClean="0">
                <a:latin typeface="+mn-ea"/>
                <a:ea typeface="+mn-ea"/>
              </a:rPr>
              <a:t>表格设置宽度而没有给单元格设置宽度时，单元格默认平分表格的宽度</a:t>
            </a:r>
          </a:p>
          <a:p>
            <a:pPr lvl="1">
              <a:defRPr/>
            </a:pPr>
            <a:r>
              <a:rPr lang="zh-CN" altLang="zh-CN" dirty="0" smtClean="0">
                <a:latin typeface="+mn-ea"/>
                <a:ea typeface="+mn-ea"/>
              </a:rPr>
              <a:t>表格的同一行的高度取该行中单元格高度的最大值</a:t>
            </a:r>
          </a:p>
          <a:p>
            <a:pPr lvl="1">
              <a:defRPr/>
            </a:pPr>
            <a:r>
              <a:rPr lang="zh-CN" altLang="zh-CN" dirty="0" smtClean="0">
                <a:latin typeface="+mn-ea"/>
                <a:ea typeface="+mn-ea"/>
              </a:rPr>
              <a:t>表格的同一列的宽度取该列中单元格宽度的最大值</a:t>
            </a:r>
          </a:p>
          <a:p>
            <a:pPr lvl="1">
              <a:defRPr/>
            </a:pPr>
            <a:r>
              <a:rPr lang="zh-CN" altLang="zh-CN" dirty="0" smtClean="0">
                <a:latin typeface="+mn-ea"/>
                <a:ea typeface="+mn-ea"/>
              </a:rPr>
              <a:t>单元格设置</a:t>
            </a:r>
            <a:r>
              <a:rPr lang="en-US" altLang="zh-CN" dirty="0" smtClean="0">
                <a:latin typeface="+mn-ea"/>
                <a:ea typeface="+mn-ea"/>
              </a:rPr>
              <a:t>margin</a:t>
            </a:r>
            <a:r>
              <a:rPr lang="zh-CN" altLang="zh-CN" dirty="0" smtClean="0">
                <a:latin typeface="+mn-ea"/>
                <a:ea typeface="+mn-ea"/>
              </a:rPr>
              <a:t>属性无效</a:t>
            </a:r>
          </a:p>
          <a:p>
            <a:pPr lvl="1">
              <a:defRPr/>
            </a:pPr>
            <a:r>
              <a:rPr lang="en-US" altLang="zh-CN" dirty="0" err="1" smtClean="0">
                <a:latin typeface="+mn-ea"/>
                <a:ea typeface="+mn-ea"/>
              </a:rPr>
              <a:t>th</a:t>
            </a:r>
            <a:r>
              <a:rPr lang="zh-CN" altLang="zh-CN" dirty="0" smtClean="0">
                <a:latin typeface="+mn-ea"/>
                <a:ea typeface="+mn-ea"/>
              </a:rPr>
              <a:t>的内容默认加粗，且上下左右居中显示</a:t>
            </a:r>
          </a:p>
          <a:p>
            <a:pPr lvl="1">
              <a:defRPr/>
            </a:pPr>
            <a:r>
              <a:rPr lang="en-US" altLang="zh-CN" dirty="0" smtClean="0">
                <a:latin typeface="+mn-ea"/>
                <a:ea typeface="+mn-ea"/>
              </a:rPr>
              <a:t>td</a:t>
            </a:r>
            <a:r>
              <a:rPr lang="zh-CN" altLang="zh-CN" dirty="0" smtClean="0">
                <a:latin typeface="+mn-ea"/>
                <a:ea typeface="+mn-ea"/>
              </a:rPr>
              <a:t>的内容默认上下居中，左对齐显示</a:t>
            </a:r>
          </a:p>
          <a:p>
            <a:pPr lvl="1">
              <a:defRPr/>
            </a:pPr>
            <a:r>
              <a:rPr lang="zh-CN" altLang="zh-CN" dirty="0" smtClean="0">
                <a:latin typeface="+mn-ea"/>
                <a:ea typeface="+mn-ea"/>
              </a:rPr>
              <a:t>单元格内容可以是表格、</a:t>
            </a:r>
            <a:r>
              <a:rPr lang="en-US" altLang="zh-CN" dirty="0" smtClean="0">
                <a:latin typeface="+mn-ea"/>
                <a:ea typeface="+mn-ea"/>
              </a:rPr>
              <a:t>div</a:t>
            </a:r>
            <a:r>
              <a:rPr lang="zh-CN" altLang="zh-CN" dirty="0" smtClean="0">
                <a:latin typeface="+mn-ea"/>
                <a:ea typeface="+mn-ea"/>
              </a:rPr>
              <a:t>、</a:t>
            </a:r>
            <a:r>
              <a:rPr lang="en-US" altLang="zh-CN" dirty="0" smtClean="0">
                <a:latin typeface="+mn-ea"/>
                <a:ea typeface="+mn-ea"/>
              </a:rPr>
              <a:t>p</a:t>
            </a:r>
            <a:r>
              <a:rPr lang="zh-CN" altLang="zh-CN" dirty="0" smtClean="0">
                <a:latin typeface="+mn-ea"/>
                <a:ea typeface="+mn-ea"/>
              </a:rPr>
              <a:t>、</a:t>
            </a:r>
            <a:r>
              <a:rPr lang="en-US" altLang="zh-CN" dirty="0" smtClean="0">
                <a:latin typeface="+mn-ea"/>
                <a:ea typeface="+mn-ea"/>
              </a:rPr>
              <a:t>a</a:t>
            </a:r>
            <a:r>
              <a:rPr lang="zh-CN" altLang="zh-CN" dirty="0" smtClean="0">
                <a:latin typeface="+mn-ea"/>
                <a:ea typeface="+mn-ea"/>
              </a:rPr>
              <a:t>、</a:t>
            </a:r>
            <a:r>
              <a:rPr lang="en-US" altLang="zh-CN" dirty="0" err="1" smtClean="0">
                <a:latin typeface="+mn-ea"/>
                <a:ea typeface="+mn-ea"/>
              </a:rPr>
              <a:t>img</a:t>
            </a:r>
            <a:r>
              <a:rPr lang="zh-CN" altLang="zh-CN" dirty="0" smtClean="0">
                <a:latin typeface="+mn-ea"/>
                <a:ea typeface="+mn-ea"/>
              </a:rPr>
              <a:t>等</a:t>
            </a:r>
            <a:r>
              <a:rPr lang="en-US" altLang="zh-CN" dirty="0" smtClean="0">
                <a:latin typeface="+mn-ea"/>
                <a:ea typeface="+mn-ea"/>
              </a:rPr>
              <a:t>html</a:t>
            </a:r>
            <a:r>
              <a:rPr lang="zh-CN" altLang="zh-CN" dirty="0" smtClean="0">
                <a:latin typeface="+mn-ea"/>
                <a:ea typeface="+mn-ea"/>
              </a:rPr>
              <a:t>中所有的元素。</a:t>
            </a:r>
            <a:endParaRPr lang="zh-CN" altLang="en-US" dirty="0" smtClean="0">
              <a:latin typeface="+mn-ea"/>
              <a:ea typeface="+mn-ea"/>
            </a:endParaRPr>
          </a:p>
        </p:txBody>
      </p:sp>
      <p:sp>
        <p:nvSpPr>
          <p:cNvPr id="2" name="矩形 1"/>
          <p:cNvSpPr/>
          <p:nvPr/>
        </p:nvSpPr>
        <p:spPr>
          <a:xfrm>
            <a:off x="1321842" y="231031"/>
            <a:ext cx="67687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400" dirty="0">
                <a:solidFill>
                  <a:srgbClr val="F8F8F8"/>
                </a:solidFill>
                <a:latin typeface="微软雅黑"/>
                <a:ea typeface="+mj-ea"/>
                <a:cs typeface="+mj-cs"/>
              </a:rPr>
              <a:t>4.6.4 </a:t>
            </a:r>
            <a:r>
              <a:rPr lang="zh-CN" altLang="zh-CN" sz="2400" dirty="0">
                <a:solidFill>
                  <a:srgbClr val="F8F8F8"/>
                </a:solidFill>
                <a:latin typeface="微软雅黑"/>
                <a:ea typeface="+mj-ea"/>
                <a:cs typeface="+mj-cs"/>
              </a:rPr>
              <a:t>表格的特征</a:t>
            </a:r>
          </a:p>
        </p:txBody>
      </p:sp>
    </p:spTree>
    <p:extLst>
      <p:ext uri="{BB962C8B-B14F-4D97-AF65-F5344CB8AC3E}">
        <p14:creationId xmlns:p14="http://schemas.microsoft.com/office/powerpoint/2010/main" val="3640529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5853" y="228601"/>
            <a:ext cx="8954643" cy="4640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4.6.5 </a:t>
            </a:r>
            <a:r>
              <a:rPr lang="zh-CN" altLang="zh-CN" kern="1200" dirty="0">
                <a:solidFill>
                  <a:srgbClr val="F8F8F8"/>
                </a:solidFill>
                <a:latin typeface="微软雅黑"/>
              </a:rPr>
              <a:t>表格布局及案例实践</a:t>
            </a:r>
            <a:endParaRPr lang="zh-CN" altLang="en-US" kern="1200" dirty="0">
              <a:solidFill>
                <a:srgbClr val="F8F8F8"/>
              </a:solidFill>
              <a:latin typeface="微软雅黑"/>
            </a:endParaRPr>
          </a:p>
        </p:txBody>
      </p:sp>
      <p:sp>
        <p:nvSpPr>
          <p:cNvPr id="78851" name="内容占位符 2"/>
          <p:cNvSpPr>
            <a:spLocks noGrp="1"/>
          </p:cNvSpPr>
          <p:nvPr>
            <p:ph idx="1"/>
          </p:nvPr>
        </p:nvSpPr>
        <p:spPr>
          <a:xfrm>
            <a:off x="1489869" y="1124744"/>
            <a:ext cx="8568952" cy="1625600"/>
          </a:xfrm>
        </p:spPr>
        <p:txBody>
          <a:bodyPr/>
          <a:lstStyle/>
          <a:p>
            <a:pPr marL="0" indent="0">
              <a:buNone/>
            </a:pPr>
            <a:r>
              <a:rPr lang="en-US" altLang="zh-CN" dirty="0" smtClean="0">
                <a:latin typeface="+mn-ea"/>
              </a:rPr>
              <a:t>1</a:t>
            </a:r>
            <a:r>
              <a:rPr lang="zh-CN" altLang="zh-CN" dirty="0" smtClean="0">
                <a:latin typeface="+mn-ea"/>
              </a:rPr>
              <a:t>．两种表格布局</a:t>
            </a:r>
          </a:p>
          <a:p>
            <a:pPr marL="0" indent="0">
              <a:buNone/>
            </a:pPr>
            <a:r>
              <a:rPr lang="zh-CN" altLang="zh-CN" dirty="0" smtClean="0">
                <a:latin typeface="+mn-ea"/>
              </a:rPr>
              <a:t>（</a:t>
            </a:r>
            <a:r>
              <a:rPr lang="en-US" altLang="zh-CN" dirty="0" smtClean="0">
                <a:latin typeface="+mn-ea"/>
              </a:rPr>
              <a:t>1</a:t>
            </a:r>
            <a:r>
              <a:rPr lang="zh-CN" altLang="zh-CN" dirty="0" smtClean="0">
                <a:latin typeface="+mn-ea"/>
              </a:rPr>
              <a:t>）</a:t>
            </a:r>
            <a:r>
              <a:rPr lang="en-US" altLang="zh-CN" dirty="0" smtClean="0">
                <a:latin typeface="+mn-ea"/>
              </a:rPr>
              <a:t>HTML Table</a:t>
            </a:r>
            <a:r>
              <a:rPr lang="zh-CN" altLang="zh-CN" dirty="0" smtClean="0">
                <a:latin typeface="+mn-ea"/>
              </a:rPr>
              <a:t>布局</a:t>
            </a:r>
          </a:p>
          <a:p>
            <a:pPr marL="0" indent="0">
              <a:buNone/>
            </a:pPr>
            <a:r>
              <a:rPr lang="zh-CN" altLang="zh-CN" dirty="0" smtClean="0">
                <a:latin typeface="+mn-ea"/>
              </a:rPr>
              <a:t>（</a:t>
            </a:r>
            <a:r>
              <a:rPr lang="en-US" altLang="zh-CN" dirty="0" smtClean="0">
                <a:latin typeface="+mn-ea"/>
              </a:rPr>
              <a:t>2</a:t>
            </a:r>
            <a:r>
              <a:rPr lang="zh-CN" altLang="zh-CN" dirty="0" smtClean="0">
                <a:latin typeface="+mn-ea"/>
              </a:rPr>
              <a:t>）</a:t>
            </a:r>
            <a:r>
              <a:rPr lang="en-US" altLang="zh-CN" dirty="0" smtClean="0">
                <a:latin typeface="+mn-ea"/>
              </a:rPr>
              <a:t>CSS Table</a:t>
            </a:r>
            <a:r>
              <a:rPr lang="zh-CN" altLang="zh-CN" dirty="0" smtClean="0">
                <a:latin typeface="+mn-ea"/>
              </a:rPr>
              <a:t>布局</a:t>
            </a:r>
          </a:p>
          <a:p>
            <a:pPr marL="0" indent="0"/>
            <a:endParaRPr lang="zh-CN" altLang="en-US" dirty="0" smtClean="0">
              <a:latin typeface="+mn-ea"/>
            </a:endParaRPr>
          </a:p>
        </p:txBody>
      </p:sp>
    </p:spTree>
    <p:extLst>
      <p:ext uri="{BB962C8B-B14F-4D97-AF65-F5344CB8AC3E}">
        <p14:creationId xmlns:p14="http://schemas.microsoft.com/office/powerpoint/2010/main" val="477361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46148" y="980728"/>
            <a:ext cx="9165902" cy="5307013"/>
          </a:xfrm>
        </p:spPr>
        <p:txBody>
          <a:bodyPr/>
          <a:lstStyle/>
          <a:p>
            <a:pPr marL="0" indent="0">
              <a:buNone/>
              <a:defRPr/>
            </a:pPr>
            <a:r>
              <a:rPr lang="en-US" altLang="zh-CN" dirty="0" smtClean="0">
                <a:latin typeface="+mn-ea"/>
              </a:rPr>
              <a:t>2</a:t>
            </a:r>
            <a:r>
              <a:rPr lang="zh-CN" altLang="zh-CN" dirty="0" smtClean="0">
                <a:latin typeface="+mn-ea"/>
              </a:rPr>
              <a:t>．</a:t>
            </a:r>
            <a:r>
              <a:rPr lang="en-US" altLang="zh-CN" dirty="0" smtClean="0">
                <a:latin typeface="+mn-ea"/>
              </a:rPr>
              <a:t>CSS Table</a:t>
            </a:r>
            <a:r>
              <a:rPr lang="zh-CN" altLang="zh-CN" dirty="0" smtClean="0">
                <a:latin typeface="+mn-ea"/>
              </a:rPr>
              <a:t>的相关属性</a:t>
            </a:r>
          </a:p>
          <a:p>
            <a:pPr marL="0" indent="0" latinLnBrk="1">
              <a:defRPr/>
            </a:pPr>
            <a:r>
              <a:rPr lang="en-US" altLang="zh-CN" dirty="0" smtClean="0">
                <a:latin typeface="+mn-ea"/>
              </a:rPr>
              <a:t>CSS Table</a:t>
            </a:r>
            <a:r>
              <a:rPr lang="zh-CN" altLang="zh-CN" dirty="0" smtClean="0">
                <a:latin typeface="+mn-ea"/>
              </a:rPr>
              <a:t>表格布局通过设置</a:t>
            </a:r>
            <a:r>
              <a:rPr lang="en-US" altLang="zh-CN" dirty="0" smtClean="0">
                <a:latin typeface="+mn-ea"/>
              </a:rPr>
              <a:t>div</a:t>
            </a:r>
            <a:r>
              <a:rPr lang="zh-CN" altLang="zh-CN" dirty="0" smtClean="0">
                <a:latin typeface="+mn-ea"/>
              </a:rPr>
              <a:t>标签的</a:t>
            </a:r>
            <a:r>
              <a:rPr lang="en-US" altLang="zh-CN" dirty="0" smtClean="0">
                <a:latin typeface="+mn-ea"/>
              </a:rPr>
              <a:t>display</a:t>
            </a:r>
            <a:r>
              <a:rPr lang="zh-CN" altLang="zh-CN" dirty="0" smtClean="0">
                <a:latin typeface="+mn-ea"/>
              </a:rPr>
              <a:t>属性值为</a:t>
            </a:r>
            <a:r>
              <a:rPr lang="en-US" altLang="zh-CN" dirty="0" smtClean="0">
                <a:latin typeface="+mn-ea"/>
              </a:rPr>
              <a:t>table</a:t>
            </a:r>
            <a:r>
              <a:rPr lang="zh-CN" altLang="zh-CN" dirty="0" smtClean="0">
                <a:latin typeface="+mn-ea"/>
              </a:rPr>
              <a:t>等相关值来实现，先介绍下与此相关的各个</a:t>
            </a:r>
            <a:r>
              <a:rPr lang="en-US" altLang="zh-CN" dirty="0" smtClean="0">
                <a:latin typeface="+mn-ea"/>
              </a:rPr>
              <a:t>display </a:t>
            </a:r>
            <a:r>
              <a:rPr lang="zh-CN" altLang="zh-CN" dirty="0" smtClean="0">
                <a:latin typeface="+mn-ea"/>
              </a:rPr>
              <a:t>属性值，它们的作用与</a:t>
            </a:r>
            <a:r>
              <a:rPr lang="en-US" altLang="zh-CN" dirty="0" smtClean="0">
                <a:latin typeface="+mn-ea"/>
              </a:rPr>
              <a:t>&lt;table&gt;</a:t>
            </a:r>
            <a:r>
              <a:rPr lang="zh-CN" altLang="zh-CN" dirty="0" smtClean="0">
                <a:latin typeface="+mn-ea"/>
              </a:rPr>
              <a:t>、</a:t>
            </a:r>
            <a:r>
              <a:rPr lang="en-US" altLang="zh-CN" dirty="0" smtClean="0">
                <a:latin typeface="+mn-ea"/>
              </a:rPr>
              <a:t>&lt;</a:t>
            </a:r>
            <a:r>
              <a:rPr lang="en-US" altLang="zh-CN" dirty="0" err="1" smtClean="0">
                <a:latin typeface="+mn-ea"/>
              </a:rPr>
              <a:t>tr</a:t>
            </a:r>
            <a:r>
              <a:rPr lang="en-US" altLang="zh-CN" dirty="0" smtClean="0">
                <a:latin typeface="+mn-ea"/>
              </a:rPr>
              <a:t>&gt;</a:t>
            </a:r>
            <a:r>
              <a:rPr lang="zh-CN" altLang="zh-CN" dirty="0" smtClean="0">
                <a:latin typeface="+mn-ea"/>
              </a:rPr>
              <a:t>、</a:t>
            </a:r>
            <a:r>
              <a:rPr lang="en-US" altLang="zh-CN" dirty="0" smtClean="0">
                <a:latin typeface="+mn-ea"/>
              </a:rPr>
              <a:t>&lt;td&gt; </a:t>
            </a:r>
            <a:r>
              <a:rPr lang="zh-CN" altLang="zh-CN" dirty="0" smtClean="0">
                <a:latin typeface="+mn-ea"/>
              </a:rPr>
              <a:t>等标签是对应的。</a:t>
            </a:r>
          </a:p>
          <a:p>
            <a:pPr marL="0" indent="0" latinLnBrk="1">
              <a:defRPr/>
            </a:pPr>
            <a:r>
              <a:rPr lang="zh-CN" altLang="zh-CN" dirty="0" smtClean="0">
                <a:latin typeface="+mn-ea"/>
              </a:rPr>
              <a:t>和</a:t>
            </a:r>
            <a:r>
              <a:rPr lang="en-US" altLang="zh-CN" dirty="0" smtClean="0">
                <a:latin typeface="+mn-ea"/>
              </a:rPr>
              <a:t>CSS Table</a:t>
            </a:r>
            <a:r>
              <a:rPr lang="zh-CN" altLang="zh-CN" dirty="0" smtClean="0">
                <a:latin typeface="+mn-ea"/>
              </a:rPr>
              <a:t>相关的常用</a:t>
            </a:r>
            <a:r>
              <a:rPr lang="en-US" altLang="zh-CN" dirty="0" smtClean="0">
                <a:latin typeface="+mn-ea"/>
              </a:rPr>
              <a:t>display</a:t>
            </a:r>
            <a:r>
              <a:rPr lang="zh-CN" altLang="zh-CN" dirty="0" smtClean="0">
                <a:latin typeface="+mn-ea"/>
              </a:rPr>
              <a:t>取值有：</a:t>
            </a:r>
          </a:p>
          <a:p>
            <a:pPr lvl="1" latinLnBrk="1">
              <a:defRPr/>
            </a:pPr>
            <a:r>
              <a:rPr lang="en-US" altLang="zh-CN" dirty="0" smtClean="0">
                <a:latin typeface="+mn-ea"/>
                <a:ea typeface="+mn-ea"/>
              </a:rPr>
              <a:t>table </a:t>
            </a:r>
            <a:r>
              <a:rPr lang="zh-CN" altLang="zh-CN" dirty="0" smtClean="0">
                <a:latin typeface="+mn-ea"/>
                <a:ea typeface="+mn-ea"/>
              </a:rPr>
              <a:t>：标签作为表格显示，作用类似于</a:t>
            </a:r>
            <a:r>
              <a:rPr lang="en-US" altLang="zh-CN" dirty="0" smtClean="0">
                <a:latin typeface="+mn-ea"/>
                <a:ea typeface="+mn-ea"/>
              </a:rPr>
              <a:t>&lt;table&gt;</a:t>
            </a:r>
            <a:r>
              <a:rPr lang="zh-CN" altLang="zh-CN" dirty="0" smtClean="0">
                <a:latin typeface="+mn-ea"/>
                <a:ea typeface="+mn-ea"/>
              </a:rPr>
              <a:t>标签</a:t>
            </a:r>
          </a:p>
          <a:p>
            <a:pPr lvl="1" latinLnBrk="1">
              <a:defRPr/>
            </a:pPr>
            <a:r>
              <a:rPr lang="en-US" altLang="zh-CN" dirty="0" smtClean="0">
                <a:latin typeface="+mn-ea"/>
                <a:ea typeface="+mn-ea"/>
              </a:rPr>
              <a:t>table-row</a:t>
            </a:r>
            <a:r>
              <a:rPr lang="zh-CN" altLang="zh-CN" dirty="0" smtClean="0">
                <a:latin typeface="+mn-ea"/>
                <a:ea typeface="+mn-ea"/>
              </a:rPr>
              <a:t>：标签作为表格行显示，作用类似于</a:t>
            </a:r>
            <a:r>
              <a:rPr lang="en-US" altLang="zh-CN" dirty="0" smtClean="0">
                <a:latin typeface="+mn-ea"/>
                <a:ea typeface="+mn-ea"/>
              </a:rPr>
              <a:t>&lt;</a:t>
            </a:r>
            <a:r>
              <a:rPr lang="en-US" altLang="zh-CN" dirty="0" err="1" smtClean="0">
                <a:latin typeface="+mn-ea"/>
                <a:ea typeface="+mn-ea"/>
              </a:rPr>
              <a:t>tr</a:t>
            </a:r>
            <a:r>
              <a:rPr lang="en-US" altLang="zh-CN" dirty="0" smtClean="0">
                <a:latin typeface="+mn-ea"/>
                <a:ea typeface="+mn-ea"/>
              </a:rPr>
              <a:t>&gt;</a:t>
            </a:r>
            <a:r>
              <a:rPr lang="zh-CN" altLang="zh-CN" dirty="0" smtClean="0">
                <a:latin typeface="+mn-ea"/>
                <a:ea typeface="+mn-ea"/>
              </a:rPr>
              <a:t>标签</a:t>
            </a:r>
          </a:p>
          <a:p>
            <a:pPr lvl="1" latinLnBrk="1">
              <a:defRPr/>
            </a:pPr>
            <a:r>
              <a:rPr lang="en-US" altLang="zh-CN" dirty="0" smtClean="0">
                <a:latin typeface="+mn-ea"/>
                <a:ea typeface="+mn-ea"/>
              </a:rPr>
              <a:t>table-cell</a:t>
            </a:r>
            <a:r>
              <a:rPr lang="zh-CN" altLang="zh-CN" dirty="0" smtClean="0">
                <a:latin typeface="+mn-ea"/>
                <a:ea typeface="+mn-ea"/>
              </a:rPr>
              <a:t>：标签作为单元格显示，作用类似于</a:t>
            </a:r>
            <a:r>
              <a:rPr lang="en-US" altLang="zh-CN" dirty="0" smtClean="0">
                <a:latin typeface="+mn-ea"/>
                <a:ea typeface="+mn-ea"/>
              </a:rPr>
              <a:t>&lt;</a:t>
            </a:r>
            <a:r>
              <a:rPr lang="en-US" altLang="zh-CN" dirty="0" err="1" smtClean="0">
                <a:latin typeface="+mn-ea"/>
                <a:ea typeface="+mn-ea"/>
              </a:rPr>
              <a:t>th</a:t>
            </a:r>
            <a:r>
              <a:rPr lang="en-US" altLang="zh-CN" dirty="0" smtClean="0">
                <a:latin typeface="+mn-ea"/>
                <a:ea typeface="+mn-ea"/>
              </a:rPr>
              <a:t>&gt;</a:t>
            </a:r>
            <a:r>
              <a:rPr lang="zh-CN" altLang="zh-CN" dirty="0" smtClean="0">
                <a:latin typeface="+mn-ea"/>
                <a:ea typeface="+mn-ea"/>
              </a:rPr>
              <a:t>、</a:t>
            </a:r>
            <a:r>
              <a:rPr lang="en-US" altLang="zh-CN" dirty="0" smtClean="0">
                <a:latin typeface="+mn-ea"/>
                <a:ea typeface="+mn-ea"/>
              </a:rPr>
              <a:t>&lt;td&gt;</a:t>
            </a:r>
            <a:r>
              <a:rPr lang="zh-CN" altLang="zh-CN" dirty="0" smtClean="0">
                <a:latin typeface="+mn-ea"/>
                <a:ea typeface="+mn-ea"/>
              </a:rPr>
              <a:t>标签</a:t>
            </a:r>
          </a:p>
          <a:p>
            <a:pPr marL="0" indent="0">
              <a:defRPr/>
            </a:pPr>
            <a:endParaRPr lang="zh-CN" altLang="en-US" dirty="0" smtClean="0">
              <a:latin typeface="+mn-ea"/>
            </a:endParaRPr>
          </a:p>
        </p:txBody>
      </p:sp>
      <p:sp>
        <p:nvSpPr>
          <p:cNvPr id="4"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4.6.5 </a:t>
            </a:r>
            <a:r>
              <a:rPr lang="zh-CN" altLang="zh-CN" kern="1200" dirty="0">
                <a:solidFill>
                  <a:srgbClr val="F8F8F8"/>
                </a:solidFill>
                <a:latin typeface="微软雅黑"/>
              </a:rPr>
              <a:t>表格布局及案例实践</a:t>
            </a:r>
            <a:endParaRPr lang="zh-CN" altLang="en-US" kern="1200" dirty="0">
              <a:solidFill>
                <a:srgbClr val="F8F8F8"/>
              </a:solidFill>
              <a:latin typeface="微软雅黑"/>
            </a:endParaRPr>
          </a:p>
        </p:txBody>
      </p:sp>
    </p:spTree>
    <p:extLst>
      <p:ext uri="{BB962C8B-B14F-4D97-AF65-F5344CB8AC3E}">
        <p14:creationId xmlns:p14="http://schemas.microsoft.com/office/powerpoint/2010/main" val="2339217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4.2.3 </a:t>
            </a:r>
            <a:r>
              <a:rPr lang="zh-CN" altLang="en-US" kern="1200" dirty="0">
                <a:solidFill>
                  <a:srgbClr val="F8F8F8"/>
                </a:solidFill>
                <a:latin typeface="微软雅黑"/>
                <a:cs typeface="+mn-cs"/>
              </a:rPr>
              <a:t>浮动的特殊情况</a:t>
            </a:r>
          </a:p>
        </p:txBody>
      </p:sp>
      <p:sp>
        <p:nvSpPr>
          <p:cNvPr id="14339" name="内容占位符 2"/>
          <p:cNvSpPr>
            <a:spLocks noGrp="1"/>
          </p:cNvSpPr>
          <p:nvPr>
            <p:ph idx="1"/>
          </p:nvPr>
        </p:nvSpPr>
        <p:spPr>
          <a:xfrm>
            <a:off x="1561877" y="980728"/>
            <a:ext cx="8388350" cy="812800"/>
          </a:xfrm>
        </p:spPr>
        <p:txBody>
          <a:bodyPr/>
          <a:lstStyle/>
          <a:p>
            <a:pPr marL="0" indent="0">
              <a:buNone/>
            </a:pPr>
            <a:r>
              <a:rPr lang="en-US" altLang="zh-CN" b="1" dirty="0" smtClean="0">
                <a:latin typeface="+mn-ea"/>
              </a:rPr>
              <a:t>3</a:t>
            </a:r>
            <a:r>
              <a:rPr lang="zh-CN" altLang="zh-CN" b="1" dirty="0" smtClean="0">
                <a:latin typeface="+mn-ea"/>
              </a:rPr>
              <a:t>．浮动元素会造成父元素高度塌陷，影响网页布局</a:t>
            </a:r>
            <a:endParaRPr lang="zh-CN" altLang="en-US" dirty="0" smtClean="0">
              <a:latin typeface="+mn-ea"/>
            </a:endParaRPr>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t="23065"/>
          <a:stretch>
            <a:fillRect/>
          </a:stretch>
        </p:blipFill>
        <p:spPr bwMode="auto">
          <a:xfrm>
            <a:off x="2353965" y="1793528"/>
            <a:ext cx="5764213"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016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内容占位符 2"/>
          <p:cNvSpPr>
            <a:spLocks noGrp="1"/>
          </p:cNvSpPr>
          <p:nvPr>
            <p:ph idx="1"/>
          </p:nvPr>
        </p:nvSpPr>
        <p:spPr>
          <a:xfrm>
            <a:off x="1907381" y="1416050"/>
            <a:ext cx="8388350" cy="812800"/>
          </a:xfrm>
        </p:spPr>
        <p:txBody>
          <a:bodyPr/>
          <a:lstStyle/>
          <a:p>
            <a:pPr marL="0" indent="0">
              <a:buNone/>
            </a:pPr>
            <a:r>
              <a:rPr lang="zh-CN" altLang="zh-CN" smtClean="0">
                <a:ea typeface="宋体" panose="02010600030101010101" pitchFamily="2" charset="-122"/>
              </a:rPr>
              <a:t>【例</a:t>
            </a:r>
            <a:r>
              <a:rPr lang="en-US" altLang="zh-CN" smtClean="0">
                <a:ea typeface="宋体" panose="02010600030101010101" pitchFamily="2" charset="-122"/>
              </a:rPr>
              <a:t>4-22</a:t>
            </a:r>
            <a:r>
              <a:rPr lang="zh-CN" altLang="zh-CN" smtClean="0">
                <a:ea typeface="宋体" panose="02010600030101010101" pitchFamily="2" charset="-122"/>
              </a:rPr>
              <a:t>】利用</a:t>
            </a:r>
            <a:r>
              <a:rPr lang="en-US" altLang="zh-CN" smtClean="0">
                <a:ea typeface="宋体" panose="02010600030101010101" pitchFamily="2" charset="-122"/>
              </a:rPr>
              <a:t>CSS Table</a:t>
            </a:r>
            <a:r>
              <a:rPr lang="zh-CN" altLang="zh-CN" smtClean="0">
                <a:ea typeface="宋体" panose="02010600030101010101" pitchFamily="2" charset="-122"/>
              </a:rPr>
              <a:t>实现如图</a:t>
            </a:r>
            <a:r>
              <a:rPr lang="en-US" altLang="zh-CN" smtClean="0">
                <a:ea typeface="宋体" panose="02010600030101010101" pitchFamily="2" charset="-122"/>
              </a:rPr>
              <a:t>4-58</a:t>
            </a:r>
            <a:r>
              <a:rPr lang="zh-CN" altLang="zh-CN" smtClean="0">
                <a:ea typeface="宋体" panose="02010600030101010101" pitchFamily="2" charset="-122"/>
              </a:rPr>
              <a:t>所示的表格布局。</a:t>
            </a:r>
          </a:p>
          <a:p>
            <a:pPr marL="0" indent="0"/>
            <a:endParaRPr lang="zh-CN" altLang="en-US" smtClean="0">
              <a:ea typeface="宋体" panose="02010600030101010101" pitchFamily="2" charset="-122"/>
            </a:endParaRPr>
          </a:p>
        </p:txBody>
      </p:sp>
      <p:pic>
        <p:nvPicPr>
          <p:cNvPr id="80900" name="Picture 2" descr="153377788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544" y="2636839"/>
            <a:ext cx="75311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4.6.5 </a:t>
            </a:r>
            <a:r>
              <a:rPr lang="zh-CN" altLang="zh-CN" kern="1200" dirty="0">
                <a:solidFill>
                  <a:srgbClr val="F8F8F8"/>
                </a:solidFill>
                <a:latin typeface="微软雅黑"/>
              </a:rPr>
              <a:t>表格布局及案例实践</a:t>
            </a:r>
            <a:endParaRPr lang="zh-CN" altLang="en-US" kern="1200" dirty="0">
              <a:solidFill>
                <a:srgbClr val="F8F8F8"/>
              </a:solidFill>
              <a:latin typeface="微软雅黑"/>
            </a:endParaRPr>
          </a:p>
        </p:txBody>
      </p:sp>
    </p:spTree>
    <p:extLst>
      <p:ext uri="{BB962C8B-B14F-4D97-AF65-F5344CB8AC3E}">
        <p14:creationId xmlns:p14="http://schemas.microsoft.com/office/powerpoint/2010/main" val="850365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内容占位符 2"/>
          <p:cNvSpPr>
            <a:spLocks noGrp="1"/>
          </p:cNvSpPr>
          <p:nvPr>
            <p:ph idx="1"/>
          </p:nvPr>
        </p:nvSpPr>
        <p:spPr>
          <a:xfrm>
            <a:off x="1345853" y="980728"/>
            <a:ext cx="9361040" cy="1417637"/>
          </a:xfrm>
        </p:spPr>
        <p:txBody>
          <a:bodyPr/>
          <a:lstStyle/>
          <a:p>
            <a:pPr marL="0" indent="0">
              <a:buNone/>
            </a:pPr>
            <a:r>
              <a:rPr lang="zh-CN" altLang="zh-CN" dirty="0" smtClean="0">
                <a:latin typeface="+mn-ea"/>
              </a:rPr>
              <a:t>【例</a:t>
            </a:r>
            <a:r>
              <a:rPr lang="en-US" altLang="zh-CN" dirty="0" smtClean="0">
                <a:latin typeface="+mn-ea"/>
              </a:rPr>
              <a:t>4-23</a:t>
            </a:r>
            <a:r>
              <a:rPr lang="zh-CN" altLang="zh-CN" dirty="0" smtClean="0">
                <a:latin typeface="+mn-ea"/>
              </a:rPr>
              <a:t>】利用</a:t>
            </a:r>
            <a:r>
              <a:rPr lang="en-US" altLang="zh-CN" dirty="0" smtClean="0">
                <a:latin typeface="+mn-ea"/>
              </a:rPr>
              <a:t>CSS Table</a:t>
            </a:r>
            <a:r>
              <a:rPr lang="zh-CN" altLang="zh-CN" dirty="0" smtClean="0">
                <a:latin typeface="+mn-ea"/>
              </a:rPr>
              <a:t>实现大小不固定图片在其父元素中水平垂直居中，如图所示。</a:t>
            </a:r>
          </a:p>
          <a:p>
            <a:pPr marL="0" indent="0"/>
            <a:endParaRPr lang="zh-CN" altLang="en-US" dirty="0" smtClean="0">
              <a:latin typeface="+mn-ea"/>
            </a:endParaRPr>
          </a:p>
        </p:txBody>
      </p:sp>
      <p:pic>
        <p:nvPicPr>
          <p:cNvPr id="8192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061" y="1916832"/>
            <a:ext cx="4537075"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4.6.5 </a:t>
            </a:r>
            <a:r>
              <a:rPr lang="zh-CN" altLang="zh-CN" kern="1200" dirty="0">
                <a:solidFill>
                  <a:srgbClr val="F8F8F8"/>
                </a:solidFill>
                <a:latin typeface="微软雅黑"/>
              </a:rPr>
              <a:t>表格布局及案例实践</a:t>
            </a:r>
            <a:endParaRPr lang="zh-CN" altLang="en-US" kern="1200" dirty="0">
              <a:solidFill>
                <a:srgbClr val="F8F8F8"/>
              </a:solidFill>
              <a:latin typeface="微软雅黑"/>
            </a:endParaRPr>
          </a:p>
        </p:txBody>
      </p:sp>
    </p:spTree>
    <p:extLst>
      <p:ext uri="{BB962C8B-B14F-4D97-AF65-F5344CB8AC3E}">
        <p14:creationId xmlns:p14="http://schemas.microsoft.com/office/powerpoint/2010/main" val="1027040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内容占位符 2"/>
          <p:cNvSpPr>
            <a:spLocks noGrp="1"/>
          </p:cNvSpPr>
          <p:nvPr>
            <p:ph idx="1"/>
          </p:nvPr>
        </p:nvSpPr>
        <p:spPr>
          <a:xfrm>
            <a:off x="1489869" y="980728"/>
            <a:ext cx="8388350" cy="939800"/>
          </a:xfrm>
        </p:spPr>
        <p:txBody>
          <a:bodyPr/>
          <a:lstStyle/>
          <a:p>
            <a:pPr marL="0" indent="0">
              <a:buNone/>
            </a:pPr>
            <a:r>
              <a:rPr lang="zh-CN" altLang="zh-CN" dirty="0" smtClean="0">
                <a:latin typeface="+mn-ea"/>
              </a:rPr>
              <a:t>【例</a:t>
            </a:r>
            <a:r>
              <a:rPr lang="en-US" altLang="zh-CN" dirty="0" smtClean="0">
                <a:latin typeface="+mn-ea"/>
              </a:rPr>
              <a:t>4-24</a:t>
            </a:r>
            <a:r>
              <a:rPr lang="zh-CN" altLang="zh-CN" dirty="0" smtClean="0">
                <a:latin typeface="+mn-ea"/>
              </a:rPr>
              <a:t>】利用</a:t>
            </a:r>
            <a:r>
              <a:rPr lang="en-US" altLang="zh-CN" dirty="0" smtClean="0">
                <a:latin typeface="+mn-ea"/>
              </a:rPr>
              <a:t>CSS Table</a:t>
            </a:r>
            <a:r>
              <a:rPr lang="zh-CN" altLang="zh-CN" dirty="0" smtClean="0">
                <a:latin typeface="+mn-ea"/>
              </a:rPr>
              <a:t>，实现多个块同行显示于父元素中，且宽度自动平均划分。如图所示。</a:t>
            </a:r>
            <a:endParaRPr lang="zh-CN" altLang="en-US" dirty="0" smtClean="0">
              <a:latin typeface="+mn-ea"/>
            </a:endParaRPr>
          </a:p>
        </p:txBody>
      </p:sp>
      <p:pic>
        <p:nvPicPr>
          <p:cNvPr id="8294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182" y="2276872"/>
            <a:ext cx="687546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4.6.5 </a:t>
            </a:r>
            <a:r>
              <a:rPr lang="zh-CN" altLang="zh-CN" kern="1200" dirty="0">
                <a:solidFill>
                  <a:srgbClr val="F8F8F8"/>
                </a:solidFill>
                <a:latin typeface="微软雅黑"/>
              </a:rPr>
              <a:t>表格布局及案例实践</a:t>
            </a:r>
            <a:endParaRPr lang="zh-CN" altLang="en-US" kern="1200" dirty="0">
              <a:solidFill>
                <a:srgbClr val="F8F8F8"/>
              </a:solidFill>
              <a:latin typeface="微软雅黑"/>
            </a:endParaRPr>
          </a:p>
        </p:txBody>
      </p:sp>
    </p:spTree>
    <p:extLst>
      <p:ext uri="{BB962C8B-B14F-4D97-AF65-F5344CB8AC3E}">
        <p14:creationId xmlns:p14="http://schemas.microsoft.com/office/powerpoint/2010/main" val="2906076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7862" y="228601"/>
            <a:ext cx="8882634" cy="4640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4.7 </a:t>
            </a:r>
            <a:r>
              <a:rPr lang="zh-CN" altLang="zh-CN" kern="1200" dirty="0">
                <a:solidFill>
                  <a:srgbClr val="F8F8F8"/>
                </a:solidFill>
                <a:latin typeface="微软雅黑"/>
              </a:rPr>
              <a:t>内联框架</a:t>
            </a:r>
            <a:r>
              <a:rPr lang="en-US" altLang="zh-CN" kern="1200" dirty="0">
                <a:solidFill>
                  <a:srgbClr val="F8F8F8"/>
                </a:solidFill>
                <a:latin typeface="微软雅黑"/>
              </a:rPr>
              <a:t>	</a:t>
            </a:r>
            <a:endParaRPr lang="zh-CN" altLang="en-US" kern="1200" dirty="0">
              <a:solidFill>
                <a:srgbClr val="F8F8F8"/>
              </a:solidFill>
              <a:latin typeface="微软雅黑"/>
            </a:endParaRPr>
          </a:p>
        </p:txBody>
      </p:sp>
      <p:sp>
        <p:nvSpPr>
          <p:cNvPr id="3" name="内容占位符 2"/>
          <p:cNvSpPr>
            <a:spLocks noGrp="1"/>
          </p:cNvSpPr>
          <p:nvPr>
            <p:ph idx="1"/>
          </p:nvPr>
        </p:nvSpPr>
        <p:spPr>
          <a:xfrm>
            <a:off x="1201837" y="1052736"/>
            <a:ext cx="9505056" cy="4144963"/>
          </a:xfrm>
        </p:spPr>
        <p:txBody>
          <a:bodyPr/>
          <a:lstStyle/>
          <a:p>
            <a:pPr marL="0" indent="0">
              <a:buNone/>
              <a:defRPr/>
            </a:pPr>
            <a:r>
              <a:rPr lang="en-US" altLang="zh-CN" b="1" dirty="0" smtClean="0">
                <a:latin typeface="+mn-ea"/>
              </a:rPr>
              <a:t>4.7.1 </a:t>
            </a:r>
            <a:r>
              <a:rPr lang="zh-CN" altLang="zh-CN" b="1" dirty="0" smtClean="0">
                <a:latin typeface="+mn-ea"/>
              </a:rPr>
              <a:t>内联框架的基本用法</a:t>
            </a:r>
          </a:p>
          <a:p>
            <a:pPr marL="0" indent="0" latinLnBrk="1">
              <a:buNone/>
              <a:defRPr/>
            </a:pPr>
            <a:r>
              <a:rPr lang="en-US" altLang="zh-CN" dirty="0" smtClean="0">
                <a:latin typeface="+mn-ea"/>
              </a:rPr>
              <a:t>HTML</a:t>
            </a:r>
            <a:r>
              <a:rPr lang="zh-CN" altLang="zh-CN" dirty="0" smtClean="0">
                <a:latin typeface="+mn-ea"/>
              </a:rPr>
              <a:t>中使用</a:t>
            </a:r>
            <a:r>
              <a:rPr lang="en-US" altLang="zh-CN" dirty="0" err="1" smtClean="0">
                <a:latin typeface="+mn-ea"/>
              </a:rPr>
              <a:t>iframe</a:t>
            </a:r>
            <a:r>
              <a:rPr lang="zh-CN" altLang="zh-CN" dirty="0" smtClean="0">
                <a:latin typeface="+mn-ea"/>
              </a:rPr>
              <a:t>标签定义内联框架。用法如下：</a:t>
            </a:r>
          </a:p>
          <a:p>
            <a:pPr marL="0" indent="0" algn="ctr">
              <a:buNone/>
              <a:defRPr/>
            </a:pPr>
            <a:r>
              <a:rPr lang="en-US" altLang="zh-CN" dirty="0" smtClean="0">
                <a:latin typeface="+mn-ea"/>
              </a:rPr>
              <a:t>&lt;</a:t>
            </a:r>
            <a:r>
              <a:rPr lang="en-US" altLang="zh-CN" dirty="0" err="1" smtClean="0">
                <a:latin typeface="+mn-ea"/>
              </a:rPr>
              <a:t>iframe</a:t>
            </a:r>
            <a:r>
              <a:rPr lang="en-US" altLang="zh-CN" dirty="0" smtClean="0">
                <a:latin typeface="+mn-ea"/>
              </a:rPr>
              <a:t> </a:t>
            </a:r>
            <a:r>
              <a:rPr lang="en-US" altLang="zh-CN" dirty="0" err="1" smtClean="0">
                <a:latin typeface="+mn-ea"/>
              </a:rPr>
              <a:t>src</a:t>
            </a:r>
            <a:r>
              <a:rPr lang="en-US" altLang="zh-CN" dirty="0" smtClean="0">
                <a:latin typeface="+mn-ea"/>
              </a:rPr>
              <a:t>="URL"&gt;&lt;/</a:t>
            </a:r>
            <a:r>
              <a:rPr lang="en-US" altLang="zh-CN" dirty="0" err="1" smtClean="0">
                <a:latin typeface="+mn-ea"/>
              </a:rPr>
              <a:t>iframe</a:t>
            </a:r>
            <a:r>
              <a:rPr lang="en-US" altLang="zh-CN" dirty="0" smtClean="0">
                <a:latin typeface="+mn-ea"/>
              </a:rPr>
              <a:t>&gt;</a:t>
            </a:r>
            <a:endParaRPr lang="zh-CN" altLang="zh-CN" dirty="0" smtClean="0">
              <a:latin typeface="+mn-ea"/>
            </a:endParaRPr>
          </a:p>
          <a:p>
            <a:pPr marL="0" indent="0" latinLnBrk="1">
              <a:defRPr/>
            </a:pPr>
            <a:r>
              <a:rPr lang="zh-CN" altLang="zh-CN" dirty="0" smtClean="0">
                <a:latin typeface="+mn-ea"/>
              </a:rPr>
              <a:t>其常用属性有：</a:t>
            </a:r>
          </a:p>
          <a:p>
            <a:pPr lvl="1" latinLnBrk="1">
              <a:defRPr/>
            </a:pPr>
            <a:r>
              <a:rPr lang="en-US" altLang="zh-CN" dirty="0" err="1" smtClean="0">
                <a:latin typeface="+mn-ea"/>
                <a:ea typeface="+mn-ea"/>
              </a:rPr>
              <a:t>src</a:t>
            </a:r>
            <a:r>
              <a:rPr lang="zh-CN" altLang="zh-CN" dirty="0" smtClean="0">
                <a:latin typeface="+mn-ea"/>
                <a:ea typeface="+mn-ea"/>
              </a:rPr>
              <a:t>属性</a:t>
            </a:r>
            <a:r>
              <a:rPr lang="zh-CN" altLang="en-US" dirty="0" smtClean="0">
                <a:latin typeface="+mn-ea"/>
                <a:ea typeface="+mn-ea"/>
              </a:rPr>
              <a:t>：</a:t>
            </a:r>
            <a:r>
              <a:rPr lang="zh-CN" altLang="zh-CN" dirty="0" smtClean="0">
                <a:latin typeface="+mn-ea"/>
                <a:ea typeface="+mn-ea"/>
              </a:rPr>
              <a:t>规定在</a:t>
            </a:r>
            <a:r>
              <a:rPr lang="en-US" altLang="zh-CN" dirty="0" err="1" smtClean="0">
                <a:latin typeface="+mn-ea"/>
                <a:ea typeface="+mn-ea"/>
              </a:rPr>
              <a:t>iframe</a:t>
            </a:r>
            <a:r>
              <a:rPr lang="zh-CN" altLang="zh-CN" dirty="0" smtClean="0">
                <a:latin typeface="+mn-ea"/>
                <a:ea typeface="+mn-ea"/>
              </a:rPr>
              <a:t>内联框架中显示的网页的</a:t>
            </a:r>
            <a:r>
              <a:rPr lang="en-US" altLang="zh-CN" dirty="0" smtClean="0">
                <a:latin typeface="+mn-ea"/>
                <a:ea typeface="+mn-ea"/>
              </a:rPr>
              <a:t> URL</a:t>
            </a:r>
            <a:r>
              <a:rPr lang="zh-CN" altLang="zh-CN" dirty="0" smtClean="0">
                <a:latin typeface="+mn-ea"/>
                <a:ea typeface="+mn-ea"/>
              </a:rPr>
              <a:t>地址。</a:t>
            </a:r>
          </a:p>
          <a:p>
            <a:pPr lvl="1" latinLnBrk="1">
              <a:defRPr/>
            </a:pPr>
            <a:r>
              <a:rPr lang="en-US" altLang="zh-CN" dirty="0" smtClean="0">
                <a:latin typeface="+mn-ea"/>
                <a:ea typeface="+mn-ea"/>
              </a:rPr>
              <a:t>width</a:t>
            </a:r>
            <a:r>
              <a:rPr lang="zh-CN" altLang="zh-CN" dirty="0" smtClean="0">
                <a:latin typeface="+mn-ea"/>
                <a:ea typeface="+mn-ea"/>
              </a:rPr>
              <a:t>和</a:t>
            </a:r>
            <a:r>
              <a:rPr lang="en-US" altLang="zh-CN" dirty="0" smtClean="0">
                <a:latin typeface="+mn-ea"/>
                <a:ea typeface="+mn-ea"/>
              </a:rPr>
              <a:t>height</a:t>
            </a:r>
            <a:r>
              <a:rPr lang="zh-CN" altLang="zh-CN" dirty="0" smtClean="0">
                <a:latin typeface="+mn-ea"/>
                <a:ea typeface="+mn-ea"/>
              </a:rPr>
              <a:t>属性</a:t>
            </a:r>
            <a:r>
              <a:rPr lang="zh-CN" altLang="en-US" dirty="0" smtClean="0">
                <a:latin typeface="+mn-ea"/>
                <a:ea typeface="+mn-ea"/>
              </a:rPr>
              <a:t>：</a:t>
            </a:r>
            <a:r>
              <a:rPr lang="zh-CN" altLang="zh-CN" dirty="0" smtClean="0">
                <a:latin typeface="+mn-ea"/>
                <a:ea typeface="+mn-ea"/>
              </a:rPr>
              <a:t>设置</a:t>
            </a:r>
            <a:r>
              <a:rPr lang="en-US" altLang="zh-CN" dirty="0" err="1" smtClean="0">
                <a:latin typeface="+mn-ea"/>
                <a:ea typeface="+mn-ea"/>
              </a:rPr>
              <a:t>iframe</a:t>
            </a:r>
            <a:r>
              <a:rPr lang="zh-CN" altLang="zh-CN" dirty="0" smtClean="0">
                <a:latin typeface="+mn-ea"/>
                <a:ea typeface="+mn-ea"/>
              </a:rPr>
              <a:t>内联框架在网页中所占的宽度和高度。</a:t>
            </a:r>
          </a:p>
          <a:p>
            <a:pPr lvl="1" latinLnBrk="1">
              <a:defRPr/>
            </a:pPr>
            <a:r>
              <a:rPr lang="en-US" altLang="zh-CN" dirty="0" smtClean="0">
                <a:latin typeface="+mn-ea"/>
                <a:ea typeface="+mn-ea"/>
              </a:rPr>
              <a:t>name</a:t>
            </a:r>
            <a:r>
              <a:rPr lang="zh-CN" altLang="zh-CN" dirty="0" smtClean="0">
                <a:latin typeface="+mn-ea"/>
                <a:ea typeface="+mn-ea"/>
              </a:rPr>
              <a:t>属性</a:t>
            </a:r>
            <a:r>
              <a:rPr lang="zh-CN" altLang="en-US" dirty="0" smtClean="0">
                <a:latin typeface="+mn-ea"/>
                <a:ea typeface="+mn-ea"/>
              </a:rPr>
              <a:t>：</a:t>
            </a:r>
            <a:r>
              <a:rPr lang="zh-CN" altLang="zh-CN" dirty="0" smtClean="0">
                <a:latin typeface="+mn-ea"/>
                <a:ea typeface="+mn-ea"/>
              </a:rPr>
              <a:t>用于内联框架的命名，使其可在其他链接中作为链接目标。</a:t>
            </a:r>
          </a:p>
        </p:txBody>
      </p:sp>
    </p:spTree>
    <p:extLst>
      <p:ext uri="{BB962C8B-B14F-4D97-AF65-F5344CB8AC3E}">
        <p14:creationId xmlns:p14="http://schemas.microsoft.com/office/powerpoint/2010/main" val="83179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5853" y="188640"/>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4.7.1 </a:t>
            </a:r>
            <a:r>
              <a:rPr lang="zh-CN" altLang="en-US" kern="1200" dirty="0">
                <a:solidFill>
                  <a:srgbClr val="F8F8F8"/>
                </a:solidFill>
                <a:latin typeface="微软雅黑"/>
              </a:rPr>
              <a:t>内联框架的基本用法</a:t>
            </a:r>
          </a:p>
        </p:txBody>
      </p:sp>
      <p:sp>
        <p:nvSpPr>
          <p:cNvPr id="3" name="内容占位符 2"/>
          <p:cNvSpPr>
            <a:spLocks noGrp="1"/>
          </p:cNvSpPr>
          <p:nvPr>
            <p:ph idx="1"/>
          </p:nvPr>
        </p:nvSpPr>
        <p:spPr>
          <a:xfrm>
            <a:off x="1345853" y="908720"/>
            <a:ext cx="8388350" cy="4652963"/>
          </a:xfrm>
        </p:spPr>
        <p:txBody>
          <a:bodyPr/>
          <a:lstStyle/>
          <a:p>
            <a:pPr latinLnBrk="1">
              <a:defRPr/>
            </a:pPr>
            <a:r>
              <a:rPr lang="zh-CN" altLang="zh-CN" dirty="0" smtClean="0">
                <a:latin typeface="+mn-ea"/>
              </a:rPr>
              <a:t>其常用属性有：</a:t>
            </a:r>
          </a:p>
          <a:p>
            <a:pPr lvl="1" latinLnBrk="1">
              <a:defRPr/>
            </a:pPr>
            <a:r>
              <a:rPr lang="en-US" altLang="zh-CN" dirty="0" smtClean="0">
                <a:latin typeface="+mn-ea"/>
                <a:ea typeface="+mn-ea"/>
                <a:hlinkClick r:id="rId2" tooltip="HTML &lt;iframe&gt; 标签的 scrolling 属性"/>
              </a:rPr>
              <a:t>scrolling</a:t>
            </a:r>
            <a:r>
              <a:rPr lang="zh-CN" altLang="zh-CN" dirty="0" smtClean="0">
                <a:latin typeface="+mn-ea"/>
                <a:ea typeface="+mn-ea"/>
              </a:rPr>
              <a:t>属性规定是否在</a:t>
            </a:r>
            <a:r>
              <a:rPr lang="en-US" altLang="zh-CN" dirty="0" err="1" smtClean="0">
                <a:latin typeface="+mn-ea"/>
                <a:ea typeface="+mn-ea"/>
              </a:rPr>
              <a:t>iframe</a:t>
            </a:r>
            <a:r>
              <a:rPr lang="zh-CN" altLang="zh-CN" dirty="0" smtClean="0">
                <a:latin typeface="+mn-ea"/>
                <a:ea typeface="+mn-ea"/>
              </a:rPr>
              <a:t>中显示滚动条。</a:t>
            </a:r>
          </a:p>
          <a:p>
            <a:pPr lvl="2" latinLnBrk="1">
              <a:defRPr/>
            </a:pPr>
            <a:r>
              <a:rPr lang="en-US" altLang="zh-CN" dirty="0" smtClean="0">
                <a:latin typeface="+mn-ea"/>
                <a:ea typeface="+mn-ea"/>
                <a:hlinkClick r:id="rId2" tooltip="HTML &lt;iframe&gt; 标签的 scrolling 属性"/>
              </a:rPr>
              <a:t>scrolling</a:t>
            </a:r>
            <a:r>
              <a:rPr lang="zh-CN" altLang="zh-CN" dirty="0" smtClean="0">
                <a:latin typeface="+mn-ea"/>
                <a:ea typeface="+mn-ea"/>
              </a:rPr>
              <a:t>取值为</a:t>
            </a:r>
            <a:r>
              <a:rPr lang="en-US" altLang="zh-CN" dirty="0" smtClean="0">
                <a:latin typeface="+mn-ea"/>
                <a:ea typeface="+mn-ea"/>
              </a:rPr>
              <a:t>auto</a:t>
            </a:r>
            <a:r>
              <a:rPr lang="zh-CN" altLang="zh-CN" dirty="0" smtClean="0">
                <a:latin typeface="+mn-ea"/>
                <a:ea typeface="+mn-ea"/>
              </a:rPr>
              <a:t>，表示在需要的情况下显示滚动条（默认值）；</a:t>
            </a:r>
          </a:p>
          <a:p>
            <a:pPr lvl="2" latinLnBrk="1">
              <a:defRPr/>
            </a:pPr>
            <a:r>
              <a:rPr lang="en-US" altLang="zh-CN" dirty="0" smtClean="0">
                <a:latin typeface="+mn-ea"/>
                <a:ea typeface="+mn-ea"/>
                <a:hlinkClick r:id="rId2" tooltip="HTML &lt;iframe&gt; 标签的 scrolling 属性"/>
              </a:rPr>
              <a:t>scrolling</a:t>
            </a:r>
            <a:r>
              <a:rPr lang="zh-CN" altLang="zh-CN" dirty="0" smtClean="0">
                <a:latin typeface="+mn-ea"/>
                <a:ea typeface="+mn-ea"/>
              </a:rPr>
              <a:t>取值为</a:t>
            </a:r>
            <a:r>
              <a:rPr lang="en-US" altLang="zh-CN" dirty="0" smtClean="0">
                <a:latin typeface="+mn-ea"/>
                <a:ea typeface="+mn-ea"/>
              </a:rPr>
              <a:t>yes</a:t>
            </a:r>
            <a:r>
              <a:rPr lang="zh-CN" altLang="zh-CN" dirty="0" smtClean="0">
                <a:latin typeface="+mn-ea"/>
                <a:ea typeface="+mn-ea"/>
              </a:rPr>
              <a:t>，表示始终显示滚动条（即使不需要）。</a:t>
            </a:r>
          </a:p>
          <a:p>
            <a:pPr lvl="2" latinLnBrk="1">
              <a:defRPr/>
            </a:pPr>
            <a:r>
              <a:rPr lang="en-US" altLang="zh-CN" dirty="0" smtClean="0">
                <a:latin typeface="+mn-ea"/>
                <a:ea typeface="+mn-ea"/>
                <a:hlinkClick r:id="rId2" tooltip="HTML &lt;iframe&gt; 标签的 scrolling 属性"/>
              </a:rPr>
              <a:t>scrolling</a:t>
            </a:r>
            <a:r>
              <a:rPr lang="zh-CN" altLang="zh-CN" dirty="0" smtClean="0">
                <a:latin typeface="+mn-ea"/>
                <a:ea typeface="+mn-ea"/>
              </a:rPr>
              <a:t>取值为</a:t>
            </a:r>
            <a:r>
              <a:rPr lang="en-US" altLang="zh-CN" dirty="0" smtClean="0">
                <a:latin typeface="+mn-ea"/>
                <a:ea typeface="+mn-ea"/>
              </a:rPr>
              <a:t>no</a:t>
            </a:r>
            <a:r>
              <a:rPr lang="zh-CN" altLang="zh-CN" dirty="0" smtClean="0">
                <a:latin typeface="+mn-ea"/>
                <a:ea typeface="+mn-ea"/>
              </a:rPr>
              <a:t>，表示从不显示滚动条（即使需要）。</a:t>
            </a:r>
          </a:p>
          <a:p>
            <a:pPr lvl="1" latinLnBrk="1">
              <a:defRPr/>
            </a:pPr>
            <a:r>
              <a:rPr lang="en-US" altLang="zh-CN" dirty="0" err="1" smtClean="0">
                <a:latin typeface="+mn-ea"/>
                <a:ea typeface="+mn-ea"/>
              </a:rPr>
              <a:t>frameborder</a:t>
            </a:r>
            <a:r>
              <a:rPr lang="zh-CN" altLang="zh-CN" dirty="0" smtClean="0">
                <a:latin typeface="+mn-ea"/>
                <a:ea typeface="+mn-ea"/>
              </a:rPr>
              <a:t>属性</a:t>
            </a:r>
            <a:r>
              <a:rPr lang="zh-CN" altLang="en-US" dirty="0" smtClean="0">
                <a:latin typeface="+mn-ea"/>
                <a:ea typeface="+mn-ea"/>
              </a:rPr>
              <a:t>：</a:t>
            </a:r>
            <a:r>
              <a:rPr lang="zh-CN" altLang="zh-CN" dirty="0" smtClean="0">
                <a:latin typeface="+mn-ea"/>
                <a:ea typeface="+mn-ea"/>
              </a:rPr>
              <a:t>用于指定是否显示</a:t>
            </a:r>
            <a:r>
              <a:rPr lang="en-US" altLang="zh-CN" dirty="0" smtClean="0">
                <a:latin typeface="+mn-ea"/>
                <a:ea typeface="+mn-ea"/>
              </a:rPr>
              <a:t> </a:t>
            </a:r>
            <a:r>
              <a:rPr lang="en-US" altLang="zh-CN" dirty="0" err="1" smtClean="0">
                <a:latin typeface="+mn-ea"/>
                <a:ea typeface="+mn-ea"/>
              </a:rPr>
              <a:t>iframe</a:t>
            </a:r>
            <a:r>
              <a:rPr lang="zh-CN" altLang="zh-CN" dirty="0" smtClean="0">
                <a:latin typeface="+mn-ea"/>
                <a:ea typeface="+mn-ea"/>
              </a:rPr>
              <a:t>内联框架的边框。属性值“</a:t>
            </a:r>
            <a:r>
              <a:rPr lang="en-US" altLang="zh-CN" dirty="0" smtClean="0">
                <a:latin typeface="+mn-ea"/>
                <a:ea typeface="+mn-ea"/>
              </a:rPr>
              <a:t>0</a:t>
            </a:r>
            <a:r>
              <a:rPr lang="zh-CN" altLang="zh-CN" dirty="0" smtClean="0">
                <a:latin typeface="+mn-ea"/>
                <a:ea typeface="+mn-ea"/>
              </a:rPr>
              <a:t>”表示不显示边框，属性值“</a:t>
            </a:r>
            <a:r>
              <a:rPr lang="en-US" altLang="zh-CN" dirty="0" smtClean="0">
                <a:latin typeface="+mn-ea"/>
                <a:ea typeface="+mn-ea"/>
              </a:rPr>
              <a:t>1</a:t>
            </a:r>
            <a:r>
              <a:rPr lang="zh-CN" altLang="zh-CN" dirty="0" smtClean="0">
                <a:latin typeface="+mn-ea"/>
                <a:ea typeface="+mn-ea"/>
              </a:rPr>
              <a:t>”则表示显示边框。</a:t>
            </a:r>
          </a:p>
          <a:p>
            <a:pPr>
              <a:defRPr/>
            </a:pPr>
            <a:endParaRPr lang="zh-CN" altLang="en-US" dirty="0" smtClean="0">
              <a:latin typeface="+mn-ea"/>
            </a:endParaRPr>
          </a:p>
        </p:txBody>
      </p:sp>
    </p:spTree>
    <p:extLst>
      <p:ext uri="{BB962C8B-B14F-4D97-AF65-F5344CB8AC3E}">
        <p14:creationId xmlns:p14="http://schemas.microsoft.com/office/powerpoint/2010/main" val="53610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7861"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4.7.2 </a:t>
            </a:r>
            <a:r>
              <a:rPr lang="zh-CN" altLang="zh-CN" kern="1200" dirty="0">
                <a:solidFill>
                  <a:srgbClr val="F8F8F8"/>
                </a:solidFill>
                <a:latin typeface="微软雅黑"/>
              </a:rPr>
              <a:t>内联框架布局案例实践</a:t>
            </a:r>
            <a:endParaRPr lang="zh-CN" altLang="en-US" kern="1200" dirty="0">
              <a:solidFill>
                <a:srgbClr val="F8F8F8"/>
              </a:solidFill>
              <a:latin typeface="微软雅黑"/>
            </a:endParaRPr>
          </a:p>
        </p:txBody>
      </p:sp>
      <p:sp>
        <p:nvSpPr>
          <p:cNvPr id="86019" name="内容占位符 2"/>
          <p:cNvSpPr>
            <a:spLocks noGrp="1"/>
          </p:cNvSpPr>
          <p:nvPr>
            <p:ph idx="1"/>
          </p:nvPr>
        </p:nvSpPr>
        <p:spPr>
          <a:xfrm>
            <a:off x="1390063" y="887108"/>
            <a:ext cx="9388838" cy="1439862"/>
          </a:xfrm>
        </p:spPr>
        <p:txBody>
          <a:bodyPr/>
          <a:lstStyle/>
          <a:p>
            <a:pPr marL="0" indent="0">
              <a:buNone/>
            </a:pPr>
            <a:r>
              <a:rPr lang="zh-CN" altLang="zh-CN" dirty="0" smtClean="0">
                <a:latin typeface="+mn-ea"/>
              </a:rPr>
              <a:t>【例</a:t>
            </a:r>
            <a:r>
              <a:rPr lang="en-US" altLang="zh-CN" dirty="0" smtClean="0">
                <a:latin typeface="+mn-ea"/>
              </a:rPr>
              <a:t>4-25</a:t>
            </a:r>
            <a:r>
              <a:rPr lang="zh-CN" altLang="zh-CN" dirty="0" smtClean="0">
                <a:latin typeface="+mn-ea"/>
              </a:rPr>
              <a:t>】利用内联框架实现如图所示的网页。当点击左侧导航条的不同超链接，将在右侧的内联框架中显示不同的网页。</a:t>
            </a:r>
          </a:p>
          <a:p>
            <a:pPr marL="0" indent="0"/>
            <a:endParaRPr lang="zh-CN" altLang="en-US" dirty="0" smtClean="0">
              <a:latin typeface="+mn-ea"/>
            </a:endParaRPr>
          </a:p>
        </p:txBody>
      </p:sp>
      <p:pic>
        <p:nvPicPr>
          <p:cNvPr id="86020" name="Picture 2"/>
          <p:cNvPicPr>
            <a:picLocks noChangeAspect="1" noChangeArrowheads="1"/>
          </p:cNvPicPr>
          <p:nvPr/>
        </p:nvPicPr>
        <p:blipFill>
          <a:blip r:embed="rId2">
            <a:extLst>
              <a:ext uri="{28A0092B-C50C-407E-A947-70E740481C1C}">
                <a14:useLocalDpi xmlns:a14="http://schemas.microsoft.com/office/drawing/2010/main" val="0"/>
              </a:ext>
            </a:extLst>
          </a:blip>
          <a:srcRect t="8139" b="6715"/>
          <a:stretch>
            <a:fillRect/>
          </a:stretch>
        </p:blipFill>
        <p:spPr bwMode="auto">
          <a:xfrm>
            <a:off x="1633885" y="1844824"/>
            <a:ext cx="8439150"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1657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7861" y="228601"/>
            <a:ext cx="8393113" cy="4640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4.8 CSS</a:t>
            </a:r>
            <a:r>
              <a:rPr lang="zh-CN" altLang="zh-CN" kern="1200" dirty="0">
                <a:solidFill>
                  <a:srgbClr val="F8F8F8"/>
                </a:solidFill>
                <a:latin typeface="微软雅黑"/>
              </a:rPr>
              <a:t>进阶应用</a:t>
            </a:r>
            <a:endParaRPr lang="zh-CN" altLang="en-US" kern="1200" dirty="0">
              <a:solidFill>
                <a:srgbClr val="F8F8F8"/>
              </a:solidFill>
              <a:latin typeface="微软雅黑"/>
            </a:endParaRPr>
          </a:p>
        </p:txBody>
      </p:sp>
      <p:sp>
        <p:nvSpPr>
          <p:cNvPr id="3" name="内容占位符 2"/>
          <p:cNvSpPr>
            <a:spLocks noGrp="1"/>
          </p:cNvSpPr>
          <p:nvPr>
            <p:ph idx="1"/>
          </p:nvPr>
        </p:nvSpPr>
        <p:spPr>
          <a:xfrm>
            <a:off x="1273845" y="908721"/>
            <a:ext cx="8928992" cy="3672408"/>
          </a:xfrm>
        </p:spPr>
        <p:txBody>
          <a:bodyPr/>
          <a:lstStyle/>
          <a:p>
            <a:pPr marL="0" indent="0">
              <a:buNone/>
              <a:defRPr/>
            </a:pPr>
            <a:r>
              <a:rPr lang="en-US" altLang="zh-CN" b="1" dirty="0" smtClean="0">
                <a:latin typeface="+mn-ea"/>
              </a:rPr>
              <a:t>4.8.1 </a:t>
            </a:r>
            <a:r>
              <a:rPr lang="zh-CN" altLang="zh-CN" b="1" dirty="0" smtClean="0">
                <a:latin typeface="+mn-ea"/>
              </a:rPr>
              <a:t>网页</a:t>
            </a:r>
            <a:r>
              <a:rPr lang="en-US" altLang="zh-CN" b="1" dirty="0" smtClean="0">
                <a:latin typeface="+mn-ea"/>
              </a:rPr>
              <a:t>logo</a:t>
            </a:r>
            <a:r>
              <a:rPr lang="zh-CN" altLang="zh-CN" b="1" dirty="0" smtClean="0">
                <a:latin typeface="+mn-ea"/>
              </a:rPr>
              <a:t>应用</a:t>
            </a:r>
          </a:p>
          <a:p>
            <a:pPr marL="0" indent="0">
              <a:buNone/>
              <a:defRPr/>
            </a:pPr>
            <a:r>
              <a:rPr lang="zh-CN" altLang="zh-CN" dirty="0" smtClean="0">
                <a:latin typeface="+mn-ea"/>
              </a:rPr>
              <a:t>（</a:t>
            </a:r>
            <a:r>
              <a:rPr lang="en-US" altLang="zh-CN" dirty="0" smtClean="0">
                <a:latin typeface="+mn-ea"/>
              </a:rPr>
              <a:t>1</a:t>
            </a:r>
            <a:r>
              <a:rPr lang="zh-CN" altLang="zh-CN" dirty="0" smtClean="0">
                <a:latin typeface="+mn-ea"/>
              </a:rPr>
              <a:t>）首先要根据网站</a:t>
            </a:r>
            <a:r>
              <a:rPr lang="en-US" altLang="zh-CN" dirty="0" smtClean="0">
                <a:latin typeface="+mn-ea"/>
              </a:rPr>
              <a:t>logo</a:t>
            </a:r>
            <a:r>
              <a:rPr lang="zh-CN" altLang="zh-CN" dirty="0" smtClean="0">
                <a:latin typeface="+mn-ea"/>
              </a:rPr>
              <a:t>的定位和意义，设计出网站</a:t>
            </a:r>
            <a:r>
              <a:rPr lang="en-US" altLang="zh-CN" dirty="0" smtClean="0">
                <a:latin typeface="+mn-ea"/>
              </a:rPr>
              <a:t>logo</a:t>
            </a:r>
            <a:r>
              <a:rPr lang="zh-CN" altLang="zh-CN" dirty="0" smtClean="0">
                <a:latin typeface="+mn-ea"/>
              </a:rPr>
              <a:t>图标。</a:t>
            </a:r>
          </a:p>
          <a:p>
            <a:pPr lvl="1">
              <a:defRPr/>
            </a:pPr>
            <a:r>
              <a:rPr lang="zh-CN" altLang="zh-CN" dirty="0" smtClean="0">
                <a:latin typeface="+mn-ea"/>
                <a:ea typeface="+mn-ea"/>
              </a:rPr>
              <a:t>对于网站</a:t>
            </a:r>
            <a:r>
              <a:rPr lang="en-US" altLang="zh-CN" dirty="0" smtClean="0">
                <a:latin typeface="+mn-ea"/>
                <a:ea typeface="+mn-ea"/>
              </a:rPr>
              <a:t>logo</a:t>
            </a:r>
            <a:r>
              <a:rPr lang="zh-CN" altLang="zh-CN" dirty="0" smtClean="0">
                <a:latin typeface="+mn-ea"/>
                <a:ea typeface="+mn-ea"/>
              </a:rPr>
              <a:t>的大小，建议是</a:t>
            </a:r>
            <a:r>
              <a:rPr lang="en-US" altLang="zh-CN" dirty="0" smtClean="0">
                <a:latin typeface="+mn-ea"/>
                <a:ea typeface="+mn-ea"/>
              </a:rPr>
              <a:t> 16*16 </a:t>
            </a:r>
            <a:r>
              <a:rPr lang="zh-CN" altLang="zh-CN" dirty="0" smtClean="0">
                <a:latin typeface="+mn-ea"/>
                <a:ea typeface="+mn-ea"/>
              </a:rPr>
              <a:t>或者</a:t>
            </a:r>
            <a:r>
              <a:rPr lang="en-US" altLang="zh-CN" dirty="0" smtClean="0">
                <a:latin typeface="+mn-ea"/>
                <a:ea typeface="+mn-ea"/>
              </a:rPr>
              <a:t> 32*32</a:t>
            </a:r>
            <a:r>
              <a:rPr lang="zh-CN" altLang="zh-CN" dirty="0" smtClean="0">
                <a:latin typeface="+mn-ea"/>
                <a:ea typeface="+mn-ea"/>
              </a:rPr>
              <a:t>，再大是完全没有必要的！效果不见涨，还可能影响网站速度。</a:t>
            </a:r>
            <a:r>
              <a:rPr lang="en-US" altLang="zh-CN" dirty="0" smtClean="0">
                <a:latin typeface="+mn-ea"/>
                <a:ea typeface="+mn-ea"/>
              </a:rPr>
              <a:t>logo</a:t>
            </a:r>
            <a:r>
              <a:rPr lang="zh-CN" altLang="zh-CN" dirty="0" smtClean="0">
                <a:latin typeface="+mn-ea"/>
                <a:ea typeface="+mn-ea"/>
              </a:rPr>
              <a:t>图标格式最好是</a:t>
            </a:r>
            <a:r>
              <a:rPr lang="en-US" altLang="zh-CN" dirty="0" err="1" smtClean="0">
                <a:latin typeface="+mn-ea"/>
                <a:ea typeface="+mn-ea"/>
              </a:rPr>
              <a:t>ico</a:t>
            </a:r>
            <a:r>
              <a:rPr lang="zh-CN" altLang="zh-CN" dirty="0" smtClean="0">
                <a:latin typeface="+mn-ea"/>
                <a:ea typeface="+mn-ea"/>
              </a:rPr>
              <a:t>格式的，有时候</a:t>
            </a:r>
            <a:r>
              <a:rPr lang="en-US" altLang="zh-CN" dirty="0" err="1" smtClean="0">
                <a:latin typeface="+mn-ea"/>
                <a:ea typeface="+mn-ea"/>
              </a:rPr>
              <a:t>png</a:t>
            </a:r>
            <a:r>
              <a:rPr lang="zh-CN" altLang="zh-CN" dirty="0" smtClean="0">
                <a:latin typeface="+mn-ea"/>
                <a:ea typeface="+mn-ea"/>
              </a:rPr>
              <a:t>，</a:t>
            </a:r>
            <a:r>
              <a:rPr lang="en-US" altLang="zh-CN" dirty="0" smtClean="0">
                <a:latin typeface="+mn-ea"/>
                <a:ea typeface="+mn-ea"/>
              </a:rPr>
              <a:t>jpg</a:t>
            </a:r>
            <a:r>
              <a:rPr lang="zh-CN" altLang="zh-CN" dirty="0" smtClean="0">
                <a:latin typeface="+mn-ea"/>
                <a:ea typeface="+mn-ea"/>
              </a:rPr>
              <a:t>的格式也可以。</a:t>
            </a:r>
            <a:r>
              <a:rPr lang="en-US" altLang="zh-CN" dirty="0" smtClean="0">
                <a:latin typeface="+mn-ea"/>
                <a:ea typeface="+mn-ea"/>
              </a:rPr>
              <a:t>logo</a:t>
            </a:r>
            <a:r>
              <a:rPr lang="zh-CN" altLang="zh-CN" dirty="0" smtClean="0">
                <a:latin typeface="+mn-ea"/>
                <a:ea typeface="+mn-ea"/>
              </a:rPr>
              <a:t>文件命名必须为</a:t>
            </a:r>
            <a:r>
              <a:rPr lang="en-US" altLang="zh-CN" dirty="0" smtClean="0">
                <a:latin typeface="+mn-ea"/>
                <a:ea typeface="+mn-ea"/>
              </a:rPr>
              <a:t>favicon.ico</a:t>
            </a:r>
            <a:r>
              <a:rPr lang="zh-CN" altLang="zh-CN" dirty="0" smtClean="0">
                <a:latin typeface="+mn-ea"/>
                <a:ea typeface="+mn-ea"/>
              </a:rPr>
              <a:t>。</a:t>
            </a:r>
          </a:p>
          <a:p>
            <a:pPr marL="0" indent="0">
              <a:buNone/>
              <a:defRPr/>
            </a:pPr>
            <a:r>
              <a:rPr lang="zh-CN" altLang="zh-CN" dirty="0" smtClean="0">
                <a:latin typeface="+mn-ea"/>
              </a:rPr>
              <a:t>（</a:t>
            </a:r>
            <a:r>
              <a:rPr lang="en-US" altLang="zh-CN" dirty="0" smtClean="0">
                <a:latin typeface="+mn-ea"/>
              </a:rPr>
              <a:t>2</a:t>
            </a:r>
            <a:r>
              <a:rPr lang="zh-CN" altLang="zh-CN" dirty="0" smtClean="0">
                <a:latin typeface="+mn-ea"/>
              </a:rPr>
              <a:t>）将设计完成的</a:t>
            </a:r>
            <a:r>
              <a:rPr lang="en-US" altLang="zh-CN" dirty="0" smtClean="0">
                <a:latin typeface="+mn-ea"/>
              </a:rPr>
              <a:t>logo</a:t>
            </a:r>
            <a:r>
              <a:rPr lang="zh-CN" altLang="zh-CN" dirty="0" smtClean="0">
                <a:latin typeface="+mn-ea"/>
              </a:rPr>
              <a:t>文件保存到网站的根目录或者相应的子目录中。</a:t>
            </a:r>
          </a:p>
          <a:p>
            <a:pPr lvl="1">
              <a:defRPr/>
            </a:pPr>
            <a:r>
              <a:rPr lang="zh-CN" altLang="zh-CN" dirty="0" smtClean="0">
                <a:latin typeface="+mn-ea"/>
                <a:ea typeface="+mn-ea"/>
              </a:rPr>
              <a:t>如果</a:t>
            </a:r>
            <a:r>
              <a:rPr lang="en-US" altLang="zh-CN" dirty="0" smtClean="0">
                <a:latin typeface="+mn-ea"/>
                <a:ea typeface="+mn-ea"/>
              </a:rPr>
              <a:t>favicon.ico</a:t>
            </a:r>
            <a:r>
              <a:rPr lang="zh-CN" altLang="zh-CN" dirty="0" smtClean="0">
                <a:latin typeface="+mn-ea"/>
                <a:ea typeface="+mn-ea"/>
              </a:rPr>
              <a:t>文件放置于根目录下，多数浏览器可自动检测并直接使用它作为网站</a:t>
            </a:r>
            <a:r>
              <a:rPr lang="en-US" altLang="zh-CN" dirty="0" smtClean="0">
                <a:latin typeface="+mn-ea"/>
                <a:ea typeface="+mn-ea"/>
              </a:rPr>
              <a:t>logo</a:t>
            </a:r>
            <a:r>
              <a:rPr lang="zh-CN" altLang="zh-CN" dirty="0" smtClean="0">
                <a:latin typeface="+mn-ea"/>
                <a:ea typeface="+mn-ea"/>
              </a:rPr>
              <a:t>。但为了各种浏览器的兼容，最好加上步骤（</a:t>
            </a:r>
            <a:r>
              <a:rPr lang="en-US" altLang="zh-CN" dirty="0" smtClean="0">
                <a:latin typeface="+mn-ea"/>
                <a:ea typeface="+mn-ea"/>
              </a:rPr>
              <a:t>3</a:t>
            </a:r>
            <a:r>
              <a:rPr lang="zh-CN" altLang="zh-CN" dirty="0" smtClean="0">
                <a:latin typeface="+mn-ea"/>
                <a:ea typeface="+mn-ea"/>
              </a:rPr>
              <a:t>）。</a:t>
            </a:r>
            <a:r>
              <a:rPr lang="en-US" altLang="zh-CN" dirty="0" smtClean="0">
                <a:latin typeface="+mn-ea"/>
                <a:ea typeface="+mn-ea"/>
              </a:rPr>
              <a:t> </a:t>
            </a:r>
            <a:endParaRPr lang="zh-CN" altLang="zh-CN" dirty="0" smtClean="0">
              <a:latin typeface="+mn-ea"/>
              <a:ea typeface="+mn-ea"/>
            </a:endParaRPr>
          </a:p>
        </p:txBody>
      </p:sp>
    </p:spTree>
    <p:extLst>
      <p:ext uri="{BB962C8B-B14F-4D97-AF65-F5344CB8AC3E}">
        <p14:creationId xmlns:p14="http://schemas.microsoft.com/office/powerpoint/2010/main" val="681914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5853"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4.8.1 </a:t>
            </a:r>
            <a:r>
              <a:rPr lang="zh-CN" altLang="zh-CN" kern="1200" dirty="0">
                <a:solidFill>
                  <a:srgbClr val="F8F8F8"/>
                </a:solidFill>
                <a:latin typeface="微软雅黑"/>
              </a:rPr>
              <a:t>网页</a:t>
            </a:r>
            <a:r>
              <a:rPr lang="en-US" altLang="zh-CN" kern="1200" dirty="0">
                <a:solidFill>
                  <a:srgbClr val="F8F8F8"/>
                </a:solidFill>
                <a:latin typeface="微软雅黑"/>
              </a:rPr>
              <a:t>logo</a:t>
            </a:r>
            <a:r>
              <a:rPr lang="zh-CN" altLang="zh-CN" kern="1200" dirty="0">
                <a:solidFill>
                  <a:srgbClr val="F8F8F8"/>
                </a:solidFill>
                <a:latin typeface="微软雅黑"/>
              </a:rPr>
              <a:t>应用</a:t>
            </a:r>
          </a:p>
        </p:txBody>
      </p:sp>
      <p:sp>
        <p:nvSpPr>
          <p:cNvPr id="88067" name="内容占位符 2"/>
          <p:cNvSpPr>
            <a:spLocks noGrp="1"/>
          </p:cNvSpPr>
          <p:nvPr>
            <p:ph idx="1"/>
          </p:nvPr>
        </p:nvSpPr>
        <p:spPr>
          <a:xfrm>
            <a:off x="1489869" y="1416050"/>
            <a:ext cx="9721080" cy="2032000"/>
          </a:xfrm>
        </p:spPr>
        <p:txBody>
          <a:bodyPr/>
          <a:lstStyle/>
          <a:p>
            <a:pPr marL="0" indent="0">
              <a:buNone/>
            </a:pPr>
            <a:r>
              <a:rPr lang="zh-CN" altLang="zh-CN" dirty="0" smtClean="0">
                <a:latin typeface="+mn-ea"/>
              </a:rPr>
              <a:t>（</a:t>
            </a:r>
            <a:r>
              <a:rPr lang="en-US" altLang="zh-CN" dirty="0" smtClean="0">
                <a:latin typeface="+mn-ea"/>
              </a:rPr>
              <a:t>3</a:t>
            </a:r>
            <a:r>
              <a:rPr lang="zh-CN" altLang="zh-CN" dirty="0" smtClean="0">
                <a:latin typeface="+mn-ea"/>
              </a:rPr>
              <a:t>）在相应的网页的头部</a:t>
            </a:r>
            <a:r>
              <a:rPr lang="en-US" altLang="zh-CN" dirty="0" smtClean="0">
                <a:latin typeface="+mn-ea"/>
              </a:rPr>
              <a:t>&lt;head&gt;&lt;/head&gt;</a:t>
            </a:r>
            <a:r>
              <a:rPr lang="zh-CN" altLang="zh-CN" dirty="0" smtClean="0">
                <a:latin typeface="+mn-ea"/>
              </a:rPr>
              <a:t>标签之间加上相应代码：</a:t>
            </a:r>
          </a:p>
          <a:p>
            <a:pPr marL="0" indent="0" algn="ctr">
              <a:buNone/>
            </a:pPr>
            <a:endParaRPr lang="en-US" altLang="zh-CN" dirty="0" smtClean="0">
              <a:latin typeface="+mn-ea"/>
            </a:endParaRPr>
          </a:p>
          <a:p>
            <a:pPr marL="0" indent="0" algn="ctr">
              <a:buNone/>
            </a:pPr>
            <a:r>
              <a:rPr lang="en-US" altLang="zh-CN" dirty="0" smtClean="0">
                <a:latin typeface="+mn-ea"/>
              </a:rPr>
              <a:t>&lt;link  </a:t>
            </a:r>
            <a:r>
              <a:rPr lang="en-US" altLang="zh-CN" dirty="0" err="1" smtClean="0">
                <a:latin typeface="+mn-ea"/>
              </a:rPr>
              <a:t>rel</a:t>
            </a:r>
            <a:r>
              <a:rPr lang="en-US" altLang="zh-CN" dirty="0" smtClean="0">
                <a:latin typeface="+mn-ea"/>
              </a:rPr>
              <a:t>="shortcut icon"  type="image/x-icon"  </a:t>
            </a:r>
            <a:r>
              <a:rPr lang="en-US" altLang="zh-CN" dirty="0" err="1" smtClean="0">
                <a:latin typeface="+mn-ea"/>
              </a:rPr>
              <a:t>href</a:t>
            </a:r>
            <a:r>
              <a:rPr lang="en-US" altLang="zh-CN" dirty="0" smtClean="0">
                <a:latin typeface="+mn-ea"/>
              </a:rPr>
              <a:t>="favicon.ico"&gt;</a:t>
            </a:r>
            <a:endParaRPr lang="zh-CN" altLang="zh-CN" dirty="0" smtClean="0">
              <a:latin typeface="+mn-ea"/>
            </a:endParaRPr>
          </a:p>
          <a:p>
            <a:pPr marL="0" indent="0"/>
            <a:r>
              <a:rPr lang="en-US" altLang="zh-CN" dirty="0" smtClean="0">
                <a:latin typeface="+mn-ea"/>
              </a:rPr>
              <a:t> </a:t>
            </a:r>
            <a:endParaRPr lang="zh-CN" altLang="zh-CN" dirty="0" smtClean="0">
              <a:latin typeface="+mn-ea"/>
            </a:endParaRPr>
          </a:p>
          <a:p>
            <a:pPr marL="0" indent="0"/>
            <a:endParaRPr lang="zh-CN" altLang="en-US" dirty="0" smtClean="0">
              <a:latin typeface="+mn-ea"/>
            </a:endParaRPr>
          </a:p>
        </p:txBody>
      </p:sp>
    </p:spTree>
    <p:extLst>
      <p:ext uri="{BB962C8B-B14F-4D97-AF65-F5344CB8AC3E}">
        <p14:creationId xmlns:p14="http://schemas.microsoft.com/office/powerpoint/2010/main" val="216916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5853" y="228601"/>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4.8.2 </a:t>
            </a:r>
            <a:r>
              <a:rPr lang="zh-CN" altLang="zh-CN" kern="1200" dirty="0">
                <a:solidFill>
                  <a:srgbClr val="F8F8F8"/>
                </a:solidFill>
                <a:latin typeface="微软雅黑"/>
              </a:rPr>
              <a:t>阿里图标应用</a:t>
            </a:r>
            <a:endParaRPr lang="zh-CN" altLang="en-US" kern="1200" dirty="0">
              <a:solidFill>
                <a:srgbClr val="F8F8F8"/>
              </a:solidFill>
              <a:latin typeface="微软雅黑"/>
            </a:endParaRPr>
          </a:p>
        </p:txBody>
      </p:sp>
      <p:sp>
        <p:nvSpPr>
          <p:cNvPr id="3" name="内容占位符 2"/>
          <p:cNvSpPr>
            <a:spLocks noGrp="1"/>
          </p:cNvSpPr>
          <p:nvPr>
            <p:ph idx="1"/>
          </p:nvPr>
        </p:nvSpPr>
        <p:spPr>
          <a:xfrm>
            <a:off x="1489869" y="1052736"/>
            <a:ext cx="9145016" cy="4320480"/>
          </a:xfrm>
        </p:spPr>
        <p:txBody>
          <a:bodyPr/>
          <a:lstStyle/>
          <a:p>
            <a:pPr>
              <a:defRPr/>
            </a:pPr>
            <a:r>
              <a:rPr lang="zh-CN" altLang="zh-CN" dirty="0" smtClean="0">
                <a:latin typeface="+mn-ea"/>
              </a:rPr>
              <a:t>图标的使用</a:t>
            </a:r>
            <a:r>
              <a:rPr lang="zh-CN" altLang="en-US" dirty="0" smtClean="0">
                <a:latin typeface="+mn-ea"/>
              </a:rPr>
              <a:t>的</a:t>
            </a:r>
            <a:r>
              <a:rPr lang="zh-CN" altLang="zh-CN" dirty="0" smtClean="0">
                <a:latin typeface="+mn-ea"/>
              </a:rPr>
              <a:t>三个阶段</a:t>
            </a:r>
            <a:endParaRPr lang="en-US" altLang="zh-CN" dirty="0" smtClean="0">
              <a:latin typeface="+mn-ea"/>
            </a:endParaRPr>
          </a:p>
          <a:p>
            <a:pPr marL="460375" lvl="1" indent="0">
              <a:buNone/>
              <a:defRPr/>
            </a:pPr>
            <a:r>
              <a:rPr lang="en-US" altLang="zh-CN" dirty="0" smtClean="0">
                <a:effectLst/>
                <a:latin typeface="+mn-ea"/>
                <a:ea typeface="+mn-ea"/>
              </a:rPr>
              <a:t>1</a:t>
            </a:r>
            <a:r>
              <a:rPr lang="zh-CN" altLang="zh-CN" dirty="0" smtClean="0">
                <a:effectLst/>
                <a:latin typeface="+mn-ea"/>
                <a:ea typeface="+mn-ea"/>
              </a:rPr>
              <a:t>．单独图标图片时代</a:t>
            </a:r>
          </a:p>
          <a:p>
            <a:pPr marL="460375" lvl="1" indent="0">
              <a:buNone/>
              <a:defRPr/>
            </a:pPr>
            <a:r>
              <a:rPr lang="en-US" altLang="zh-CN" dirty="0" smtClean="0">
                <a:effectLst/>
                <a:latin typeface="+mn-ea"/>
                <a:ea typeface="+mn-ea"/>
              </a:rPr>
              <a:t>2</a:t>
            </a:r>
            <a:r>
              <a:rPr lang="zh-CN" altLang="zh-CN" dirty="0" smtClean="0">
                <a:effectLst/>
                <a:latin typeface="+mn-ea"/>
                <a:ea typeface="+mn-ea"/>
              </a:rPr>
              <a:t>．多图标放一个文件时代</a:t>
            </a:r>
          </a:p>
          <a:p>
            <a:pPr marL="460375" lvl="1" indent="0">
              <a:buNone/>
              <a:defRPr/>
            </a:pPr>
            <a:r>
              <a:rPr lang="en-US" altLang="zh-CN" dirty="0" smtClean="0">
                <a:effectLst/>
                <a:latin typeface="+mn-ea"/>
                <a:ea typeface="+mn-ea"/>
              </a:rPr>
              <a:t>3</a:t>
            </a:r>
            <a:r>
              <a:rPr lang="zh-CN" altLang="zh-CN" dirty="0" smtClean="0">
                <a:effectLst/>
                <a:latin typeface="+mn-ea"/>
                <a:ea typeface="+mn-ea"/>
              </a:rPr>
              <a:t>．字体图标时代</a:t>
            </a:r>
            <a:r>
              <a:rPr lang="en-US" altLang="zh-CN" dirty="0" smtClean="0">
                <a:effectLst/>
                <a:latin typeface="+mn-ea"/>
                <a:ea typeface="+mn-ea"/>
              </a:rPr>
              <a:t> </a:t>
            </a:r>
            <a:endParaRPr lang="zh-CN" altLang="zh-CN" dirty="0" smtClean="0">
              <a:effectLst/>
              <a:latin typeface="+mn-ea"/>
              <a:ea typeface="+mn-ea"/>
            </a:endParaRPr>
          </a:p>
          <a:p>
            <a:pPr marL="460375" lvl="1" indent="0">
              <a:defRPr/>
            </a:pPr>
            <a:r>
              <a:rPr lang="zh-CN" altLang="zh-CN" dirty="0" smtClean="0">
                <a:effectLst/>
                <a:latin typeface="+mn-ea"/>
                <a:ea typeface="+mn-ea"/>
              </a:rPr>
              <a:t>目前大多数人在使用的是阿里巴巴</a:t>
            </a:r>
            <a:r>
              <a:rPr lang="en-US" altLang="zh-CN" dirty="0" err="1" smtClean="0">
                <a:effectLst/>
                <a:latin typeface="+mn-ea"/>
                <a:ea typeface="+mn-ea"/>
              </a:rPr>
              <a:t>iconfont</a:t>
            </a:r>
            <a:r>
              <a:rPr lang="zh-CN" altLang="zh-CN" dirty="0" smtClean="0">
                <a:effectLst/>
                <a:latin typeface="+mn-ea"/>
                <a:ea typeface="+mn-ea"/>
              </a:rPr>
              <a:t>矢量图标库</a:t>
            </a:r>
            <a:endParaRPr lang="en-US" altLang="zh-CN" dirty="0" smtClean="0">
              <a:effectLst/>
              <a:latin typeface="+mn-ea"/>
              <a:ea typeface="+mn-ea"/>
            </a:endParaRPr>
          </a:p>
          <a:p>
            <a:pPr marL="460375" lvl="1" indent="0">
              <a:defRPr/>
            </a:pPr>
            <a:r>
              <a:rPr lang="en-US" altLang="zh-CN" dirty="0" err="1" smtClean="0">
                <a:latin typeface="+mn-ea"/>
                <a:ea typeface="+mn-ea"/>
                <a:hlinkClick r:id="rId2"/>
              </a:rPr>
              <a:t>iconfont字体图标的使用</a:t>
            </a:r>
            <a:r>
              <a:rPr lang="zh-CN" altLang="zh-CN" dirty="0" smtClean="0">
                <a:latin typeface="+mn-ea"/>
                <a:ea typeface="+mn-ea"/>
              </a:rPr>
              <a:t>步骤</a:t>
            </a:r>
            <a:endParaRPr lang="zh-CN" altLang="en-US" dirty="0" smtClean="0">
              <a:latin typeface="+mn-ea"/>
              <a:ea typeface="+mn-ea"/>
            </a:endParaRPr>
          </a:p>
        </p:txBody>
      </p:sp>
    </p:spTree>
    <p:extLst>
      <p:ext uri="{BB962C8B-B14F-4D97-AF65-F5344CB8AC3E}">
        <p14:creationId xmlns:p14="http://schemas.microsoft.com/office/powerpoint/2010/main" val="3664788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5853" y="188640"/>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4.8.3 CSS</a:t>
            </a:r>
            <a:r>
              <a:rPr lang="zh-CN" altLang="zh-CN" kern="1200" dirty="0">
                <a:solidFill>
                  <a:srgbClr val="F8F8F8"/>
                </a:solidFill>
                <a:latin typeface="微软雅黑"/>
              </a:rPr>
              <a:t>代码复</a:t>
            </a:r>
            <a:r>
              <a:rPr lang="zh-CN" altLang="en-US" kern="1200" dirty="0">
                <a:solidFill>
                  <a:srgbClr val="F8F8F8"/>
                </a:solidFill>
                <a:latin typeface="微软雅黑"/>
              </a:rPr>
              <a:t>用</a:t>
            </a:r>
          </a:p>
        </p:txBody>
      </p:sp>
      <p:sp>
        <p:nvSpPr>
          <p:cNvPr id="3" name="内容占位符 2"/>
          <p:cNvSpPr>
            <a:spLocks noGrp="1"/>
          </p:cNvSpPr>
          <p:nvPr>
            <p:ph idx="1"/>
          </p:nvPr>
        </p:nvSpPr>
        <p:spPr>
          <a:xfrm>
            <a:off x="1355535" y="1052736"/>
            <a:ext cx="9135333" cy="3182938"/>
          </a:xfrm>
        </p:spPr>
        <p:txBody>
          <a:bodyPr/>
          <a:lstStyle/>
          <a:p>
            <a:pPr>
              <a:defRPr/>
            </a:pPr>
            <a:r>
              <a:rPr lang="zh-CN" altLang="zh-CN" dirty="0" smtClean="0">
                <a:latin typeface="+mn-ea"/>
              </a:rPr>
              <a:t>实现代码重用的策略主要有：</a:t>
            </a:r>
          </a:p>
          <a:p>
            <a:pPr lvl="1">
              <a:defRPr/>
            </a:pPr>
            <a:r>
              <a:rPr lang="zh-CN" altLang="zh-CN" dirty="0" smtClean="0">
                <a:latin typeface="+mn-ea"/>
                <a:ea typeface="+mn-ea"/>
              </a:rPr>
              <a:t>外部样式表文件</a:t>
            </a:r>
          </a:p>
          <a:p>
            <a:pPr lvl="1">
              <a:defRPr/>
            </a:pPr>
            <a:r>
              <a:rPr lang="en-US" altLang="zh-CN" dirty="0" smtClean="0">
                <a:latin typeface="+mn-ea"/>
                <a:ea typeface="+mn-ea"/>
              </a:rPr>
              <a:t>CSS</a:t>
            </a:r>
            <a:r>
              <a:rPr lang="zh-CN" altLang="zh-CN" dirty="0" smtClean="0">
                <a:latin typeface="+mn-ea"/>
                <a:ea typeface="+mn-ea"/>
              </a:rPr>
              <a:t>类选择器和</a:t>
            </a:r>
            <a:r>
              <a:rPr lang="en-US" altLang="zh-CN" dirty="0" smtClean="0">
                <a:latin typeface="+mn-ea"/>
                <a:ea typeface="+mn-ea"/>
              </a:rPr>
              <a:t>HTML</a:t>
            </a:r>
            <a:r>
              <a:rPr lang="zh-CN" altLang="zh-CN" dirty="0" smtClean="0">
                <a:latin typeface="+mn-ea"/>
                <a:ea typeface="+mn-ea"/>
              </a:rPr>
              <a:t>标签的</a:t>
            </a:r>
            <a:r>
              <a:rPr lang="en-US" altLang="zh-CN" dirty="0" smtClean="0">
                <a:latin typeface="+mn-ea"/>
                <a:ea typeface="+mn-ea"/>
              </a:rPr>
              <a:t>class</a:t>
            </a:r>
            <a:r>
              <a:rPr lang="zh-CN" altLang="zh-CN" dirty="0" smtClean="0">
                <a:latin typeface="+mn-ea"/>
                <a:ea typeface="+mn-ea"/>
              </a:rPr>
              <a:t>属性</a:t>
            </a:r>
          </a:p>
          <a:p>
            <a:pPr lvl="1">
              <a:defRPr/>
            </a:pPr>
            <a:r>
              <a:rPr lang="en-US" altLang="zh-CN" dirty="0" smtClean="0">
                <a:latin typeface="+mn-ea"/>
                <a:ea typeface="+mn-ea"/>
              </a:rPr>
              <a:t>CSS reset</a:t>
            </a:r>
            <a:r>
              <a:rPr lang="zh-CN" altLang="zh-CN" dirty="0" smtClean="0">
                <a:latin typeface="+mn-ea"/>
                <a:ea typeface="+mn-ea"/>
              </a:rPr>
              <a:t>重置样式</a:t>
            </a:r>
          </a:p>
          <a:p>
            <a:pPr lvl="1">
              <a:defRPr/>
            </a:pPr>
            <a:r>
              <a:rPr lang="en-US" altLang="zh-CN" dirty="0" smtClean="0">
                <a:latin typeface="+mn-ea"/>
                <a:ea typeface="+mn-ea"/>
              </a:rPr>
              <a:t>CSS</a:t>
            </a:r>
            <a:r>
              <a:rPr lang="zh-CN" altLang="zh-CN" dirty="0" smtClean="0">
                <a:latin typeface="+mn-ea"/>
                <a:ea typeface="+mn-ea"/>
              </a:rPr>
              <a:t>样式重用</a:t>
            </a:r>
          </a:p>
          <a:p>
            <a:pPr lvl="1">
              <a:defRPr/>
            </a:pPr>
            <a:r>
              <a:rPr lang="zh-CN" altLang="zh-CN" dirty="0" smtClean="0">
                <a:latin typeface="+mn-ea"/>
                <a:ea typeface="+mn-ea"/>
              </a:rPr>
              <a:t>模块化</a:t>
            </a:r>
          </a:p>
          <a:p>
            <a:pPr>
              <a:defRPr/>
            </a:pPr>
            <a:endParaRPr lang="zh-CN" altLang="en-US" dirty="0" smtClean="0">
              <a:latin typeface="+mn-ea"/>
            </a:endParaRPr>
          </a:p>
        </p:txBody>
      </p:sp>
    </p:spTree>
    <p:extLst>
      <p:ext uri="{BB962C8B-B14F-4D97-AF65-F5344CB8AC3E}">
        <p14:creationId xmlns:p14="http://schemas.microsoft.com/office/powerpoint/2010/main" val="4165734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4.2.4 </a:t>
            </a:r>
            <a:r>
              <a:rPr lang="zh-CN" altLang="en-US" kern="1200" dirty="0">
                <a:solidFill>
                  <a:srgbClr val="F8F8F8"/>
                </a:solidFill>
                <a:latin typeface="微软雅黑"/>
                <a:cs typeface="+mn-cs"/>
              </a:rPr>
              <a:t>与</a:t>
            </a:r>
            <a:r>
              <a:rPr lang="en-US" altLang="zh-CN" kern="1200" dirty="0">
                <a:solidFill>
                  <a:srgbClr val="F8F8F8"/>
                </a:solidFill>
                <a:latin typeface="微软雅黑"/>
                <a:cs typeface="+mn-cs"/>
              </a:rPr>
              <a:t>inline</a:t>
            </a:r>
            <a:r>
              <a:rPr lang="en-US" altLang="zh-CN" kern="1200" dirty="0" smtClean="0">
                <a:solidFill>
                  <a:srgbClr val="F8F8F8"/>
                </a:solidFill>
                <a:latin typeface="微软雅黑"/>
                <a:cs typeface="+mn-cs"/>
              </a:rPr>
              <a:t>­-block</a:t>
            </a:r>
            <a:r>
              <a:rPr lang="zh-CN" altLang="en-US" kern="1200" dirty="0">
                <a:solidFill>
                  <a:srgbClr val="F8F8F8"/>
                </a:solidFill>
                <a:latin typeface="微软雅黑"/>
                <a:cs typeface="+mn-cs"/>
              </a:rPr>
              <a:t>的</a:t>
            </a:r>
            <a:r>
              <a:rPr lang="zh-CN" altLang="en-US" kern="1200" dirty="0" smtClean="0">
                <a:solidFill>
                  <a:srgbClr val="F8F8F8"/>
                </a:solidFill>
                <a:latin typeface="微软雅黑"/>
                <a:cs typeface="+mn-cs"/>
              </a:rPr>
              <a:t>比较</a:t>
            </a:r>
            <a:endParaRPr lang="zh-CN" altLang="en-US" kern="1200" dirty="0">
              <a:solidFill>
                <a:srgbClr val="F8F8F8"/>
              </a:solidFill>
              <a:latin typeface="微软雅黑"/>
              <a:cs typeface="+mn-cs"/>
            </a:endParaRPr>
          </a:p>
        </p:txBody>
      </p:sp>
      <p:sp>
        <p:nvSpPr>
          <p:cNvPr id="15363" name="内容占位符 2"/>
          <p:cNvSpPr>
            <a:spLocks noGrp="1"/>
          </p:cNvSpPr>
          <p:nvPr>
            <p:ph idx="1"/>
          </p:nvPr>
        </p:nvSpPr>
        <p:spPr>
          <a:xfrm>
            <a:off x="1297278" y="1216637"/>
            <a:ext cx="9577064" cy="2160587"/>
          </a:xfrm>
        </p:spPr>
        <p:txBody>
          <a:bodyPr/>
          <a:lstStyle/>
          <a:p>
            <a:pPr marL="0" indent="0">
              <a:buFont typeface="Arial" panose="020B0604020202020204" pitchFamily="34" charset="0"/>
              <a:buChar char="•"/>
            </a:pPr>
            <a:r>
              <a:rPr lang="zh-CN" altLang="zh-CN" dirty="0" smtClean="0">
                <a:latin typeface="+mn-ea"/>
              </a:rPr>
              <a:t>利用浮动和行内块元素（</a:t>
            </a:r>
            <a:r>
              <a:rPr lang="en-US" altLang="zh-CN" dirty="0" err="1" smtClean="0">
                <a:latin typeface="+mn-ea"/>
              </a:rPr>
              <a:t>display:inline-block</a:t>
            </a:r>
            <a:r>
              <a:rPr lang="zh-CN" altLang="zh-CN" dirty="0" smtClean="0">
                <a:latin typeface="+mn-ea"/>
              </a:rPr>
              <a:t>）</a:t>
            </a:r>
            <a:r>
              <a:rPr lang="zh-CN" altLang="en-US" dirty="0" smtClean="0">
                <a:latin typeface="+mn-ea"/>
              </a:rPr>
              <a:t>都可以</a:t>
            </a:r>
            <a:r>
              <a:rPr lang="zh-CN" altLang="zh-CN" dirty="0" smtClean="0">
                <a:latin typeface="+mn-ea"/>
              </a:rPr>
              <a:t>实现块元素同行排列</a:t>
            </a:r>
            <a:endParaRPr lang="en-US" altLang="zh-CN" dirty="0" smtClean="0">
              <a:latin typeface="+mn-ea"/>
            </a:endParaRPr>
          </a:p>
          <a:p>
            <a:pPr marL="0" indent="0">
              <a:buFont typeface="Arial" panose="020B0604020202020204" pitchFamily="34" charset="0"/>
              <a:buChar char="•"/>
            </a:pPr>
            <a:r>
              <a:rPr lang="zh-CN" altLang="en-US" dirty="0" smtClean="0">
                <a:latin typeface="+mn-ea"/>
              </a:rPr>
              <a:t>但</a:t>
            </a:r>
            <a:r>
              <a:rPr lang="zh-CN" altLang="zh-CN" dirty="0" smtClean="0">
                <a:latin typeface="+mn-ea"/>
              </a:rPr>
              <a:t>它们之间还有一个本质的区别，那就是浮动元素是脱离普通流，不占据普通流中的位置；而行内块元素还在普通流中，占据普通流中的位置。</a:t>
            </a:r>
            <a:endParaRPr lang="zh-CN" altLang="zh-CN" b="1" dirty="0" smtClean="0">
              <a:latin typeface="+mn-ea"/>
            </a:endParaRPr>
          </a:p>
        </p:txBody>
      </p:sp>
    </p:spTree>
    <p:extLst>
      <p:ext uri="{BB962C8B-B14F-4D97-AF65-F5344CB8AC3E}">
        <p14:creationId xmlns:p14="http://schemas.microsoft.com/office/powerpoint/2010/main" val="2225698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内容占位符 2"/>
          <p:cNvSpPr>
            <a:spLocks noGrp="1"/>
          </p:cNvSpPr>
          <p:nvPr>
            <p:ph idx="1"/>
          </p:nvPr>
        </p:nvSpPr>
        <p:spPr>
          <a:xfrm>
            <a:off x="985813" y="980728"/>
            <a:ext cx="9649072" cy="4608512"/>
          </a:xfrm>
        </p:spPr>
        <p:txBody>
          <a:bodyPr/>
          <a:lstStyle/>
          <a:p>
            <a:pPr marL="0" indent="0">
              <a:buNone/>
            </a:pPr>
            <a:r>
              <a:rPr lang="zh-CN" altLang="zh-CN" smtClean="0">
                <a:latin typeface="+mn-ea"/>
              </a:rPr>
              <a:t>（</a:t>
            </a:r>
            <a:r>
              <a:rPr lang="en-US" altLang="zh-CN" smtClean="0">
                <a:latin typeface="+mn-ea"/>
              </a:rPr>
              <a:t>1</a:t>
            </a:r>
            <a:r>
              <a:rPr lang="zh-CN" altLang="zh-CN" smtClean="0">
                <a:latin typeface="+mn-ea"/>
              </a:rPr>
              <a:t>）外部样式表文件</a:t>
            </a:r>
          </a:p>
          <a:p>
            <a:pPr marL="0" indent="0"/>
            <a:r>
              <a:rPr lang="zh-CN" altLang="zh-CN" smtClean="0">
                <a:latin typeface="+mn-ea"/>
              </a:rPr>
              <a:t>将</a:t>
            </a:r>
            <a:r>
              <a:rPr lang="en-US" altLang="zh-CN" smtClean="0">
                <a:latin typeface="+mn-ea"/>
              </a:rPr>
              <a:t>HTML</a:t>
            </a:r>
            <a:r>
              <a:rPr lang="zh-CN" altLang="zh-CN" smtClean="0">
                <a:latin typeface="+mn-ea"/>
              </a:rPr>
              <a:t>页面中的</a:t>
            </a:r>
            <a:r>
              <a:rPr lang="en-US" altLang="zh-CN" smtClean="0">
                <a:latin typeface="+mn-ea"/>
              </a:rPr>
              <a:t>CSS</a:t>
            </a:r>
            <a:r>
              <a:rPr lang="zh-CN" altLang="zh-CN" smtClean="0">
                <a:latin typeface="+mn-ea"/>
              </a:rPr>
              <a:t>样式分离出来，成为单独的</a:t>
            </a:r>
            <a:r>
              <a:rPr lang="en-US" altLang="zh-CN" smtClean="0">
                <a:latin typeface="+mn-ea"/>
              </a:rPr>
              <a:t>CSS</a:t>
            </a:r>
            <a:r>
              <a:rPr lang="zh-CN" altLang="zh-CN" smtClean="0">
                <a:latin typeface="+mn-ea"/>
              </a:rPr>
              <a:t>文件，这样一个样式表文件，可以由多个页面使用，这对于一些公共样式的重用是很有用的。</a:t>
            </a:r>
          </a:p>
          <a:p>
            <a:pPr marL="0" indent="0">
              <a:buNone/>
            </a:pPr>
            <a:r>
              <a:rPr lang="zh-CN" altLang="zh-CN" smtClean="0">
                <a:latin typeface="+mn-ea"/>
              </a:rPr>
              <a:t>（</a:t>
            </a:r>
            <a:r>
              <a:rPr lang="en-US" altLang="zh-CN" smtClean="0">
                <a:latin typeface="+mn-ea"/>
              </a:rPr>
              <a:t>2</a:t>
            </a:r>
            <a:r>
              <a:rPr lang="zh-CN" altLang="zh-CN" smtClean="0">
                <a:latin typeface="+mn-ea"/>
              </a:rPr>
              <a:t>）</a:t>
            </a:r>
            <a:r>
              <a:rPr lang="en-US" altLang="zh-CN" smtClean="0">
                <a:latin typeface="+mn-ea"/>
              </a:rPr>
              <a:t>CSS</a:t>
            </a:r>
            <a:r>
              <a:rPr lang="zh-CN" altLang="zh-CN" smtClean="0">
                <a:latin typeface="+mn-ea"/>
              </a:rPr>
              <a:t>类选择器和</a:t>
            </a:r>
            <a:r>
              <a:rPr lang="en-US" altLang="zh-CN" smtClean="0">
                <a:latin typeface="+mn-ea"/>
              </a:rPr>
              <a:t>HTML</a:t>
            </a:r>
            <a:r>
              <a:rPr lang="zh-CN" altLang="zh-CN" smtClean="0">
                <a:latin typeface="+mn-ea"/>
              </a:rPr>
              <a:t>标签的</a:t>
            </a:r>
            <a:r>
              <a:rPr lang="en-US" altLang="zh-CN" smtClean="0">
                <a:latin typeface="+mn-ea"/>
              </a:rPr>
              <a:t>class</a:t>
            </a:r>
            <a:r>
              <a:rPr lang="zh-CN" altLang="zh-CN" smtClean="0">
                <a:latin typeface="+mn-ea"/>
              </a:rPr>
              <a:t>属性</a:t>
            </a:r>
          </a:p>
          <a:p>
            <a:pPr marL="0" indent="0"/>
            <a:r>
              <a:rPr lang="en-US" altLang="zh-CN" smtClean="0">
                <a:latin typeface="+mn-ea"/>
              </a:rPr>
              <a:t>CSS</a:t>
            </a:r>
            <a:r>
              <a:rPr lang="zh-CN" altLang="zh-CN" smtClean="0">
                <a:latin typeface="+mn-ea"/>
              </a:rPr>
              <a:t>类选择器允许在同一个网页中使用多次，如果多个标签的样式完全相同，本来要分别给多个标签定义相同样式。而通过使用类选择器，利用标签的</a:t>
            </a:r>
            <a:r>
              <a:rPr lang="en-US" altLang="zh-CN" smtClean="0">
                <a:latin typeface="+mn-ea"/>
              </a:rPr>
              <a:t>class</a:t>
            </a:r>
            <a:r>
              <a:rPr lang="zh-CN" altLang="zh-CN" smtClean="0">
                <a:latin typeface="+mn-ea"/>
              </a:rPr>
              <a:t>属性设置指定类选择器即可使用一种样式，设置多个标签的样式。</a:t>
            </a:r>
          </a:p>
          <a:p>
            <a:pPr marL="0" indent="0"/>
            <a:endParaRPr lang="zh-CN" altLang="en-US" smtClean="0">
              <a:latin typeface="+mn-ea"/>
            </a:endParaRPr>
          </a:p>
        </p:txBody>
      </p:sp>
      <p:sp>
        <p:nvSpPr>
          <p:cNvPr id="4"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4.8.3 CSS</a:t>
            </a:r>
            <a:r>
              <a:rPr lang="zh-CN" altLang="zh-CN" kern="1200" dirty="0">
                <a:solidFill>
                  <a:srgbClr val="F8F8F8"/>
                </a:solidFill>
                <a:latin typeface="微软雅黑"/>
              </a:rPr>
              <a:t>代码复</a:t>
            </a:r>
            <a:r>
              <a:rPr lang="zh-CN" altLang="en-US" kern="1200" dirty="0">
                <a:solidFill>
                  <a:srgbClr val="F8F8F8"/>
                </a:solidFill>
                <a:latin typeface="微软雅黑"/>
              </a:rPr>
              <a:t>用</a:t>
            </a:r>
          </a:p>
        </p:txBody>
      </p:sp>
    </p:spTree>
    <p:extLst>
      <p:ext uri="{BB962C8B-B14F-4D97-AF65-F5344CB8AC3E}">
        <p14:creationId xmlns:p14="http://schemas.microsoft.com/office/powerpoint/2010/main" val="2221216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内容占位符 2"/>
          <p:cNvSpPr>
            <a:spLocks noGrp="1"/>
          </p:cNvSpPr>
          <p:nvPr>
            <p:ph idx="1"/>
          </p:nvPr>
        </p:nvSpPr>
        <p:spPr>
          <a:xfrm>
            <a:off x="1240881" y="908720"/>
            <a:ext cx="4104456" cy="5256212"/>
          </a:xfrm>
        </p:spPr>
        <p:txBody>
          <a:bodyPr/>
          <a:lstStyle/>
          <a:p>
            <a:pPr marL="0" indent="0">
              <a:buNone/>
            </a:pPr>
            <a:r>
              <a:rPr lang="zh-CN" altLang="zh-CN" dirty="0" smtClean="0">
                <a:latin typeface="+mn-ea"/>
              </a:rPr>
              <a:t>（</a:t>
            </a:r>
            <a:r>
              <a:rPr lang="en-US" altLang="zh-CN" dirty="0" smtClean="0">
                <a:latin typeface="+mn-ea"/>
              </a:rPr>
              <a:t>3</a:t>
            </a:r>
            <a:r>
              <a:rPr lang="zh-CN" altLang="zh-CN" dirty="0" smtClean="0">
                <a:latin typeface="+mn-ea"/>
              </a:rPr>
              <a:t>）</a:t>
            </a:r>
            <a:r>
              <a:rPr lang="en-US" altLang="zh-CN" dirty="0" smtClean="0">
                <a:latin typeface="+mn-ea"/>
              </a:rPr>
              <a:t>CSS reset</a:t>
            </a:r>
            <a:r>
              <a:rPr lang="zh-CN" altLang="zh-CN" dirty="0" smtClean="0">
                <a:latin typeface="+mn-ea"/>
              </a:rPr>
              <a:t>重置样式</a:t>
            </a:r>
          </a:p>
          <a:p>
            <a:pPr marL="0" indent="0"/>
            <a:r>
              <a:rPr lang="zh-CN" altLang="zh-CN" dirty="0" smtClean="0">
                <a:latin typeface="+mn-ea"/>
              </a:rPr>
              <a:t>浏览器对于标签是有默认样式的。比如</a:t>
            </a:r>
            <a:r>
              <a:rPr lang="en-US" altLang="zh-CN" dirty="0" smtClean="0">
                <a:latin typeface="+mn-ea"/>
              </a:rPr>
              <a:t>a</a:t>
            </a:r>
            <a:r>
              <a:rPr lang="zh-CN" altLang="zh-CN" dirty="0" smtClean="0">
                <a:latin typeface="+mn-ea"/>
              </a:rPr>
              <a:t>标签默认是有下划线，</a:t>
            </a:r>
            <a:r>
              <a:rPr lang="en-US" altLang="zh-CN" dirty="0" smtClean="0">
                <a:latin typeface="+mn-ea"/>
              </a:rPr>
              <a:t>li</a:t>
            </a:r>
            <a:r>
              <a:rPr lang="zh-CN" altLang="zh-CN" dirty="0" smtClean="0">
                <a:latin typeface="+mn-ea"/>
              </a:rPr>
              <a:t>标签默认有一个小圆点等等。然而不同的浏览器对于这些元素的默认样式有时候不尽相同，为了统一各种浏览器对元素默认样式的差异，我们需要重置部分标签的样式。</a:t>
            </a:r>
            <a:endParaRPr lang="zh-CN" altLang="en-US" dirty="0" smtClean="0">
              <a:latin typeface="+mn-ea"/>
            </a:endParaRPr>
          </a:p>
        </p:txBody>
      </p:sp>
      <p:pic>
        <p:nvPicPr>
          <p:cNvPr id="92164" name="Picture 2" descr="153380373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365" y="823978"/>
            <a:ext cx="3505579" cy="525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4.8.3 CSS</a:t>
            </a:r>
            <a:r>
              <a:rPr lang="zh-CN" altLang="zh-CN" kern="1200" dirty="0">
                <a:solidFill>
                  <a:srgbClr val="F8F8F8"/>
                </a:solidFill>
                <a:latin typeface="微软雅黑"/>
              </a:rPr>
              <a:t>代码复</a:t>
            </a:r>
            <a:r>
              <a:rPr lang="zh-CN" altLang="en-US" kern="1200" dirty="0">
                <a:solidFill>
                  <a:srgbClr val="F8F8F8"/>
                </a:solidFill>
                <a:latin typeface="微软雅黑"/>
              </a:rPr>
              <a:t>用</a:t>
            </a:r>
          </a:p>
        </p:txBody>
      </p:sp>
    </p:spTree>
    <p:extLst>
      <p:ext uri="{BB962C8B-B14F-4D97-AF65-F5344CB8AC3E}">
        <p14:creationId xmlns:p14="http://schemas.microsoft.com/office/powerpoint/2010/main" val="4108998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内容占位符 2"/>
          <p:cNvSpPr>
            <a:spLocks noGrp="1"/>
          </p:cNvSpPr>
          <p:nvPr>
            <p:ph idx="1"/>
          </p:nvPr>
        </p:nvSpPr>
        <p:spPr>
          <a:xfrm>
            <a:off x="985813" y="1052736"/>
            <a:ext cx="4176464" cy="5441950"/>
          </a:xfrm>
        </p:spPr>
        <p:txBody>
          <a:bodyPr/>
          <a:lstStyle/>
          <a:p>
            <a:pPr marL="0" indent="0">
              <a:buNone/>
            </a:pPr>
            <a:r>
              <a:rPr lang="zh-CN" altLang="zh-CN" dirty="0" smtClean="0">
                <a:latin typeface="+mn-ea"/>
              </a:rPr>
              <a:t>（</a:t>
            </a:r>
            <a:r>
              <a:rPr lang="en-US" altLang="zh-CN" dirty="0" smtClean="0">
                <a:latin typeface="+mn-ea"/>
              </a:rPr>
              <a:t>4</a:t>
            </a:r>
            <a:r>
              <a:rPr lang="zh-CN" altLang="zh-CN" dirty="0" smtClean="0">
                <a:latin typeface="+mn-ea"/>
              </a:rPr>
              <a:t>）</a:t>
            </a:r>
            <a:r>
              <a:rPr lang="en-US" altLang="zh-CN" dirty="0" smtClean="0">
                <a:latin typeface="+mn-ea"/>
              </a:rPr>
              <a:t>CSS</a:t>
            </a:r>
            <a:r>
              <a:rPr lang="zh-CN" altLang="zh-CN" dirty="0" smtClean="0">
                <a:latin typeface="+mn-ea"/>
              </a:rPr>
              <a:t>样式重用</a:t>
            </a:r>
          </a:p>
          <a:p>
            <a:pPr marL="0" indent="0"/>
            <a:r>
              <a:rPr lang="zh-CN" altLang="zh-CN" dirty="0" smtClean="0">
                <a:latin typeface="+mn-ea"/>
              </a:rPr>
              <a:t>一个大型的网站，一些常用的</a:t>
            </a:r>
            <a:r>
              <a:rPr lang="en-US" altLang="zh-CN" dirty="0" err="1" smtClean="0">
                <a:latin typeface="+mn-ea"/>
              </a:rPr>
              <a:t>css</a:t>
            </a:r>
            <a:r>
              <a:rPr lang="zh-CN" altLang="zh-CN" dirty="0" smtClean="0">
                <a:latin typeface="+mn-ea"/>
              </a:rPr>
              <a:t>规则，比如</a:t>
            </a:r>
            <a:r>
              <a:rPr lang="en-US" altLang="zh-CN" dirty="0" smtClean="0">
                <a:latin typeface="+mn-ea"/>
              </a:rPr>
              <a:t>text-align</a:t>
            </a:r>
            <a:r>
              <a:rPr lang="zh-CN" altLang="zh-CN" dirty="0" smtClean="0">
                <a:latin typeface="+mn-ea"/>
              </a:rPr>
              <a:t>、</a:t>
            </a:r>
            <a:r>
              <a:rPr lang="en-US" altLang="zh-CN" dirty="0" smtClean="0">
                <a:latin typeface="+mn-ea"/>
              </a:rPr>
              <a:t>float</a:t>
            </a:r>
            <a:r>
              <a:rPr lang="zh-CN" altLang="zh-CN" dirty="0" smtClean="0">
                <a:latin typeface="+mn-ea"/>
              </a:rPr>
              <a:t>、</a:t>
            </a:r>
            <a:r>
              <a:rPr lang="en-US" altLang="zh-CN" dirty="0" smtClean="0">
                <a:latin typeface="+mn-ea"/>
              </a:rPr>
              <a:t>border</a:t>
            </a:r>
            <a:r>
              <a:rPr lang="zh-CN" altLang="zh-CN" dirty="0" smtClean="0">
                <a:latin typeface="+mn-ea"/>
              </a:rPr>
              <a:t>、</a:t>
            </a:r>
            <a:r>
              <a:rPr lang="en-US" altLang="zh-CN" dirty="0" err="1" smtClean="0">
                <a:latin typeface="+mn-ea"/>
              </a:rPr>
              <a:t>positon</a:t>
            </a:r>
            <a:r>
              <a:rPr lang="zh-CN" altLang="zh-CN" dirty="0" smtClean="0">
                <a:latin typeface="+mn-ea"/>
              </a:rPr>
              <a:t>等重复出现，有可能几十次，甚至更多。如果按照常规的做法，那么关于这些规则的定义会在多个样式中不断重复。但是如果我们将以上这些常用的</a:t>
            </a:r>
            <a:r>
              <a:rPr lang="en-US" altLang="zh-CN" dirty="0" smtClean="0">
                <a:latin typeface="+mn-ea"/>
              </a:rPr>
              <a:t>CSS</a:t>
            </a:r>
            <a:r>
              <a:rPr lang="zh-CN" altLang="zh-CN" dirty="0" smtClean="0">
                <a:latin typeface="+mn-ea"/>
              </a:rPr>
              <a:t>规则定义成单独的样式，然后在需要这些规则的时候，在相应的标签的</a:t>
            </a:r>
            <a:r>
              <a:rPr lang="en-US" altLang="zh-CN" dirty="0" smtClean="0">
                <a:latin typeface="+mn-ea"/>
              </a:rPr>
              <a:t>class</a:t>
            </a:r>
            <a:r>
              <a:rPr lang="zh-CN" altLang="zh-CN" dirty="0" smtClean="0">
                <a:latin typeface="+mn-ea"/>
              </a:rPr>
              <a:t>属性加上相应的样式就可以组合得到我们需要的样式。</a:t>
            </a:r>
          </a:p>
          <a:p>
            <a:pPr marL="0" indent="0"/>
            <a:endParaRPr lang="zh-CN" altLang="en-US" dirty="0" smtClean="0">
              <a:latin typeface="+mn-ea"/>
            </a:endParaRPr>
          </a:p>
        </p:txBody>
      </p:sp>
      <p:sp>
        <p:nvSpPr>
          <p:cNvPr id="93188" name="矩形 3"/>
          <p:cNvSpPr>
            <a:spLocks noChangeArrowheads="1"/>
          </p:cNvSpPr>
          <p:nvPr/>
        </p:nvSpPr>
        <p:spPr bwMode="auto">
          <a:xfrm>
            <a:off x="5738341" y="764333"/>
            <a:ext cx="4572000" cy="593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r>
              <a:rPr lang="en-US" altLang="zh-CN" sz="2000" b="0" dirty="0">
                <a:solidFill>
                  <a:schemeClr val="accent2"/>
                </a:solidFill>
              </a:rPr>
              <a:t>.</a:t>
            </a:r>
            <a:r>
              <a:rPr lang="en-US" altLang="zh-CN" sz="2000" b="0" dirty="0" err="1">
                <a:solidFill>
                  <a:schemeClr val="accent2"/>
                </a:solidFill>
              </a:rPr>
              <a:t>fl</a:t>
            </a:r>
            <a:r>
              <a:rPr lang="en-US" altLang="zh-CN" sz="2000" b="0" dirty="0">
                <a:solidFill>
                  <a:schemeClr val="accent2"/>
                </a:solidFill>
              </a:rPr>
              <a:t>{</a:t>
            </a:r>
            <a:r>
              <a:rPr lang="en-US" altLang="zh-CN" sz="2000" b="0" dirty="0" err="1">
                <a:solidFill>
                  <a:schemeClr val="accent2"/>
                </a:solidFill>
              </a:rPr>
              <a:t>float:left</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fr</a:t>
            </a:r>
            <a:r>
              <a:rPr lang="en-US" altLang="zh-CN" sz="2000" b="0" dirty="0">
                <a:solidFill>
                  <a:schemeClr val="accent2"/>
                </a:solidFill>
              </a:rPr>
              <a:t>{</a:t>
            </a:r>
            <a:r>
              <a:rPr lang="en-US" altLang="zh-CN" sz="2000" b="0" dirty="0" err="1">
                <a:solidFill>
                  <a:schemeClr val="accent2"/>
                </a:solidFill>
              </a:rPr>
              <a:t>float:right</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.clear{</a:t>
            </a:r>
            <a:r>
              <a:rPr lang="en-US" altLang="zh-CN" sz="2000" b="0" dirty="0" err="1">
                <a:solidFill>
                  <a:schemeClr val="accent2"/>
                </a:solidFill>
              </a:rPr>
              <a:t>clear:both</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tc</a:t>
            </a:r>
            <a:r>
              <a:rPr lang="en-US" altLang="zh-CN" sz="2000" b="0" dirty="0">
                <a:solidFill>
                  <a:schemeClr val="accent2"/>
                </a:solidFill>
              </a:rPr>
              <a:t>{</a:t>
            </a:r>
            <a:r>
              <a:rPr lang="en-US" altLang="zh-CN" sz="2000" b="0" dirty="0" err="1">
                <a:solidFill>
                  <a:schemeClr val="accent2"/>
                </a:solidFill>
              </a:rPr>
              <a:t>text-align:center</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tr</a:t>
            </a:r>
            <a:r>
              <a:rPr lang="en-US" altLang="zh-CN" sz="2000" b="0" dirty="0">
                <a:solidFill>
                  <a:schemeClr val="accent2"/>
                </a:solidFill>
              </a:rPr>
              <a:t>{</a:t>
            </a:r>
            <a:r>
              <a:rPr lang="en-US" altLang="zh-CN" sz="2000" b="0" dirty="0" err="1">
                <a:solidFill>
                  <a:schemeClr val="accent2"/>
                </a:solidFill>
              </a:rPr>
              <a:t>text-align:right</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tl</a:t>
            </a:r>
            <a:r>
              <a:rPr lang="en-US" altLang="zh-CN" sz="2000" b="0" dirty="0">
                <a:solidFill>
                  <a:schemeClr val="accent2"/>
                </a:solidFill>
              </a:rPr>
              <a:t>{</a:t>
            </a:r>
            <a:r>
              <a:rPr lang="en-US" altLang="zh-CN" sz="2000" b="0" dirty="0" err="1">
                <a:solidFill>
                  <a:schemeClr val="accent2"/>
                </a:solidFill>
              </a:rPr>
              <a:t>text-align:left</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tdl</a:t>
            </a:r>
            <a:r>
              <a:rPr lang="en-US" altLang="zh-CN" sz="2000" b="0" dirty="0">
                <a:solidFill>
                  <a:schemeClr val="accent2"/>
                </a:solidFill>
              </a:rPr>
              <a:t>{</a:t>
            </a:r>
            <a:r>
              <a:rPr lang="en-US" altLang="zh-CN" sz="2000" b="0" dirty="0" err="1">
                <a:solidFill>
                  <a:schemeClr val="accent2"/>
                </a:solidFill>
              </a:rPr>
              <a:t>text-decoration:underline</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tdn,a.tdl:hover,a.tdn:hover</a:t>
            </a:r>
            <a:r>
              <a:rPr lang="en-US" altLang="zh-CN" sz="2000" b="0" dirty="0">
                <a:solidFill>
                  <a:schemeClr val="accent2"/>
                </a:solidFill>
              </a:rPr>
              <a:t>{</a:t>
            </a:r>
            <a:r>
              <a:rPr lang="en-US" altLang="zh-CN" sz="2000" b="0" dirty="0" err="1">
                <a:solidFill>
                  <a:schemeClr val="accent2"/>
                </a:solidFill>
              </a:rPr>
              <a:t>text-decoration:none</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.b{</a:t>
            </a:r>
            <a:r>
              <a:rPr lang="en-US" altLang="zh-CN" sz="2000" b="0" dirty="0" err="1">
                <a:solidFill>
                  <a:schemeClr val="accent2"/>
                </a:solidFill>
              </a:rPr>
              <a:t>font-weight:bold</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.n{</a:t>
            </a:r>
            <a:r>
              <a:rPr lang="en-US" altLang="zh-CN" sz="2000" b="0" dirty="0" err="1">
                <a:solidFill>
                  <a:schemeClr val="accent2"/>
                </a:solidFill>
              </a:rPr>
              <a:t>font-weight:normal</a:t>
            </a:r>
            <a:r>
              <a:rPr lang="en-US" altLang="zh-CN" sz="2000" b="0" dirty="0">
                <a:solidFill>
                  <a:schemeClr val="accent2"/>
                </a:solidFill>
              </a:rPr>
              <a:t>; </a:t>
            </a:r>
            <a:r>
              <a:rPr lang="en-US" altLang="zh-CN" sz="2000" b="0" dirty="0" err="1">
                <a:solidFill>
                  <a:schemeClr val="accent2"/>
                </a:solidFill>
              </a:rPr>
              <a:t>font-style:normal</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vm</a:t>
            </a:r>
            <a:r>
              <a:rPr lang="en-US" altLang="zh-CN" sz="2000" b="0" dirty="0">
                <a:solidFill>
                  <a:schemeClr val="accent2"/>
                </a:solidFill>
              </a:rPr>
              <a:t>{</a:t>
            </a:r>
            <a:r>
              <a:rPr lang="en-US" altLang="zh-CN" sz="2000" b="0" dirty="0" err="1">
                <a:solidFill>
                  <a:schemeClr val="accent2"/>
                </a:solidFill>
              </a:rPr>
              <a:t>vertical-align:middle</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vtb</a:t>
            </a:r>
            <a:r>
              <a:rPr lang="en-US" altLang="zh-CN" sz="2000" b="0" dirty="0">
                <a:solidFill>
                  <a:schemeClr val="accent2"/>
                </a:solidFill>
              </a:rPr>
              <a:t>{</a:t>
            </a:r>
            <a:r>
              <a:rPr lang="en-US" altLang="zh-CN" sz="2000" b="0" dirty="0" err="1">
                <a:solidFill>
                  <a:schemeClr val="accent2"/>
                </a:solidFill>
              </a:rPr>
              <a:t>vertical-align:text-bottom</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vt</a:t>
            </a:r>
            <a:r>
              <a:rPr lang="en-US" altLang="zh-CN" sz="2000" b="0" dirty="0">
                <a:solidFill>
                  <a:schemeClr val="accent2"/>
                </a:solidFill>
              </a:rPr>
              <a:t>{</a:t>
            </a:r>
            <a:r>
              <a:rPr lang="en-US" altLang="zh-CN" sz="2000" b="0" dirty="0" err="1">
                <a:solidFill>
                  <a:schemeClr val="accent2"/>
                </a:solidFill>
              </a:rPr>
              <a:t>vertical-align:top</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vn</a:t>
            </a:r>
            <a:r>
              <a:rPr lang="en-US" altLang="zh-CN" sz="2000" b="0" dirty="0">
                <a:solidFill>
                  <a:schemeClr val="accent2"/>
                </a:solidFill>
              </a:rPr>
              <a:t>{vertical-align:-2px;}</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fa</a:t>
            </a:r>
            <a:r>
              <a:rPr lang="en-US" altLang="zh-CN" sz="2000" b="0" dirty="0">
                <a:solidFill>
                  <a:schemeClr val="accent2"/>
                </a:solidFill>
              </a:rPr>
              <a:t>{</a:t>
            </a:r>
            <a:r>
              <a:rPr lang="en-US" altLang="zh-CN" sz="2000" b="0" dirty="0" err="1">
                <a:solidFill>
                  <a:schemeClr val="accent2"/>
                </a:solidFill>
              </a:rPr>
              <a:t>font-family:arial</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ft</a:t>
            </a:r>
            <a:r>
              <a:rPr lang="en-US" altLang="zh-CN" sz="2000" b="0" dirty="0">
                <a:solidFill>
                  <a:schemeClr val="accent2"/>
                </a:solidFill>
              </a:rPr>
              <a:t>{</a:t>
            </a:r>
            <a:r>
              <a:rPr lang="en-US" altLang="zh-CN" sz="2000" b="0" dirty="0" err="1">
                <a:solidFill>
                  <a:schemeClr val="accent2"/>
                </a:solidFill>
              </a:rPr>
              <a:t>font-family:tahoma</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a:t>
            </a:r>
            <a:r>
              <a:rPr lang="en-US" altLang="zh-CN" sz="2000" b="0" dirty="0" err="1">
                <a:solidFill>
                  <a:schemeClr val="accent2"/>
                </a:solidFill>
              </a:rPr>
              <a:t>fw</a:t>
            </a:r>
            <a:r>
              <a:rPr lang="en-US" altLang="zh-CN" sz="2000" b="0" dirty="0">
                <a:solidFill>
                  <a:schemeClr val="accent2"/>
                </a:solidFill>
              </a:rPr>
              <a:t>{font-family:"</a:t>
            </a:r>
            <a:r>
              <a:rPr lang="zh-CN" altLang="zh-CN" sz="2000" b="0" dirty="0">
                <a:solidFill>
                  <a:schemeClr val="accent2"/>
                </a:solidFill>
              </a:rPr>
              <a:t>微软雅黑</a:t>
            </a:r>
            <a:r>
              <a:rPr lang="en-US" altLang="zh-CN" sz="2000" b="0" dirty="0">
                <a:solidFill>
                  <a:schemeClr val="accent2"/>
                </a:solidFill>
              </a:rPr>
              <a:t>"}</a:t>
            </a:r>
            <a:endParaRPr lang="zh-CN" altLang="zh-CN" sz="2000" b="0" dirty="0">
              <a:solidFill>
                <a:schemeClr val="accent2"/>
              </a:solidFill>
            </a:endParaRPr>
          </a:p>
          <a:p>
            <a:pPr eaLnBrk="1" hangingPunct="1"/>
            <a:r>
              <a:rPr lang="en-US" altLang="zh-CN" sz="2000" b="0" dirty="0">
                <a:solidFill>
                  <a:schemeClr val="accent2"/>
                </a:solidFill>
              </a:rPr>
              <a:t>.fs{font-family:'</a:t>
            </a:r>
            <a:r>
              <a:rPr lang="zh-CN" altLang="zh-CN" sz="2000" b="0" dirty="0">
                <a:solidFill>
                  <a:schemeClr val="accent2"/>
                </a:solidFill>
              </a:rPr>
              <a:t>宋体</a:t>
            </a:r>
            <a:r>
              <a:rPr lang="en-US" altLang="zh-CN" sz="2000" b="0" dirty="0">
                <a:solidFill>
                  <a:schemeClr val="accent2"/>
                </a:solidFill>
              </a:rPr>
              <a:t>';}</a:t>
            </a:r>
            <a:endParaRPr lang="zh-CN" altLang="zh-CN" sz="2000" b="0" dirty="0">
              <a:solidFill>
                <a:schemeClr val="accent2"/>
              </a:solidFill>
            </a:endParaRPr>
          </a:p>
        </p:txBody>
      </p:sp>
      <p:sp>
        <p:nvSpPr>
          <p:cNvPr id="5"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4.8.3 CSS</a:t>
            </a:r>
            <a:r>
              <a:rPr lang="zh-CN" altLang="zh-CN" kern="1200" dirty="0">
                <a:solidFill>
                  <a:srgbClr val="F8F8F8"/>
                </a:solidFill>
                <a:latin typeface="微软雅黑"/>
              </a:rPr>
              <a:t>代码复</a:t>
            </a:r>
            <a:r>
              <a:rPr lang="zh-CN" altLang="en-US" kern="1200" dirty="0">
                <a:solidFill>
                  <a:srgbClr val="F8F8F8"/>
                </a:solidFill>
                <a:latin typeface="微软雅黑"/>
              </a:rPr>
              <a:t>用</a:t>
            </a:r>
          </a:p>
        </p:txBody>
      </p:sp>
    </p:spTree>
    <p:extLst>
      <p:ext uri="{BB962C8B-B14F-4D97-AF65-F5344CB8AC3E}">
        <p14:creationId xmlns:p14="http://schemas.microsoft.com/office/powerpoint/2010/main" val="82894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内容占位符 2"/>
          <p:cNvSpPr>
            <a:spLocks noGrp="1"/>
          </p:cNvSpPr>
          <p:nvPr>
            <p:ph idx="1"/>
          </p:nvPr>
        </p:nvSpPr>
        <p:spPr>
          <a:xfrm>
            <a:off x="1129829" y="980728"/>
            <a:ext cx="9300292" cy="3508375"/>
          </a:xfrm>
        </p:spPr>
        <p:txBody>
          <a:bodyPr/>
          <a:lstStyle/>
          <a:p>
            <a:pPr marL="0" indent="0">
              <a:buNone/>
            </a:pPr>
            <a:r>
              <a:rPr lang="zh-CN" altLang="zh-CN" dirty="0" smtClean="0">
                <a:latin typeface="+mn-ea"/>
              </a:rPr>
              <a:t>（</a:t>
            </a:r>
            <a:r>
              <a:rPr lang="en-US" altLang="zh-CN" dirty="0" smtClean="0">
                <a:latin typeface="+mn-ea"/>
              </a:rPr>
              <a:t>5</a:t>
            </a:r>
            <a:r>
              <a:rPr lang="zh-CN" altLang="zh-CN" dirty="0" smtClean="0">
                <a:latin typeface="+mn-ea"/>
              </a:rPr>
              <a:t>）</a:t>
            </a:r>
            <a:r>
              <a:rPr lang="en-US" altLang="zh-CN" dirty="0" smtClean="0">
                <a:latin typeface="+mn-ea"/>
              </a:rPr>
              <a:t>CSS</a:t>
            </a:r>
            <a:r>
              <a:rPr lang="zh-CN" altLang="zh-CN" dirty="0" smtClean="0">
                <a:latin typeface="+mn-ea"/>
              </a:rPr>
              <a:t>模块化开发</a:t>
            </a:r>
          </a:p>
          <a:p>
            <a:pPr marL="0" indent="0"/>
            <a:r>
              <a:rPr lang="zh-CN" altLang="zh-CN" dirty="0" smtClean="0">
                <a:latin typeface="+mn-ea"/>
              </a:rPr>
              <a:t>对于我们要开发的较为复杂的网站，我们可以按照模块化的思想，将网站划分为各个模块，将功能相同或者相似的重复出现的部分定义为一个模块。当需要在页面中加入指定的模块时，只要通过引入相应的</a:t>
            </a:r>
            <a:r>
              <a:rPr lang="en-US" altLang="zh-CN" dirty="0" smtClean="0">
                <a:latin typeface="+mn-ea"/>
              </a:rPr>
              <a:t>CSS</a:t>
            </a:r>
            <a:r>
              <a:rPr lang="zh-CN" altLang="zh-CN" dirty="0" smtClean="0">
                <a:latin typeface="+mn-ea"/>
              </a:rPr>
              <a:t>文件，再简单复制相应的</a:t>
            </a:r>
            <a:r>
              <a:rPr lang="en-US" altLang="zh-CN" dirty="0" smtClean="0">
                <a:latin typeface="+mn-ea"/>
              </a:rPr>
              <a:t>HTML</a:t>
            </a:r>
            <a:r>
              <a:rPr lang="zh-CN" altLang="zh-CN" dirty="0" smtClean="0">
                <a:latin typeface="+mn-ea"/>
              </a:rPr>
              <a:t>代码就可以实现了。</a:t>
            </a:r>
          </a:p>
          <a:p>
            <a:pPr marL="0" indent="0"/>
            <a:r>
              <a:rPr lang="zh-CN" altLang="zh-CN" dirty="0" smtClean="0">
                <a:latin typeface="+mn-ea"/>
              </a:rPr>
              <a:t>在进行模块划分的时候，一般针对页面元素，如网站通用按钮、通用选项卡、通用小图标或是页面的一些固定框架结构等进行模块化。</a:t>
            </a:r>
          </a:p>
          <a:p>
            <a:pPr marL="0" indent="0"/>
            <a:endParaRPr lang="zh-CN" altLang="en-US" dirty="0" smtClean="0">
              <a:latin typeface="+mn-ea"/>
            </a:endParaRPr>
          </a:p>
        </p:txBody>
      </p:sp>
      <p:sp>
        <p:nvSpPr>
          <p:cNvPr id="4"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4.8.3 CSS</a:t>
            </a:r>
            <a:r>
              <a:rPr lang="zh-CN" altLang="zh-CN" kern="1200" dirty="0">
                <a:solidFill>
                  <a:srgbClr val="F8F8F8"/>
                </a:solidFill>
                <a:latin typeface="微软雅黑"/>
              </a:rPr>
              <a:t>代码复</a:t>
            </a:r>
            <a:r>
              <a:rPr lang="zh-CN" altLang="en-US" kern="1200" dirty="0">
                <a:solidFill>
                  <a:srgbClr val="F8F8F8"/>
                </a:solidFill>
                <a:latin typeface="微软雅黑"/>
              </a:rPr>
              <a:t>用</a:t>
            </a:r>
          </a:p>
        </p:txBody>
      </p:sp>
    </p:spTree>
    <p:extLst>
      <p:ext uri="{BB962C8B-B14F-4D97-AF65-F5344CB8AC3E}">
        <p14:creationId xmlns:p14="http://schemas.microsoft.com/office/powerpoint/2010/main" val="411403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5853" y="222590"/>
            <a:ext cx="8393113" cy="5361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dirty="0">
                <a:solidFill>
                  <a:srgbClr val="F8F8F8"/>
                </a:solidFill>
                <a:latin typeface="微软雅黑"/>
              </a:rPr>
              <a:t>4.8.4 CSS</a:t>
            </a:r>
            <a:r>
              <a:rPr lang="zh-CN" altLang="zh-CN" kern="1200" dirty="0">
                <a:solidFill>
                  <a:srgbClr val="F8F8F8"/>
                </a:solidFill>
                <a:latin typeface="微软雅黑"/>
              </a:rPr>
              <a:t>进阶应用案例实践</a:t>
            </a:r>
            <a:endParaRPr lang="zh-CN" altLang="en-US" kern="1200" dirty="0">
              <a:solidFill>
                <a:srgbClr val="F8F8F8"/>
              </a:solidFill>
              <a:latin typeface="微软雅黑"/>
            </a:endParaRPr>
          </a:p>
        </p:txBody>
      </p:sp>
      <p:sp>
        <p:nvSpPr>
          <p:cNvPr id="95235" name="内容占位符 2"/>
          <p:cNvSpPr>
            <a:spLocks noGrp="1"/>
          </p:cNvSpPr>
          <p:nvPr>
            <p:ph idx="1"/>
          </p:nvPr>
        </p:nvSpPr>
        <p:spPr>
          <a:xfrm>
            <a:off x="1489869" y="1039746"/>
            <a:ext cx="8388350" cy="812800"/>
          </a:xfrm>
        </p:spPr>
        <p:txBody>
          <a:bodyPr/>
          <a:lstStyle/>
          <a:p>
            <a:pPr marL="0" indent="0">
              <a:buNone/>
            </a:pPr>
            <a:r>
              <a:rPr lang="zh-CN" altLang="zh-CN" dirty="0" smtClean="0">
                <a:latin typeface="+mn-ea"/>
              </a:rPr>
              <a:t>【例</a:t>
            </a:r>
            <a:r>
              <a:rPr lang="en-US" altLang="zh-CN" dirty="0" smtClean="0">
                <a:latin typeface="+mn-ea"/>
              </a:rPr>
              <a:t>4-26</a:t>
            </a:r>
            <a:r>
              <a:rPr lang="zh-CN" altLang="zh-CN" dirty="0" smtClean="0">
                <a:latin typeface="+mn-ea"/>
              </a:rPr>
              <a:t>】实现如图天猫商城顶部导航页面。</a:t>
            </a:r>
          </a:p>
          <a:p>
            <a:pPr marL="0" indent="0"/>
            <a:endParaRPr lang="zh-CN" altLang="en-US" dirty="0" smtClean="0">
              <a:latin typeface="+mn-ea"/>
            </a:endParaRPr>
          </a:p>
        </p:txBody>
      </p:sp>
      <p:pic>
        <p:nvPicPr>
          <p:cNvPr id="952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351" y="2060848"/>
            <a:ext cx="9004300"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Tree>
    <p:extLst>
      <p:ext uri="{BB962C8B-B14F-4D97-AF65-F5344CB8AC3E}">
        <p14:creationId xmlns:p14="http://schemas.microsoft.com/office/powerpoint/2010/main" val="3992038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5853" y="226865"/>
            <a:ext cx="8666163" cy="4640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buFont typeface="Arial" pitchFamily="34" charset="0"/>
            </a:pPr>
            <a:r>
              <a:rPr lang="en-US" altLang="zh-CN" kern="1200">
                <a:solidFill>
                  <a:srgbClr val="F8F8F8"/>
                </a:solidFill>
                <a:latin typeface="微软雅黑"/>
              </a:rPr>
              <a:t>4.9 PC</a:t>
            </a:r>
            <a:r>
              <a:rPr lang="zh-CN" altLang="zh-CN" kern="1200">
                <a:solidFill>
                  <a:srgbClr val="F8F8F8"/>
                </a:solidFill>
                <a:latin typeface="微软雅黑"/>
              </a:rPr>
              <a:t>端网页布局综合案例实战</a:t>
            </a:r>
            <a:endParaRPr lang="zh-CN" altLang="en-US" kern="1200">
              <a:solidFill>
                <a:srgbClr val="F8F8F8"/>
              </a:solidFill>
              <a:latin typeface="微软雅黑"/>
            </a:endParaRPr>
          </a:p>
        </p:txBody>
      </p:sp>
      <p:sp>
        <p:nvSpPr>
          <p:cNvPr id="96259" name="内容占位符 2"/>
          <p:cNvSpPr>
            <a:spLocks noGrp="1"/>
          </p:cNvSpPr>
          <p:nvPr>
            <p:ph idx="1"/>
          </p:nvPr>
        </p:nvSpPr>
        <p:spPr>
          <a:xfrm>
            <a:off x="1345853" y="1052736"/>
            <a:ext cx="8388350" cy="939800"/>
          </a:xfrm>
        </p:spPr>
        <p:txBody>
          <a:bodyPr/>
          <a:lstStyle/>
          <a:p>
            <a:pPr marL="0" indent="0">
              <a:buNone/>
            </a:pPr>
            <a:r>
              <a:rPr lang="zh-CN" altLang="zh-CN" dirty="0" smtClean="0">
                <a:latin typeface="+mn-ea"/>
              </a:rPr>
              <a:t>【例</a:t>
            </a:r>
            <a:r>
              <a:rPr lang="en-US" altLang="zh-CN" dirty="0" smtClean="0">
                <a:latin typeface="+mn-ea"/>
              </a:rPr>
              <a:t>4-27</a:t>
            </a:r>
            <a:r>
              <a:rPr lang="zh-CN" altLang="zh-CN" dirty="0" smtClean="0">
                <a:latin typeface="+mn-ea"/>
              </a:rPr>
              <a:t>】应用</a:t>
            </a:r>
            <a:r>
              <a:rPr lang="en-US" altLang="zh-CN" dirty="0" smtClean="0">
                <a:latin typeface="+mn-ea"/>
              </a:rPr>
              <a:t>CSS</a:t>
            </a:r>
            <a:r>
              <a:rPr lang="zh-CN" altLang="zh-CN" dirty="0" smtClean="0">
                <a:latin typeface="+mn-ea"/>
              </a:rPr>
              <a:t>布局完成华为商城首页的制作。华为商城网址：</a:t>
            </a:r>
            <a:r>
              <a:rPr lang="en-US" altLang="zh-CN" dirty="0" smtClean="0">
                <a:latin typeface="+mn-ea"/>
              </a:rPr>
              <a:t>https://www.vmall.com/</a:t>
            </a:r>
            <a:r>
              <a:rPr lang="zh-CN" altLang="zh-CN" dirty="0" smtClean="0">
                <a:latin typeface="+mn-ea"/>
              </a:rPr>
              <a:t>。</a:t>
            </a:r>
            <a:endParaRPr lang="zh-CN" altLang="en-US" dirty="0" smtClean="0">
              <a:latin typeface="+mn-ea"/>
            </a:endParaRPr>
          </a:p>
        </p:txBody>
      </p:sp>
    </p:spTree>
    <p:extLst>
      <p:ext uri="{BB962C8B-B14F-4D97-AF65-F5344CB8AC3E}">
        <p14:creationId xmlns:p14="http://schemas.microsoft.com/office/powerpoint/2010/main" val="3881664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7"/>
          <p:cNvGrpSpPr>
            <a:grpSpLocks/>
          </p:cNvGrpSpPr>
          <p:nvPr/>
        </p:nvGrpSpPr>
        <p:grpSpPr bwMode="auto">
          <a:xfrm>
            <a:off x="6764162" y="4276189"/>
            <a:ext cx="843454" cy="1094482"/>
            <a:chOff x="3600" y="3001"/>
            <a:chExt cx="779" cy="1007"/>
          </a:xfrm>
          <a:solidFill>
            <a:schemeClr val="bg1"/>
          </a:solidFill>
        </p:grpSpPr>
        <p:sp>
          <p:nvSpPr>
            <p:cNvPr id="28" name="Freeform 7"/>
            <p:cNvSpPr>
              <a:spLocks/>
            </p:cNvSpPr>
            <p:nvPr/>
          </p:nvSpPr>
          <p:spPr bwMode="auto">
            <a:xfrm>
              <a:off x="3600" y="3072"/>
              <a:ext cx="779" cy="936"/>
            </a:xfrm>
            <a:custGeom>
              <a:avLst/>
              <a:gdLst/>
              <a:ahLst/>
              <a:cxnLst>
                <a:cxn ang="0">
                  <a:pos x="3" y="159"/>
                </a:cxn>
                <a:cxn ang="0">
                  <a:pos x="90" y="130"/>
                </a:cxn>
                <a:cxn ang="0">
                  <a:pos x="360" y="128"/>
                </a:cxn>
                <a:cxn ang="0">
                  <a:pos x="451" y="116"/>
                </a:cxn>
                <a:cxn ang="0">
                  <a:pos x="602" y="40"/>
                </a:cxn>
                <a:cxn ang="0">
                  <a:pos x="693" y="26"/>
                </a:cxn>
                <a:cxn ang="0">
                  <a:pos x="648" y="98"/>
                </a:cxn>
                <a:cxn ang="0">
                  <a:pos x="586" y="139"/>
                </a:cxn>
                <a:cxn ang="0">
                  <a:pos x="483" y="221"/>
                </a:cxn>
                <a:cxn ang="0">
                  <a:pos x="465" y="306"/>
                </a:cxn>
                <a:cxn ang="0">
                  <a:pos x="571" y="786"/>
                </a:cxn>
                <a:cxn ang="0">
                  <a:pos x="541" y="843"/>
                </a:cxn>
                <a:cxn ang="0">
                  <a:pos x="483" y="816"/>
                </a:cxn>
                <a:cxn ang="0">
                  <a:pos x="389" y="557"/>
                </a:cxn>
                <a:cxn ang="0">
                  <a:pos x="366" y="518"/>
                </a:cxn>
                <a:cxn ang="0">
                  <a:pos x="355" y="518"/>
                </a:cxn>
                <a:cxn ang="0">
                  <a:pos x="334" y="557"/>
                </a:cxn>
                <a:cxn ang="0">
                  <a:pos x="239" y="816"/>
                </a:cxn>
                <a:cxn ang="0">
                  <a:pos x="182" y="843"/>
                </a:cxn>
                <a:cxn ang="0">
                  <a:pos x="152" y="786"/>
                </a:cxn>
                <a:cxn ang="0">
                  <a:pos x="257" y="306"/>
                </a:cxn>
                <a:cxn ang="0">
                  <a:pos x="241" y="235"/>
                </a:cxn>
                <a:cxn ang="0">
                  <a:pos x="165" y="211"/>
                </a:cxn>
                <a:cxn ang="0">
                  <a:pos x="75" y="203"/>
                </a:cxn>
                <a:cxn ang="0">
                  <a:pos x="3" y="159"/>
                </a:cxn>
              </a:cxnLst>
              <a:rect l="0" t="0" r="r" b="b"/>
              <a:pathLst>
                <a:path w="709" h="852">
                  <a:moveTo>
                    <a:pt x="3" y="159"/>
                  </a:moveTo>
                  <a:cubicBezTo>
                    <a:pt x="6" y="128"/>
                    <a:pt x="51" y="130"/>
                    <a:pt x="90" y="130"/>
                  </a:cubicBezTo>
                  <a:cubicBezTo>
                    <a:pt x="126" y="130"/>
                    <a:pt x="312" y="128"/>
                    <a:pt x="360" y="128"/>
                  </a:cubicBezTo>
                  <a:cubicBezTo>
                    <a:pt x="409" y="128"/>
                    <a:pt x="450" y="116"/>
                    <a:pt x="451" y="116"/>
                  </a:cubicBezTo>
                  <a:cubicBezTo>
                    <a:pt x="478" y="111"/>
                    <a:pt x="569" y="57"/>
                    <a:pt x="602" y="40"/>
                  </a:cubicBezTo>
                  <a:cubicBezTo>
                    <a:pt x="637" y="23"/>
                    <a:pt x="676" y="0"/>
                    <a:pt x="693" y="26"/>
                  </a:cubicBezTo>
                  <a:cubicBezTo>
                    <a:pt x="709" y="52"/>
                    <a:pt x="687" y="73"/>
                    <a:pt x="648" y="98"/>
                  </a:cubicBezTo>
                  <a:cubicBezTo>
                    <a:pt x="605" y="125"/>
                    <a:pt x="611" y="123"/>
                    <a:pt x="586" y="139"/>
                  </a:cubicBezTo>
                  <a:cubicBezTo>
                    <a:pt x="558" y="156"/>
                    <a:pt x="497" y="200"/>
                    <a:pt x="483" y="221"/>
                  </a:cubicBezTo>
                  <a:cubicBezTo>
                    <a:pt x="470" y="241"/>
                    <a:pt x="469" y="272"/>
                    <a:pt x="465" y="306"/>
                  </a:cubicBezTo>
                  <a:cubicBezTo>
                    <a:pt x="454" y="436"/>
                    <a:pt x="564" y="761"/>
                    <a:pt x="571" y="786"/>
                  </a:cubicBezTo>
                  <a:cubicBezTo>
                    <a:pt x="577" y="807"/>
                    <a:pt x="573" y="833"/>
                    <a:pt x="541" y="843"/>
                  </a:cubicBezTo>
                  <a:cubicBezTo>
                    <a:pt x="509" y="852"/>
                    <a:pt x="490" y="837"/>
                    <a:pt x="483" y="816"/>
                  </a:cubicBezTo>
                  <a:cubicBezTo>
                    <a:pt x="472" y="778"/>
                    <a:pt x="408" y="606"/>
                    <a:pt x="389" y="557"/>
                  </a:cubicBezTo>
                  <a:cubicBezTo>
                    <a:pt x="381" y="537"/>
                    <a:pt x="373" y="522"/>
                    <a:pt x="366" y="518"/>
                  </a:cubicBezTo>
                  <a:cubicBezTo>
                    <a:pt x="363" y="517"/>
                    <a:pt x="357" y="518"/>
                    <a:pt x="355" y="518"/>
                  </a:cubicBezTo>
                  <a:cubicBezTo>
                    <a:pt x="348" y="521"/>
                    <a:pt x="341" y="537"/>
                    <a:pt x="334" y="557"/>
                  </a:cubicBezTo>
                  <a:cubicBezTo>
                    <a:pt x="315" y="606"/>
                    <a:pt x="251" y="778"/>
                    <a:pt x="239" y="816"/>
                  </a:cubicBezTo>
                  <a:cubicBezTo>
                    <a:pt x="233" y="837"/>
                    <a:pt x="214" y="852"/>
                    <a:pt x="182" y="843"/>
                  </a:cubicBezTo>
                  <a:cubicBezTo>
                    <a:pt x="150" y="833"/>
                    <a:pt x="145" y="807"/>
                    <a:pt x="152" y="786"/>
                  </a:cubicBezTo>
                  <a:cubicBezTo>
                    <a:pt x="159" y="761"/>
                    <a:pt x="269" y="436"/>
                    <a:pt x="257" y="306"/>
                  </a:cubicBezTo>
                  <a:cubicBezTo>
                    <a:pt x="254" y="272"/>
                    <a:pt x="254" y="255"/>
                    <a:pt x="241" y="235"/>
                  </a:cubicBezTo>
                  <a:cubicBezTo>
                    <a:pt x="227" y="215"/>
                    <a:pt x="197" y="214"/>
                    <a:pt x="165" y="211"/>
                  </a:cubicBezTo>
                  <a:cubicBezTo>
                    <a:pt x="136" y="208"/>
                    <a:pt x="125" y="207"/>
                    <a:pt x="75" y="203"/>
                  </a:cubicBezTo>
                  <a:cubicBezTo>
                    <a:pt x="29" y="198"/>
                    <a:pt x="0" y="189"/>
                    <a:pt x="3" y="159"/>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29" name="Oval 8"/>
            <p:cNvSpPr>
              <a:spLocks noChangeArrowheads="1"/>
            </p:cNvSpPr>
            <p:nvPr/>
          </p:nvSpPr>
          <p:spPr bwMode="auto">
            <a:xfrm>
              <a:off x="3899" y="3001"/>
              <a:ext cx="188" cy="189"/>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30" name="Group 29"/>
          <p:cNvGrpSpPr>
            <a:grpSpLocks/>
          </p:cNvGrpSpPr>
          <p:nvPr/>
        </p:nvGrpSpPr>
        <p:grpSpPr bwMode="auto">
          <a:xfrm>
            <a:off x="5124590" y="4276186"/>
            <a:ext cx="852061" cy="1094481"/>
            <a:chOff x="2086" y="3001"/>
            <a:chExt cx="787" cy="1007"/>
          </a:xfrm>
          <a:solidFill>
            <a:schemeClr val="bg1"/>
          </a:solidFill>
        </p:grpSpPr>
        <p:sp>
          <p:nvSpPr>
            <p:cNvPr id="41" name="Freeform 9"/>
            <p:cNvSpPr>
              <a:spLocks/>
            </p:cNvSpPr>
            <p:nvPr/>
          </p:nvSpPr>
          <p:spPr bwMode="auto">
            <a:xfrm>
              <a:off x="2086" y="3213"/>
              <a:ext cx="787" cy="795"/>
            </a:xfrm>
            <a:custGeom>
              <a:avLst/>
              <a:gdLst/>
              <a:ahLst/>
              <a:cxnLst>
                <a:cxn ang="0">
                  <a:pos x="713" y="31"/>
                </a:cxn>
                <a:cxn ang="0">
                  <a:pos x="625" y="2"/>
                </a:cxn>
                <a:cxn ang="0">
                  <a:pos x="358" y="0"/>
                </a:cxn>
                <a:cxn ang="0">
                  <a:pos x="91" y="2"/>
                </a:cxn>
                <a:cxn ang="0">
                  <a:pos x="3" y="31"/>
                </a:cxn>
                <a:cxn ang="0">
                  <a:pos x="76" y="75"/>
                </a:cxn>
                <a:cxn ang="0">
                  <a:pos x="166" y="83"/>
                </a:cxn>
                <a:cxn ang="0">
                  <a:pos x="241" y="107"/>
                </a:cxn>
                <a:cxn ang="0">
                  <a:pos x="258" y="178"/>
                </a:cxn>
                <a:cxn ang="0">
                  <a:pos x="152" y="658"/>
                </a:cxn>
                <a:cxn ang="0">
                  <a:pos x="183" y="715"/>
                </a:cxn>
                <a:cxn ang="0">
                  <a:pos x="240" y="688"/>
                </a:cxn>
                <a:cxn ang="0">
                  <a:pos x="334" y="429"/>
                </a:cxn>
                <a:cxn ang="0">
                  <a:pos x="356" y="390"/>
                </a:cxn>
                <a:cxn ang="0">
                  <a:pos x="360" y="390"/>
                </a:cxn>
                <a:cxn ang="0">
                  <a:pos x="382" y="429"/>
                </a:cxn>
                <a:cxn ang="0">
                  <a:pos x="476" y="688"/>
                </a:cxn>
                <a:cxn ang="0">
                  <a:pos x="533" y="715"/>
                </a:cxn>
                <a:cxn ang="0">
                  <a:pos x="564" y="658"/>
                </a:cxn>
                <a:cxn ang="0">
                  <a:pos x="458" y="178"/>
                </a:cxn>
                <a:cxn ang="0">
                  <a:pos x="475" y="107"/>
                </a:cxn>
                <a:cxn ang="0">
                  <a:pos x="550" y="83"/>
                </a:cxn>
                <a:cxn ang="0">
                  <a:pos x="640" y="75"/>
                </a:cxn>
                <a:cxn ang="0">
                  <a:pos x="713" y="31"/>
                </a:cxn>
              </a:cxnLst>
              <a:rect l="0" t="0" r="r" b="b"/>
              <a:pathLst>
                <a:path w="716" h="724">
                  <a:moveTo>
                    <a:pt x="713" y="31"/>
                  </a:moveTo>
                  <a:cubicBezTo>
                    <a:pt x="710" y="0"/>
                    <a:pt x="664" y="2"/>
                    <a:pt x="625" y="2"/>
                  </a:cubicBezTo>
                  <a:cubicBezTo>
                    <a:pt x="591" y="2"/>
                    <a:pt x="410" y="0"/>
                    <a:pt x="358" y="0"/>
                  </a:cubicBezTo>
                  <a:cubicBezTo>
                    <a:pt x="306" y="0"/>
                    <a:pt x="125" y="2"/>
                    <a:pt x="91" y="2"/>
                  </a:cubicBezTo>
                  <a:cubicBezTo>
                    <a:pt x="51" y="2"/>
                    <a:pt x="6" y="0"/>
                    <a:pt x="3" y="31"/>
                  </a:cubicBezTo>
                  <a:cubicBezTo>
                    <a:pt x="0" y="61"/>
                    <a:pt x="29" y="70"/>
                    <a:pt x="76" y="75"/>
                  </a:cubicBezTo>
                  <a:cubicBezTo>
                    <a:pt x="126" y="79"/>
                    <a:pt x="136" y="80"/>
                    <a:pt x="166" y="83"/>
                  </a:cubicBezTo>
                  <a:cubicBezTo>
                    <a:pt x="198" y="86"/>
                    <a:pt x="228" y="87"/>
                    <a:pt x="241" y="107"/>
                  </a:cubicBezTo>
                  <a:cubicBezTo>
                    <a:pt x="254" y="127"/>
                    <a:pt x="255" y="144"/>
                    <a:pt x="258" y="178"/>
                  </a:cubicBezTo>
                  <a:cubicBezTo>
                    <a:pt x="269" y="308"/>
                    <a:pt x="159" y="633"/>
                    <a:pt x="152" y="658"/>
                  </a:cubicBezTo>
                  <a:cubicBezTo>
                    <a:pt x="146" y="679"/>
                    <a:pt x="150" y="705"/>
                    <a:pt x="183" y="715"/>
                  </a:cubicBezTo>
                  <a:cubicBezTo>
                    <a:pt x="215" y="724"/>
                    <a:pt x="234" y="709"/>
                    <a:pt x="240" y="688"/>
                  </a:cubicBezTo>
                  <a:cubicBezTo>
                    <a:pt x="251" y="650"/>
                    <a:pt x="315" y="478"/>
                    <a:pt x="334" y="429"/>
                  </a:cubicBezTo>
                  <a:cubicBezTo>
                    <a:pt x="342" y="409"/>
                    <a:pt x="348" y="393"/>
                    <a:pt x="356" y="390"/>
                  </a:cubicBezTo>
                  <a:cubicBezTo>
                    <a:pt x="360" y="390"/>
                    <a:pt x="360" y="390"/>
                    <a:pt x="360" y="390"/>
                  </a:cubicBezTo>
                  <a:cubicBezTo>
                    <a:pt x="368" y="393"/>
                    <a:pt x="374" y="409"/>
                    <a:pt x="382" y="429"/>
                  </a:cubicBezTo>
                  <a:cubicBezTo>
                    <a:pt x="401" y="478"/>
                    <a:pt x="465" y="650"/>
                    <a:pt x="476" y="688"/>
                  </a:cubicBezTo>
                  <a:cubicBezTo>
                    <a:pt x="482" y="709"/>
                    <a:pt x="501" y="724"/>
                    <a:pt x="533" y="715"/>
                  </a:cubicBezTo>
                  <a:cubicBezTo>
                    <a:pt x="566" y="705"/>
                    <a:pt x="570" y="679"/>
                    <a:pt x="564" y="658"/>
                  </a:cubicBezTo>
                  <a:cubicBezTo>
                    <a:pt x="556" y="633"/>
                    <a:pt x="447" y="308"/>
                    <a:pt x="458" y="178"/>
                  </a:cubicBezTo>
                  <a:cubicBezTo>
                    <a:pt x="461" y="144"/>
                    <a:pt x="462" y="127"/>
                    <a:pt x="475" y="107"/>
                  </a:cubicBezTo>
                  <a:cubicBezTo>
                    <a:pt x="488" y="87"/>
                    <a:pt x="518" y="86"/>
                    <a:pt x="550" y="83"/>
                  </a:cubicBezTo>
                  <a:cubicBezTo>
                    <a:pt x="580" y="80"/>
                    <a:pt x="590" y="79"/>
                    <a:pt x="640" y="75"/>
                  </a:cubicBezTo>
                  <a:cubicBezTo>
                    <a:pt x="687" y="70"/>
                    <a:pt x="716" y="61"/>
                    <a:pt x="713" y="31"/>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42" name="Oval 10"/>
            <p:cNvSpPr>
              <a:spLocks noChangeArrowheads="1"/>
            </p:cNvSpPr>
            <p:nvPr/>
          </p:nvSpPr>
          <p:spPr bwMode="auto">
            <a:xfrm>
              <a:off x="2384" y="3001"/>
              <a:ext cx="189" cy="189"/>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43" name="Group 30"/>
          <p:cNvGrpSpPr>
            <a:grpSpLocks/>
          </p:cNvGrpSpPr>
          <p:nvPr/>
        </p:nvGrpSpPr>
        <p:grpSpPr bwMode="auto">
          <a:xfrm>
            <a:off x="4302652" y="4276189"/>
            <a:ext cx="844889" cy="1094482"/>
            <a:chOff x="1327" y="3001"/>
            <a:chExt cx="780" cy="1007"/>
          </a:xfrm>
          <a:solidFill>
            <a:schemeClr val="bg1"/>
          </a:solidFill>
        </p:grpSpPr>
        <p:sp>
          <p:nvSpPr>
            <p:cNvPr id="44" name="Freeform 11"/>
            <p:cNvSpPr>
              <a:spLocks/>
            </p:cNvSpPr>
            <p:nvPr/>
          </p:nvSpPr>
          <p:spPr bwMode="auto">
            <a:xfrm>
              <a:off x="1327" y="3072"/>
              <a:ext cx="780" cy="936"/>
            </a:xfrm>
            <a:custGeom>
              <a:avLst/>
              <a:gdLst/>
              <a:ahLst/>
              <a:cxnLst>
                <a:cxn ang="0">
                  <a:pos x="706" y="159"/>
                </a:cxn>
                <a:cxn ang="0">
                  <a:pos x="618" y="130"/>
                </a:cxn>
                <a:cxn ang="0">
                  <a:pos x="348" y="128"/>
                </a:cxn>
                <a:cxn ang="0">
                  <a:pos x="258" y="116"/>
                </a:cxn>
                <a:cxn ang="0">
                  <a:pos x="107" y="40"/>
                </a:cxn>
                <a:cxn ang="0">
                  <a:pos x="16" y="26"/>
                </a:cxn>
                <a:cxn ang="0">
                  <a:pos x="61" y="98"/>
                </a:cxn>
                <a:cxn ang="0">
                  <a:pos x="123" y="139"/>
                </a:cxn>
                <a:cxn ang="0">
                  <a:pos x="225" y="221"/>
                </a:cxn>
                <a:cxn ang="0">
                  <a:pos x="243" y="306"/>
                </a:cxn>
                <a:cxn ang="0">
                  <a:pos x="138" y="786"/>
                </a:cxn>
                <a:cxn ang="0">
                  <a:pos x="168" y="843"/>
                </a:cxn>
                <a:cxn ang="0">
                  <a:pos x="225" y="816"/>
                </a:cxn>
                <a:cxn ang="0">
                  <a:pos x="319" y="557"/>
                </a:cxn>
                <a:cxn ang="0">
                  <a:pos x="343" y="518"/>
                </a:cxn>
                <a:cxn ang="0">
                  <a:pos x="354" y="518"/>
                </a:cxn>
                <a:cxn ang="0">
                  <a:pos x="375" y="557"/>
                </a:cxn>
                <a:cxn ang="0">
                  <a:pos x="469" y="816"/>
                </a:cxn>
                <a:cxn ang="0">
                  <a:pos x="527" y="843"/>
                </a:cxn>
                <a:cxn ang="0">
                  <a:pos x="557" y="786"/>
                </a:cxn>
                <a:cxn ang="0">
                  <a:pos x="451" y="306"/>
                </a:cxn>
                <a:cxn ang="0">
                  <a:pos x="468" y="235"/>
                </a:cxn>
                <a:cxn ang="0">
                  <a:pos x="543" y="211"/>
                </a:cxn>
                <a:cxn ang="0">
                  <a:pos x="633" y="203"/>
                </a:cxn>
                <a:cxn ang="0">
                  <a:pos x="706" y="159"/>
                </a:cxn>
              </a:cxnLst>
              <a:rect l="0" t="0" r="r" b="b"/>
              <a:pathLst>
                <a:path w="709" h="852">
                  <a:moveTo>
                    <a:pt x="706" y="159"/>
                  </a:moveTo>
                  <a:cubicBezTo>
                    <a:pt x="703" y="128"/>
                    <a:pt x="658" y="130"/>
                    <a:pt x="618" y="130"/>
                  </a:cubicBezTo>
                  <a:cubicBezTo>
                    <a:pt x="583" y="130"/>
                    <a:pt x="397" y="128"/>
                    <a:pt x="348" y="128"/>
                  </a:cubicBezTo>
                  <a:cubicBezTo>
                    <a:pt x="300" y="128"/>
                    <a:pt x="258" y="116"/>
                    <a:pt x="258" y="116"/>
                  </a:cubicBezTo>
                  <a:cubicBezTo>
                    <a:pt x="230" y="111"/>
                    <a:pt x="140" y="57"/>
                    <a:pt x="107" y="40"/>
                  </a:cubicBezTo>
                  <a:cubicBezTo>
                    <a:pt x="72" y="23"/>
                    <a:pt x="33" y="0"/>
                    <a:pt x="16" y="26"/>
                  </a:cubicBezTo>
                  <a:cubicBezTo>
                    <a:pt x="0" y="52"/>
                    <a:pt x="21" y="73"/>
                    <a:pt x="61" y="98"/>
                  </a:cubicBezTo>
                  <a:cubicBezTo>
                    <a:pt x="103" y="125"/>
                    <a:pt x="98" y="123"/>
                    <a:pt x="123" y="139"/>
                  </a:cubicBezTo>
                  <a:cubicBezTo>
                    <a:pt x="150" y="156"/>
                    <a:pt x="212" y="200"/>
                    <a:pt x="225" y="221"/>
                  </a:cubicBezTo>
                  <a:cubicBezTo>
                    <a:pt x="238" y="241"/>
                    <a:pt x="240" y="272"/>
                    <a:pt x="243" y="306"/>
                  </a:cubicBezTo>
                  <a:cubicBezTo>
                    <a:pt x="255" y="436"/>
                    <a:pt x="145" y="761"/>
                    <a:pt x="138" y="786"/>
                  </a:cubicBezTo>
                  <a:cubicBezTo>
                    <a:pt x="131" y="807"/>
                    <a:pt x="136" y="833"/>
                    <a:pt x="168" y="843"/>
                  </a:cubicBezTo>
                  <a:cubicBezTo>
                    <a:pt x="200" y="852"/>
                    <a:pt x="219" y="837"/>
                    <a:pt x="225" y="816"/>
                  </a:cubicBezTo>
                  <a:cubicBezTo>
                    <a:pt x="237" y="778"/>
                    <a:pt x="300" y="606"/>
                    <a:pt x="319" y="557"/>
                  </a:cubicBezTo>
                  <a:cubicBezTo>
                    <a:pt x="327" y="537"/>
                    <a:pt x="335" y="522"/>
                    <a:pt x="343" y="518"/>
                  </a:cubicBezTo>
                  <a:cubicBezTo>
                    <a:pt x="346" y="517"/>
                    <a:pt x="352" y="518"/>
                    <a:pt x="354" y="518"/>
                  </a:cubicBezTo>
                  <a:cubicBezTo>
                    <a:pt x="361" y="521"/>
                    <a:pt x="367" y="537"/>
                    <a:pt x="375" y="557"/>
                  </a:cubicBezTo>
                  <a:cubicBezTo>
                    <a:pt x="394" y="606"/>
                    <a:pt x="458" y="778"/>
                    <a:pt x="469" y="816"/>
                  </a:cubicBezTo>
                  <a:cubicBezTo>
                    <a:pt x="476" y="837"/>
                    <a:pt x="495" y="852"/>
                    <a:pt x="527" y="843"/>
                  </a:cubicBezTo>
                  <a:cubicBezTo>
                    <a:pt x="559" y="833"/>
                    <a:pt x="563" y="807"/>
                    <a:pt x="557" y="786"/>
                  </a:cubicBezTo>
                  <a:cubicBezTo>
                    <a:pt x="550" y="761"/>
                    <a:pt x="440" y="436"/>
                    <a:pt x="451" y="306"/>
                  </a:cubicBezTo>
                  <a:cubicBezTo>
                    <a:pt x="454" y="272"/>
                    <a:pt x="455" y="255"/>
                    <a:pt x="468" y="235"/>
                  </a:cubicBezTo>
                  <a:cubicBezTo>
                    <a:pt x="481" y="215"/>
                    <a:pt x="511" y="214"/>
                    <a:pt x="543" y="211"/>
                  </a:cubicBezTo>
                  <a:cubicBezTo>
                    <a:pt x="573" y="208"/>
                    <a:pt x="583" y="207"/>
                    <a:pt x="633" y="203"/>
                  </a:cubicBezTo>
                  <a:cubicBezTo>
                    <a:pt x="680" y="198"/>
                    <a:pt x="709" y="189"/>
                    <a:pt x="706" y="159"/>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45" name="Oval 12"/>
            <p:cNvSpPr>
              <a:spLocks noChangeArrowheads="1"/>
            </p:cNvSpPr>
            <p:nvPr/>
          </p:nvSpPr>
          <p:spPr bwMode="auto">
            <a:xfrm>
              <a:off x="1617" y="3001"/>
              <a:ext cx="189" cy="189"/>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46" name="Group 28"/>
          <p:cNvGrpSpPr>
            <a:grpSpLocks/>
          </p:cNvGrpSpPr>
          <p:nvPr/>
        </p:nvGrpSpPr>
        <p:grpSpPr bwMode="auto">
          <a:xfrm>
            <a:off x="5933618" y="4276186"/>
            <a:ext cx="850626" cy="1094481"/>
            <a:chOff x="2833" y="3001"/>
            <a:chExt cx="786" cy="1007"/>
          </a:xfrm>
          <a:solidFill>
            <a:schemeClr val="bg1"/>
          </a:solidFill>
        </p:grpSpPr>
        <p:sp>
          <p:nvSpPr>
            <p:cNvPr id="47" name="Freeform 13"/>
            <p:cNvSpPr>
              <a:spLocks/>
            </p:cNvSpPr>
            <p:nvPr/>
          </p:nvSpPr>
          <p:spPr bwMode="auto">
            <a:xfrm>
              <a:off x="2833" y="3213"/>
              <a:ext cx="786" cy="795"/>
            </a:xfrm>
            <a:custGeom>
              <a:avLst/>
              <a:gdLst/>
              <a:ahLst/>
              <a:cxnLst>
                <a:cxn ang="0">
                  <a:pos x="713" y="31"/>
                </a:cxn>
                <a:cxn ang="0">
                  <a:pos x="625" y="2"/>
                </a:cxn>
                <a:cxn ang="0">
                  <a:pos x="358" y="0"/>
                </a:cxn>
                <a:cxn ang="0">
                  <a:pos x="90" y="2"/>
                </a:cxn>
                <a:cxn ang="0">
                  <a:pos x="3" y="31"/>
                </a:cxn>
                <a:cxn ang="0">
                  <a:pos x="76" y="75"/>
                </a:cxn>
                <a:cxn ang="0">
                  <a:pos x="166" y="83"/>
                </a:cxn>
                <a:cxn ang="0">
                  <a:pos x="241" y="107"/>
                </a:cxn>
                <a:cxn ang="0">
                  <a:pos x="258" y="178"/>
                </a:cxn>
                <a:cxn ang="0">
                  <a:pos x="152" y="658"/>
                </a:cxn>
                <a:cxn ang="0">
                  <a:pos x="182" y="715"/>
                </a:cxn>
                <a:cxn ang="0">
                  <a:pos x="240" y="688"/>
                </a:cxn>
                <a:cxn ang="0">
                  <a:pos x="334" y="429"/>
                </a:cxn>
                <a:cxn ang="0">
                  <a:pos x="355" y="390"/>
                </a:cxn>
                <a:cxn ang="0">
                  <a:pos x="360" y="390"/>
                </a:cxn>
                <a:cxn ang="0">
                  <a:pos x="382" y="429"/>
                </a:cxn>
                <a:cxn ang="0">
                  <a:pos x="476" y="688"/>
                </a:cxn>
                <a:cxn ang="0">
                  <a:pos x="533" y="715"/>
                </a:cxn>
                <a:cxn ang="0">
                  <a:pos x="564" y="658"/>
                </a:cxn>
                <a:cxn ang="0">
                  <a:pos x="458" y="178"/>
                </a:cxn>
                <a:cxn ang="0">
                  <a:pos x="475" y="107"/>
                </a:cxn>
                <a:cxn ang="0">
                  <a:pos x="550" y="83"/>
                </a:cxn>
                <a:cxn ang="0">
                  <a:pos x="640" y="75"/>
                </a:cxn>
                <a:cxn ang="0">
                  <a:pos x="713" y="31"/>
                </a:cxn>
              </a:cxnLst>
              <a:rect l="0" t="0" r="r" b="b"/>
              <a:pathLst>
                <a:path w="715" h="724">
                  <a:moveTo>
                    <a:pt x="713" y="31"/>
                  </a:moveTo>
                  <a:cubicBezTo>
                    <a:pt x="710" y="0"/>
                    <a:pt x="664" y="2"/>
                    <a:pt x="625" y="2"/>
                  </a:cubicBezTo>
                  <a:cubicBezTo>
                    <a:pt x="590" y="2"/>
                    <a:pt x="410" y="0"/>
                    <a:pt x="358" y="0"/>
                  </a:cubicBezTo>
                  <a:cubicBezTo>
                    <a:pt x="306" y="0"/>
                    <a:pt x="125" y="2"/>
                    <a:pt x="90" y="2"/>
                  </a:cubicBezTo>
                  <a:cubicBezTo>
                    <a:pt x="51" y="2"/>
                    <a:pt x="6" y="0"/>
                    <a:pt x="3" y="31"/>
                  </a:cubicBezTo>
                  <a:cubicBezTo>
                    <a:pt x="0" y="61"/>
                    <a:pt x="29" y="70"/>
                    <a:pt x="76" y="75"/>
                  </a:cubicBezTo>
                  <a:cubicBezTo>
                    <a:pt x="126" y="79"/>
                    <a:pt x="136" y="80"/>
                    <a:pt x="166" y="83"/>
                  </a:cubicBezTo>
                  <a:cubicBezTo>
                    <a:pt x="198" y="86"/>
                    <a:pt x="228" y="87"/>
                    <a:pt x="241" y="107"/>
                  </a:cubicBezTo>
                  <a:cubicBezTo>
                    <a:pt x="254" y="127"/>
                    <a:pt x="254" y="144"/>
                    <a:pt x="258" y="178"/>
                  </a:cubicBezTo>
                  <a:cubicBezTo>
                    <a:pt x="269" y="308"/>
                    <a:pt x="159" y="633"/>
                    <a:pt x="152" y="658"/>
                  </a:cubicBezTo>
                  <a:cubicBezTo>
                    <a:pt x="146" y="679"/>
                    <a:pt x="150" y="705"/>
                    <a:pt x="182" y="715"/>
                  </a:cubicBezTo>
                  <a:cubicBezTo>
                    <a:pt x="214" y="724"/>
                    <a:pt x="233" y="709"/>
                    <a:pt x="240" y="688"/>
                  </a:cubicBezTo>
                  <a:cubicBezTo>
                    <a:pt x="251" y="650"/>
                    <a:pt x="315" y="478"/>
                    <a:pt x="334" y="429"/>
                  </a:cubicBezTo>
                  <a:cubicBezTo>
                    <a:pt x="342" y="409"/>
                    <a:pt x="348" y="393"/>
                    <a:pt x="355" y="390"/>
                  </a:cubicBezTo>
                  <a:cubicBezTo>
                    <a:pt x="360" y="390"/>
                    <a:pt x="360" y="390"/>
                    <a:pt x="360" y="390"/>
                  </a:cubicBezTo>
                  <a:cubicBezTo>
                    <a:pt x="368" y="393"/>
                    <a:pt x="374" y="409"/>
                    <a:pt x="382" y="429"/>
                  </a:cubicBezTo>
                  <a:cubicBezTo>
                    <a:pt x="401" y="478"/>
                    <a:pt x="464" y="650"/>
                    <a:pt x="476" y="688"/>
                  </a:cubicBezTo>
                  <a:cubicBezTo>
                    <a:pt x="482" y="709"/>
                    <a:pt x="501" y="724"/>
                    <a:pt x="533" y="715"/>
                  </a:cubicBezTo>
                  <a:cubicBezTo>
                    <a:pt x="565" y="705"/>
                    <a:pt x="570" y="679"/>
                    <a:pt x="564" y="658"/>
                  </a:cubicBezTo>
                  <a:cubicBezTo>
                    <a:pt x="556" y="633"/>
                    <a:pt x="446" y="308"/>
                    <a:pt x="458" y="178"/>
                  </a:cubicBezTo>
                  <a:cubicBezTo>
                    <a:pt x="461" y="144"/>
                    <a:pt x="462" y="127"/>
                    <a:pt x="475" y="107"/>
                  </a:cubicBezTo>
                  <a:cubicBezTo>
                    <a:pt x="488" y="87"/>
                    <a:pt x="518" y="86"/>
                    <a:pt x="550" y="83"/>
                  </a:cubicBezTo>
                  <a:cubicBezTo>
                    <a:pt x="580" y="80"/>
                    <a:pt x="590" y="79"/>
                    <a:pt x="640" y="75"/>
                  </a:cubicBezTo>
                  <a:cubicBezTo>
                    <a:pt x="687" y="70"/>
                    <a:pt x="715" y="61"/>
                    <a:pt x="713" y="31"/>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48" name="Oval 14"/>
            <p:cNvSpPr>
              <a:spLocks noChangeArrowheads="1"/>
            </p:cNvSpPr>
            <p:nvPr/>
          </p:nvSpPr>
          <p:spPr bwMode="auto">
            <a:xfrm>
              <a:off x="3131" y="3001"/>
              <a:ext cx="188" cy="189"/>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49" name="Group 34"/>
          <p:cNvGrpSpPr>
            <a:grpSpLocks/>
          </p:cNvGrpSpPr>
          <p:nvPr/>
        </p:nvGrpSpPr>
        <p:grpSpPr bwMode="auto">
          <a:xfrm>
            <a:off x="6361083" y="3422693"/>
            <a:ext cx="844888" cy="1093048"/>
            <a:chOff x="3228" y="2215"/>
            <a:chExt cx="780" cy="1006"/>
          </a:xfrm>
          <a:solidFill>
            <a:schemeClr val="tx1"/>
          </a:solidFill>
        </p:grpSpPr>
        <p:sp>
          <p:nvSpPr>
            <p:cNvPr id="50" name="Freeform 15"/>
            <p:cNvSpPr>
              <a:spLocks/>
            </p:cNvSpPr>
            <p:nvPr/>
          </p:nvSpPr>
          <p:spPr bwMode="auto">
            <a:xfrm>
              <a:off x="3228" y="2286"/>
              <a:ext cx="780" cy="935"/>
            </a:xfrm>
            <a:custGeom>
              <a:avLst/>
              <a:gdLst/>
              <a:ahLst/>
              <a:cxnLst>
                <a:cxn ang="0">
                  <a:pos x="3" y="159"/>
                </a:cxn>
                <a:cxn ang="0">
                  <a:pos x="90" y="130"/>
                </a:cxn>
                <a:cxn ang="0">
                  <a:pos x="360" y="128"/>
                </a:cxn>
                <a:cxn ang="0">
                  <a:pos x="451" y="116"/>
                </a:cxn>
                <a:cxn ang="0">
                  <a:pos x="602" y="40"/>
                </a:cxn>
                <a:cxn ang="0">
                  <a:pos x="692" y="26"/>
                </a:cxn>
                <a:cxn ang="0">
                  <a:pos x="648" y="98"/>
                </a:cxn>
                <a:cxn ang="0">
                  <a:pos x="586" y="139"/>
                </a:cxn>
                <a:cxn ang="0">
                  <a:pos x="483" y="221"/>
                </a:cxn>
                <a:cxn ang="0">
                  <a:pos x="465" y="306"/>
                </a:cxn>
                <a:cxn ang="0">
                  <a:pos x="571" y="785"/>
                </a:cxn>
                <a:cxn ang="0">
                  <a:pos x="541" y="842"/>
                </a:cxn>
                <a:cxn ang="0">
                  <a:pos x="483" y="816"/>
                </a:cxn>
                <a:cxn ang="0">
                  <a:pos x="389" y="557"/>
                </a:cxn>
                <a:cxn ang="0">
                  <a:pos x="366" y="518"/>
                </a:cxn>
                <a:cxn ang="0">
                  <a:pos x="355" y="518"/>
                </a:cxn>
                <a:cxn ang="0">
                  <a:pos x="333" y="557"/>
                </a:cxn>
                <a:cxn ang="0">
                  <a:pos x="239" y="816"/>
                </a:cxn>
                <a:cxn ang="0">
                  <a:pos x="182" y="842"/>
                </a:cxn>
                <a:cxn ang="0">
                  <a:pos x="151" y="785"/>
                </a:cxn>
                <a:cxn ang="0">
                  <a:pos x="257" y="306"/>
                </a:cxn>
                <a:cxn ang="0">
                  <a:pos x="241" y="235"/>
                </a:cxn>
                <a:cxn ang="0">
                  <a:pos x="165" y="211"/>
                </a:cxn>
                <a:cxn ang="0">
                  <a:pos x="75" y="202"/>
                </a:cxn>
                <a:cxn ang="0">
                  <a:pos x="3" y="159"/>
                </a:cxn>
              </a:cxnLst>
              <a:rect l="0" t="0" r="r" b="b"/>
              <a:pathLst>
                <a:path w="709" h="852">
                  <a:moveTo>
                    <a:pt x="3" y="159"/>
                  </a:moveTo>
                  <a:cubicBezTo>
                    <a:pt x="6" y="128"/>
                    <a:pt x="51" y="130"/>
                    <a:pt x="90" y="130"/>
                  </a:cubicBezTo>
                  <a:cubicBezTo>
                    <a:pt x="125" y="130"/>
                    <a:pt x="312" y="128"/>
                    <a:pt x="360" y="128"/>
                  </a:cubicBezTo>
                  <a:cubicBezTo>
                    <a:pt x="408" y="128"/>
                    <a:pt x="450" y="116"/>
                    <a:pt x="451" y="116"/>
                  </a:cubicBezTo>
                  <a:cubicBezTo>
                    <a:pt x="478" y="111"/>
                    <a:pt x="569" y="57"/>
                    <a:pt x="602" y="40"/>
                  </a:cubicBezTo>
                  <a:cubicBezTo>
                    <a:pt x="637" y="23"/>
                    <a:pt x="676" y="0"/>
                    <a:pt x="692" y="26"/>
                  </a:cubicBezTo>
                  <a:cubicBezTo>
                    <a:pt x="709" y="52"/>
                    <a:pt x="687" y="73"/>
                    <a:pt x="648" y="98"/>
                  </a:cubicBezTo>
                  <a:cubicBezTo>
                    <a:pt x="605" y="125"/>
                    <a:pt x="611" y="123"/>
                    <a:pt x="586" y="139"/>
                  </a:cubicBezTo>
                  <a:cubicBezTo>
                    <a:pt x="558" y="156"/>
                    <a:pt x="496" y="200"/>
                    <a:pt x="483" y="221"/>
                  </a:cubicBezTo>
                  <a:cubicBezTo>
                    <a:pt x="470" y="241"/>
                    <a:pt x="468" y="272"/>
                    <a:pt x="465" y="306"/>
                  </a:cubicBezTo>
                  <a:cubicBezTo>
                    <a:pt x="454" y="436"/>
                    <a:pt x="564" y="760"/>
                    <a:pt x="571" y="785"/>
                  </a:cubicBezTo>
                  <a:cubicBezTo>
                    <a:pt x="577" y="807"/>
                    <a:pt x="573" y="833"/>
                    <a:pt x="541" y="842"/>
                  </a:cubicBezTo>
                  <a:cubicBezTo>
                    <a:pt x="508" y="852"/>
                    <a:pt x="489" y="837"/>
                    <a:pt x="483" y="816"/>
                  </a:cubicBezTo>
                  <a:cubicBezTo>
                    <a:pt x="472" y="777"/>
                    <a:pt x="408" y="606"/>
                    <a:pt x="389" y="557"/>
                  </a:cubicBezTo>
                  <a:cubicBezTo>
                    <a:pt x="381" y="537"/>
                    <a:pt x="373" y="522"/>
                    <a:pt x="366" y="518"/>
                  </a:cubicBezTo>
                  <a:cubicBezTo>
                    <a:pt x="363" y="517"/>
                    <a:pt x="357" y="517"/>
                    <a:pt x="355" y="518"/>
                  </a:cubicBezTo>
                  <a:cubicBezTo>
                    <a:pt x="347" y="521"/>
                    <a:pt x="341" y="537"/>
                    <a:pt x="333" y="557"/>
                  </a:cubicBezTo>
                  <a:cubicBezTo>
                    <a:pt x="314" y="606"/>
                    <a:pt x="251" y="777"/>
                    <a:pt x="239" y="816"/>
                  </a:cubicBezTo>
                  <a:cubicBezTo>
                    <a:pt x="233" y="837"/>
                    <a:pt x="214" y="852"/>
                    <a:pt x="182" y="842"/>
                  </a:cubicBezTo>
                  <a:cubicBezTo>
                    <a:pt x="150" y="833"/>
                    <a:pt x="145" y="807"/>
                    <a:pt x="151" y="785"/>
                  </a:cubicBezTo>
                  <a:cubicBezTo>
                    <a:pt x="159" y="760"/>
                    <a:pt x="269" y="436"/>
                    <a:pt x="257" y="306"/>
                  </a:cubicBezTo>
                  <a:cubicBezTo>
                    <a:pt x="254" y="272"/>
                    <a:pt x="254" y="255"/>
                    <a:pt x="241" y="235"/>
                  </a:cubicBezTo>
                  <a:cubicBezTo>
                    <a:pt x="227" y="214"/>
                    <a:pt x="197" y="214"/>
                    <a:pt x="165" y="211"/>
                  </a:cubicBezTo>
                  <a:cubicBezTo>
                    <a:pt x="136" y="208"/>
                    <a:pt x="125" y="207"/>
                    <a:pt x="75" y="202"/>
                  </a:cubicBezTo>
                  <a:cubicBezTo>
                    <a:pt x="29" y="198"/>
                    <a:pt x="0" y="189"/>
                    <a:pt x="3" y="159"/>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51" name="Oval 16"/>
            <p:cNvSpPr>
              <a:spLocks noChangeArrowheads="1"/>
            </p:cNvSpPr>
            <p:nvPr/>
          </p:nvSpPr>
          <p:spPr bwMode="auto">
            <a:xfrm>
              <a:off x="3527" y="2215"/>
              <a:ext cx="189"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52" name="Group 33"/>
          <p:cNvGrpSpPr>
            <a:grpSpLocks/>
          </p:cNvGrpSpPr>
          <p:nvPr/>
        </p:nvGrpSpPr>
        <p:grpSpPr bwMode="auto">
          <a:xfrm>
            <a:off x="5537711" y="3422693"/>
            <a:ext cx="853495" cy="1093048"/>
            <a:chOff x="2468" y="2215"/>
            <a:chExt cx="788" cy="1006"/>
          </a:xfrm>
          <a:solidFill>
            <a:schemeClr val="tx1"/>
          </a:solidFill>
        </p:grpSpPr>
        <p:sp>
          <p:nvSpPr>
            <p:cNvPr id="53" name="Freeform 17"/>
            <p:cNvSpPr>
              <a:spLocks/>
            </p:cNvSpPr>
            <p:nvPr/>
          </p:nvSpPr>
          <p:spPr bwMode="auto">
            <a:xfrm>
              <a:off x="2468" y="2426"/>
              <a:ext cx="788" cy="795"/>
            </a:xfrm>
            <a:custGeom>
              <a:avLst/>
              <a:gdLst/>
              <a:ahLst/>
              <a:cxnLst>
                <a:cxn ang="0">
                  <a:pos x="713" y="31"/>
                </a:cxn>
                <a:cxn ang="0">
                  <a:pos x="625" y="2"/>
                </a:cxn>
                <a:cxn ang="0">
                  <a:pos x="358" y="0"/>
                </a:cxn>
                <a:cxn ang="0">
                  <a:pos x="91" y="2"/>
                </a:cxn>
                <a:cxn ang="0">
                  <a:pos x="3" y="31"/>
                </a:cxn>
                <a:cxn ang="0">
                  <a:pos x="76" y="74"/>
                </a:cxn>
                <a:cxn ang="0">
                  <a:pos x="166" y="83"/>
                </a:cxn>
                <a:cxn ang="0">
                  <a:pos x="241" y="107"/>
                </a:cxn>
                <a:cxn ang="0">
                  <a:pos x="258" y="178"/>
                </a:cxn>
                <a:cxn ang="0">
                  <a:pos x="152" y="657"/>
                </a:cxn>
                <a:cxn ang="0">
                  <a:pos x="183" y="714"/>
                </a:cxn>
                <a:cxn ang="0">
                  <a:pos x="240" y="688"/>
                </a:cxn>
                <a:cxn ang="0">
                  <a:pos x="334" y="429"/>
                </a:cxn>
                <a:cxn ang="0">
                  <a:pos x="356" y="390"/>
                </a:cxn>
                <a:cxn ang="0">
                  <a:pos x="360" y="390"/>
                </a:cxn>
                <a:cxn ang="0">
                  <a:pos x="382" y="429"/>
                </a:cxn>
                <a:cxn ang="0">
                  <a:pos x="476" y="688"/>
                </a:cxn>
                <a:cxn ang="0">
                  <a:pos x="533" y="714"/>
                </a:cxn>
                <a:cxn ang="0">
                  <a:pos x="564" y="657"/>
                </a:cxn>
                <a:cxn ang="0">
                  <a:pos x="458" y="178"/>
                </a:cxn>
                <a:cxn ang="0">
                  <a:pos x="475" y="107"/>
                </a:cxn>
                <a:cxn ang="0">
                  <a:pos x="550" y="83"/>
                </a:cxn>
                <a:cxn ang="0">
                  <a:pos x="640" y="74"/>
                </a:cxn>
                <a:cxn ang="0">
                  <a:pos x="713" y="31"/>
                </a:cxn>
              </a:cxnLst>
              <a:rect l="0" t="0" r="r" b="b"/>
              <a:pathLst>
                <a:path w="716" h="724">
                  <a:moveTo>
                    <a:pt x="713" y="31"/>
                  </a:moveTo>
                  <a:cubicBezTo>
                    <a:pt x="710" y="0"/>
                    <a:pt x="665" y="2"/>
                    <a:pt x="625" y="2"/>
                  </a:cubicBezTo>
                  <a:cubicBezTo>
                    <a:pt x="591" y="2"/>
                    <a:pt x="410" y="0"/>
                    <a:pt x="358" y="0"/>
                  </a:cubicBezTo>
                  <a:cubicBezTo>
                    <a:pt x="306" y="0"/>
                    <a:pt x="125" y="2"/>
                    <a:pt x="91" y="2"/>
                  </a:cubicBezTo>
                  <a:cubicBezTo>
                    <a:pt x="52" y="2"/>
                    <a:pt x="6" y="0"/>
                    <a:pt x="3" y="31"/>
                  </a:cubicBezTo>
                  <a:cubicBezTo>
                    <a:pt x="0" y="61"/>
                    <a:pt x="29" y="70"/>
                    <a:pt x="76" y="74"/>
                  </a:cubicBezTo>
                  <a:cubicBezTo>
                    <a:pt x="126" y="79"/>
                    <a:pt x="136" y="80"/>
                    <a:pt x="166" y="83"/>
                  </a:cubicBezTo>
                  <a:cubicBezTo>
                    <a:pt x="198" y="86"/>
                    <a:pt x="228" y="86"/>
                    <a:pt x="241" y="107"/>
                  </a:cubicBezTo>
                  <a:cubicBezTo>
                    <a:pt x="254" y="127"/>
                    <a:pt x="255" y="144"/>
                    <a:pt x="258" y="178"/>
                  </a:cubicBezTo>
                  <a:cubicBezTo>
                    <a:pt x="269" y="308"/>
                    <a:pt x="160" y="632"/>
                    <a:pt x="152" y="657"/>
                  </a:cubicBezTo>
                  <a:cubicBezTo>
                    <a:pt x="146" y="679"/>
                    <a:pt x="150" y="705"/>
                    <a:pt x="183" y="714"/>
                  </a:cubicBezTo>
                  <a:cubicBezTo>
                    <a:pt x="215" y="724"/>
                    <a:pt x="234" y="709"/>
                    <a:pt x="240" y="688"/>
                  </a:cubicBezTo>
                  <a:cubicBezTo>
                    <a:pt x="251" y="649"/>
                    <a:pt x="315" y="478"/>
                    <a:pt x="334" y="429"/>
                  </a:cubicBezTo>
                  <a:cubicBezTo>
                    <a:pt x="342" y="409"/>
                    <a:pt x="348" y="393"/>
                    <a:pt x="356" y="390"/>
                  </a:cubicBezTo>
                  <a:cubicBezTo>
                    <a:pt x="360" y="390"/>
                    <a:pt x="360" y="390"/>
                    <a:pt x="360" y="390"/>
                  </a:cubicBezTo>
                  <a:cubicBezTo>
                    <a:pt x="368" y="393"/>
                    <a:pt x="374" y="409"/>
                    <a:pt x="382" y="429"/>
                  </a:cubicBezTo>
                  <a:cubicBezTo>
                    <a:pt x="401" y="478"/>
                    <a:pt x="465" y="649"/>
                    <a:pt x="476" y="688"/>
                  </a:cubicBezTo>
                  <a:cubicBezTo>
                    <a:pt x="482" y="709"/>
                    <a:pt x="501" y="724"/>
                    <a:pt x="533" y="714"/>
                  </a:cubicBezTo>
                  <a:cubicBezTo>
                    <a:pt x="566" y="705"/>
                    <a:pt x="570" y="679"/>
                    <a:pt x="564" y="657"/>
                  </a:cubicBezTo>
                  <a:cubicBezTo>
                    <a:pt x="557" y="632"/>
                    <a:pt x="447" y="308"/>
                    <a:pt x="458" y="178"/>
                  </a:cubicBezTo>
                  <a:cubicBezTo>
                    <a:pt x="461" y="144"/>
                    <a:pt x="462" y="127"/>
                    <a:pt x="475" y="107"/>
                  </a:cubicBezTo>
                  <a:cubicBezTo>
                    <a:pt x="488" y="86"/>
                    <a:pt x="518" y="86"/>
                    <a:pt x="550" y="83"/>
                  </a:cubicBezTo>
                  <a:cubicBezTo>
                    <a:pt x="580" y="80"/>
                    <a:pt x="590" y="79"/>
                    <a:pt x="640" y="74"/>
                  </a:cubicBezTo>
                  <a:cubicBezTo>
                    <a:pt x="687" y="70"/>
                    <a:pt x="716" y="61"/>
                    <a:pt x="713" y="31"/>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54" name="Oval 18"/>
            <p:cNvSpPr>
              <a:spLocks noChangeArrowheads="1"/>
            </p:cNvSpPr>
            <p:nvPr/>
          </p:nvSpPr>
          <p:spPr bwMode="auto">
            <a:xfrm>
              <a:off x="2766" y="2215"/>
              <a:ext cx="189"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55" name="Group 32"/>
          <p:cNvGrpSpPr>
            <a:grpSpLocks/>
          </p:cNvGrpSpPr>
          <p:nvPr/>
        </p:nvGrpSpPr>
        <p:grpSpPr bwMode="auto">
          <a:xfrm>
            <a:off x="4717207" y="3422693"/>
            <a:ext cx="843454" cy="1093048"/>
            <a:chOff x="1710" y="2215"/>
            <a:chExt cx="779" cy="1006"/>
          </a:xfrm>
          <a:solidFill>
            <a:schemeClr val="tx1"/>
          </a:solidFill>
        </p:grpSpPr>
        <p:sp>
          <p:nvSpPr>
            <p:cNvPr id="56" name="Freeform 19"/>
            <p:cNvSpPr>
              <a:spLocks/>
            </p:cNvSpPr>
            <p:nvPr/>
          </p:nvSpPr>
          <p:spPr bwMode="auto">
            <a:xfrm>
              <a:off x="1710" y="2286"/>
              <a:ext cx="779" cy="935"/>
            </a:xfrm>
            <a:custGeom>
              <a:avLst/>
              <a:gdLst/>
              <a:ahLst/>
              <a:cxnLst>
                <a:cxn ang="0">
                  <a:pos x="706" y="159"/>
                </a:cxn>
                <a:cxn ang="0">
                  <a:pos x="619" y="130"/>
                </a:cxn>
                <a:cxn ang="0">
                  <a:pos x="348" y="128"/>
                </a:cxn>
                <a:cxn ang="0">
                  <a:pos x="258" y="116"/>
                </a:cxn>
                <a:cxn ang="0">
                  <a:pos x="107" y="40"/>
                </a:cxn>
                <a:cxn ang="0">
                  <a:pos x="16" y="26"/>
                </a:cxn>
                <a:cxn ang="0">
                  <a:pos x="61" y="98"/>
                </a:cxn>
                <a:cxn ang="0">
                  <a:pos x="123" y="139"/>
                </a:cxn>
                <a:cxn ang="0">
                  <a:pos x="226" y="221"/>
                </a:cxn>
                <a:cxn ang="0">
                  <a:pos x="243" y="306"/>
                </a:cxn>
                <a:cxn ang="0">
                  <a:pos x="138" y="785"/>
                </a:cxn>
                <a:cxn ang="0">
                  <a:pos x="168" y="842"/>
                </a:cxn>
                <a:cxn ang="0">
                  <a:pos x="225" y="816"/>
                </a:cxn>
                <a:cxn ang="0">
                  <a:pos x="320" y="557"/>
                </a:cxn>
                <a:cxn ang="0">
                  <a:pos x="343" y="518"/>
                </a:cxn>
                <a:cxn ang="0">
                  <a:pos x="354" y="518"/>
                </a:cxn>
                <a:cxn ang="0">
                  <a:pos x="375" y="557"/>
                </a:cxn>
                <a:cxn ang="0">
                  <a:pos x="469" y="816"/>
                </a:cxn>
                <a:cxn ang="0">
                  <a:pos x="527" y="842"/>
                </a:cxn>
                <a:cxn ang="0">
                  <a:pos x="557" y="785"/>
                </a:cxn>
                <a:cxn ang="0">
                  <a:pos x="451" y="306"/>
                </a:cxn>
                <a:cxn ang="0">
                  <a:pos x="468" y="235"/>
                </a:cxn>
                <a:cxn ang="0">
                  <a:pos x="543" y="211"/>
                </a:cxn>
                <a:cxn ang="0">
                  <a:pos x="633" y="202"/>
                </a:cxn>
                <a:cxn ang="0">
                  <a:pos x="706" y="159"/>
                </a:cxn>
              </a:cxnLst>
              <a:rect l="0" t="0" r="r" b="b"/>
              <a:pathLst>
                <a:path w="709" h="852">
                  <a:moveTo>
                    <a:pt x="706" y="159"/>
                  </a:moveTo>
                  <a:cubicBezTo>
                    <a:pt x="703" y="128"/>
                    <a:pt x="658" y="130"/>
                    <a:pt x="619" y="130"/>
                  </a:cubicBezTo>
                  <a:cubicBezTo>
                    <a:pt x="583" y="130"/>
                    <a:pt x="397" y="128"/>
                    <a:pt x="348" y="128"/>
                  </a:cubicBezTo>
                  <a:cubicBezTo>
                    <a:pt x="300" y="128"/>
                    <a:pt x="259" y="116"/>
                    <a:pt x="258" y="116"/>
                  </a:cubicBezTo>
                  <a:cubicBezTo>
                    <a:pt x="230" y="111"/>
                    <a:pt x="140" y="57"/>
                    <a:pt x="107" y="40"/>
                  </a:cubicBezTo>
                  <a:cubicBezTo>
                    <a:pt x="72" y="23"/>
                    <a:pt x="33" y="0"/>
                    <a:pt x="16" y="26"/>
                  </a:cubicBezTo>
                  <a:cubicBezTo>
                    <a:pt x="0" y="52"/>
                    <a:pt x="21" y="73"/>
                    <a:pt x="61" y="98"/>
                  </a:cubicBezTo>
                  <a:cubicBezTo>
                    <a:pt x="103" y="125"/>
                    <a:pt x="98" y="123"/>
                    <a:pt x="123" y="139"/>
                  </a:cubicBezTo>
                  <a:cubicBezTo>
                    <a:pt x="150" y="156"/>
                    <a:pt x="212" y="200"/>
                    <a:pt x="226" y="221"/>
                  </a:cubicBezTo>
                  <a:cubicBezTo>
                    <a:pt x="238" y="241"/>
                    <a:pt x="240" y="272"/>
                    <a:pt x="243" y="306"/>
                  </a:cubicBezTo>
                  <a:cubicBezTo>
                    <a:pt x="255" y="436"/>
                    <a:pt x="145" y="760"/>
                    <a:pt x="138" y="785"/>
                  </a:cubicBezTo>
                  <a:cubicBezTo>
                    <a:pt x="131" y="807"/>
                    <a:pt x="136" y="833"/>
                    <a:pt x="168" y="842"/>
                  </a:cubicBezTo>
                  <a:cubicBezTo>
                    <a:pt x="200" y="852"/>
                    <a:pt x="219" y="837"/>
                    <a:pt x="225" y="816"/>
                  </a:cubicBezTo>
                  <a:cubicBezTo>
                    <a:pt x="237" y="777"/>
                    <a:pt x="301" y="606"/>
                    <a:pt x="320" y="557"/>
                  </a:cubicBezTo>
                  <a:cubicBezTo>
                    <a:pt x="327" y="537"/>
                    <a:pt x="335" y="522"/>
                    <a:pt x="343" y="518"/>
                  </a:cubicBezTo>
                  <a:cubicBezTo>
                    <a:pt x="346" y="517"/>
                    <a:pt x="352" y="517"/>
                    <a:pt x="354" y="518"/>
                  </a:cubicBezTo>
                  <a:cubicBezTo>
                    <a:pt x="361" y="521"/>
                    <a:pt x="367" y="537"/>
                    <a:pt x="375" y="557"/>
                  </a:cubicBezTo>
                  <a:cubicBezTo>
                    <a:pt x="394" y="606"/>
                    <a:pt x="458" y="777"/>
                    <a:pt x="469" y="816"/>
                  </a:cubicBezTo>
                  <a:cubicBezTo>
                    <a:pt x="476" y="837"/>
                    <a:pt x="495" y="852"/>
                    <a:pt x="527" y="842"/>
                  </a:cubicBezTo>
                  <a:cubicBezTo>
                    <a:pt x="559" y="833"/>
                    <a:pt x="563" y="807"/>
                    <a:pt x="557" y="785"/>
                  </a:cubicBezTo>
                  <a:cubicBezTo>
                    <a:pt x="550" y="760"/>
                    <a:pt x="440" y="436"/>
                    <a:pt x="451" y="306"/>
                  </a:cubicBezTo>
                  <a:cubicBezTo>
                    <a:pt x="455" y="272"/>
                    <a:pt x="455" y="255"/>
                    <a:pt x="468" y="235"/>
                  </a:cubicBezTo>
                  <a:cubicBezTo>
                    <a:pt x="481" y="214"/>
                    <a:pt x="511" y="214"/>
                    <a:pt x="543" y="211"/>
                  </a:cubicBezTo>
                  <a:cubicBezTo>
                    <a:pt x="573" y="208"/>
                    <a:pt x="583" y="207"/>
                    <a:pt x="633" y="202"/>
                  </a:cubicBezTo>
                  <a:cubicBezTo>
                    <a:pt x="680" y="198"/>
                    <a:pt x="709" y="189"/>
                    <a:pt x="706" y="159"/>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57" name="Oval 20"/>
            <p:cNvSpPr>
              <a:spLocks noChangeArrowheads="1"/>
            </p:cNvSpPr>
            <p:nvPr/>
          </p:nvSpPr>
          <p:spPr bwMode="auto">
            <a:xfrm>
              <a:off x="2001" y="2215"/>
              <a:ext cx="188"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58" name="Group 35"/>
          <p:cNvGrpSpPr>
            <a:grpSpLocks/>
          </p:cNvGrpSpPr>
          <p:nvPr/>
        </p:nvGrpSpPr>
        <p:grpSpPr bwMode="auto">
          <a:xfrm>
            <a:off x="5950831" y="2566330"/>
            <a:ext cx="843454" cy="1094483"/>
            <a:chOff x="2849" y="1428"/>
            <a:chExt cx="779" cy="1007"/>
          </a:xfrm>
          <a:solidFill>
            <a:schemeClr val="tx1"/>
          </a:solidFill>
        </p:grpSpPr>
        <p:sp>
          <p:nvSpPr>
            <p:cNvPr id="59" name="Freeform 21"/>
            <p:cNvSpPr>
              <a:spLocks/>
            </p:cNvSpPr>
            <p:nvPr/>
          </p:nvSpPr>
          <p:spPr bwMode="auto">
            <a:xfrm>
              <a:off x="2849" y="1501"/>
              <a:ext cx="779" cy="934"/>
            </a:xfrm>
            <a:custGeom>
              <a:avLst/>
              <a:gdLst/>
              <a:ahLst/>
              <a:cxnLst>
                <a:cxn ang="0">
                  <a:pos x="3" y="158"/>
                </a:cxn>
                <a:cxn ang="0">
                  <a:pos x="91" y="130"/>
                </a:cxn>
                <a:cxn ang="0">
                  <a:pos x="361" y="128"/>
                </a:cxn>
                <a:cxn ang="0">
                  <a:pos x="451" y="116"/>
                </a:cxn>
                <a:cxn ang="0">
                  <a:pos x="602" y="40"/>
                </a:cxn>
                <a:cxn ang="0">
                  <a:pos x="693" y="26"/>
                </a:cxn>
                <a:cxn ang="0">
                  <a:pos x="648" y="98"/>
                </a:cxn>
                <a:cxn ang="0">
                  <a:pos x="586" y="139"/>
                </a:cxn>
                <a:cxn ang="0">
                  <a:pos x="484" y="221"/>
                </a:cxn>
                <a:cxn ang="0">
                  <a:pos x="466" y="306"/>
                </a:cxn>
                <a:cxn ang="0">
                  <a:pos x="572" y="785"/>
                </a:cxn>
                <a:cxn ang="0">
                  <a:pos x="541" y="842"/>
                </a:cxn>
                <a:cxn ang="0">
                  <a:pos x="484" y="816"/>
                </a:cxn>
                <a:cxn ang="0">
                  <a:pos x="390" y="556"/>
                </a:cxn>
                <a:cxn ang="0">
                  <a:pos x="366" y="518"/>
                </a:cxn>
                <a:cxn ang="0">
                  <a:pos x="356" y="518"/>
                </a:cxn>
                <a:cxn ang="0">
                  <a:pos x="334" y="556"/>
                </a:cxn>
                <a:cxn ang="0">
                  <a:pos x="240" y="816"/>
                </a:cxn>
                <a:cxn ang="0">
                  <a:pos x="183" y="842"/>
                </a:cxn>
                <a:cxn ang="0">
                  <a:pos x="152" y="785"/>
                </a:cxn>
                <a:cxn ang="0">
                  <a:pos x="258" y="306"/>
                </a:cxn>
                <a:cxn ang="0">
                  <a:pos x="241" y="235"/>
                </a:cxn>
                <a:cxn ang="0">
                  <a:pos x="166" y="211"/>
                </a:cxn>
                <a:cxn ang="0">
                  <a:pos x="76" y="202"/>
                </a:cxn>
                <a:cxn ang="0">
                  <a:pos x="3" y="158"/>
                </a:cxn>
              </a:cxnLst>
              <a:rect l="0" t="0" r="r" b="b"/>
              <a:pathLst>
                <a:path w="709" h="852">
                  <a:moveTo>
                    <a:pt x="3" y="158"/>
                  </a:moveTo>
                  <a:cubicBezTo>
                    <a:pt x="6" y="128"/>
                    <a:pt x="52" y="130"/>
                    <a:pt x="91" y="130"/>
                  </a:cubicBezTo>
                  <a:cubicBezTo>
                    <a:pt x="126" y="130"/>
                    <a:pt x="312" y="128"/>
                    <a:pt x="361" y="128"/>
                  </a:cubicBezTo>
                  <a:cubicBezTo>
                    <a:pt x="409" y="128"/>
                    <a:pt x="451" y="116"/>
                    <a:pt x="451" y="116"/>
                  </a:cubicBezTo>
                  <a:cubicBezTo>
                    <a:pt x="479" y="111"/>
                    <a:pt x="569" y="57"/>
                    <a:pt x="602" y="40"/>
                  </a:cubicBezTo>
                  <a:cubicBezTo>
                    <a:pt x="637" y="22"/>
                    <a:pt x="677" y="0"/>
                    <a:pt x="693" y="26"/>
                  </a:cubicBezTo>
                  <a:cubicBezTo>
                    <a:pt x="709" y="51"/>
                    <a:pt x="688" y="73"/>
                    <a:pt x="648" y="98"/>
                  </a:cubicBezTo>
                  <a:cubicBezTo>
                    <a:pt x="606" y="125"/>
                    <a:pt x="611" y="123"/>
                    <a:pt x="586" y="139"/>
                  </a:cubicBezTo>
                  <a:cubicBezTo>
                    <a:pt x="559" y="156"/>
                    <a:pt x="497" y="200"/>
                    <a:pt x="484" y="221"/>
                  </a:cubicBezTo>
                  <a:cubicBezTo>
                    <a:pt x="471" y="241"/>
                    <a:pt x="469" y="272"/>
                    <a:pt x="466" y="306"/>
                  </a:cubicBezTo>
                  <a:cubicBezTo>
                    <a:pt x="454" y="436"/>
                    <a:pt x="564" y="760"/>
                    <a:pt x="572" y="785"/>
                  </a:cubicBezTo>
                  <a:cubicBezTo>
                    <a:pt x="578" y="807"/>
                    <a:pt x="573" y="833"/>
                    <a:pt x="541" y="842"/>
                  </a:cubicBezTo>
                  <a:cubicBezTo>
                    <a:pt x="509" y="852"/>
                    <a:pt x="490" y="837"/>
                    <a:pt x="484" y="816"/>
                  </a:cubicBezTo>
                  <a:cubicBezTo>
                    <a:pt x="472" y="777"/>
                    <a:pt x="409" y="606"/>
                    <a:pt x="390" y="556"/>
                  </a:cubicBezTo>
                  <a:cubicBezTo>
                    <a:pt x="382" y="536"/>
                    <a:pt x="374" y="521"/>
                    <a:pt x="366" y="518"/>
                  </a:cubicBezTo>
                  <a:cubicBezTo>
                    <a:pt x="363" y="517"/>
                    <a:pt x="358" y="517"/>
                    <a:pt x="356" y="518"/>
                  </a:cubicBezTo>
                  <a:cubicBezTo>
                    <a:pt x="348" y="521"/>
                    <a:pt x="342" y="536"/>
                    <a:pt x="334" y="556"/>
                  </a:cubicBezTo>
                  <a:cubicBezTo>
                    <a:pt x="315" y="606"/>
                    <a:pt x="251" y="777"/>
                    <a:pt x="240" y="816"/>
                  </a:cubicBezTo>
                  <a:cubicBezTo>
                    <a:pt x="234" y="837"/>
                    <a:pt x="215" y="852"/>
                    <a:pt x="183" y="842"/>
                  </a:cubicBezTo>
                  <a:cubicBezTo>
                    <a:pt x="150" y="833"/>
                    <a:pt x="146" y="807"/>
                    <a:pt x="152" y="785"/>
                  </a:cubicBezTo>
                  <a:cubicBezTo>
                    <a:pt x="160" y="760"/>
                    <a:pt x="269" y="436"/>
                    <a:pt x="258" y="306"/>
                  </a:cubicBezTo>
                  <a:cubicBezTo>
                    <a:pt x="255" y="272"/>
                    <a:pt x="254" y="255"/>
                    <a:pt x="241" y="235"/>
                  </a:cubicBezTo>
                  <a:cubicBezTo>
                    <a:pt x="228" y="214"/>
                    <a:pt x="198" y="214"/>
                    <a:pt x="166" y="211"/>
                  </a:cubicBezTo>
                  <a:cubicBezTo>
                    <a:pt x="136" y="208"/>
                    <a:pt x="126" y="207"/>
                    <a:pt x="76" y="202"/>
                  </a:cubicBezTo>
                  <a:cubicBezTo>
                    <a:pt x="29" y="198"/>
                    <a:pt x="0" y="189"/>
                    <a:pt x="3" y="158"/>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60" name="Oval 22"/>
            <p:cNvSpPr>
              <a:spLocks noChangeArrowheads="1"/>
            </p:cNvSpPr>
            <p:nvPr/>
          </p:nvSpPr>
          <p:spPr bwMode="auto">
            <a:xfrm>
              <a:off x="3148" y="1428"/>
              <a:ext cx="189"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61" name="Group 36"/>
          <p:cNvGrpSpPr>
            <a:grpSpLocks/>
          </p:cNvGrpSpPr>
          <p:nvPr/>
        </p:nvGrpSpPr>
        <p:grpSpPr bwMode="auto">
          <a:xfrm>
            <a:off x="5136066" y="2566330"/>
            <a:ext cx="843454" cy="1094483"/>
            <a:chOff x="2097" y="1428"/>
            <a:chExt cx="779" cy="1007"/>
          </a:xfrm>
          <a:solidFill>
            <a:schemeClr val="tx1"/>
          </a:solidFill>
        </p:grpSpPr>
        <p:sp>
          <p:nvSpPr>
            <p:cNvPr id="62" name="Freeform 23"/>
            <p:cNvSpPr>
              <a:spLocks/>
            </p:cNvSpPr>
            <p:nvPr/>
          </p:nvSpPr>
          <p:spPr bwMode="auto">
            <a:xfrm>
              <a:off x="2097" y="1501"/>
              <a:ext cx="779" cy="934"/>
            </a:xfrm>
            <a:custGeom>
              <a:avLst/>
              <a:gdLst/>
              <a:ahLst/>
              <a:cxnLst>
                <a:cxn ang="0">
                  <a:pos x="706" y="158"/>
                </a:cxn>
                <a:cxn ang="0">
                  <a:pos x="619" y="130"/>
                </a:cxn>
                <a:cxn ang="0">
                  <a:pos x="349" y="128"/>
                </a:cxn>
                <a:cxn ang="0">
                  <a:pos x="259" y="116"/>
                </a:cxn>
                <a:cxn ang="0">
                  <a:pos x="107" y="40"/>
                </a:cxn>
                <a:cxn ang="0">
                  <a:pos x="17" y="26"/>
                </a:cxn>
                <a:cxn ang="0">
                  <a:pos x="61" y="98"/>
                </a:cxn>
                <a:cxn ang="0">
                  <a:pos x="124" y="139"/>
                </a:cxn>
                <a:cxn ang="0">
                  <a:pos x="226" y="221"/>
                </a:cxn>
                <a:cxn ang="0">
                  <a:pos x="244" y="306"/>
                </a:cxn>
                <a:cxn ang="0">
                  <a:pos x="138" y="785"/>
                </a:cxn>
                <a:cxn ang="0">
                  <a:pos x="169" y="842"/>
                </a:cxn>
                <a:cxn ang="0">
                  <a:pos x="226" y="816"/>
                </a:cxn>
                <a:cxn ang="0">
                  <a:pos x="320" y="556"/>
                </a:cxn>
                <a:cxn ang="0">
                  <a:pos x="344" y="518"/>
                </a:cxn>
                <a:cxn ang="0">
                  <a:pos x="354" y="518"/>
                </a:cxn>
                <a:cxn ang="0">
                  <a:pos x="376" y="556"/>
                </a:cxn>
                <a:cxn ang="0">
                  <a:pos x="470" y="816"/>
                </a:cxn>
                <a:cxn ang="0">
                  <a:pos x="527" y="842"/>
                </a:cxn>
                <a:cxn ang="0">
                  <a:pos x="558" y="785"/>
                </a:cxn>
                <a:cxn ang="0">
                  <a:pos x="452" y="306"/>
                </a:cxn>
                <a:cxn ang="0">
                  <a:pos x="468" y="235"/>
                </a:cxn>
                <a:cxn ang="0">
                  <a:pos x="544" y="211"/>
                </a:cxn>
                <a:cxn ang="0">
                  <a:pos x="634" y="202"/>
                </a:cxn>
                <a:cxn ang="0">
                  <a:pos x="706" y="158"/>
                </a:cxn>
              </a:cxnLst>
              <a:rect l="0" t="0" r="r" b="b"/>
              <a:pathLst>
                <a:path w="709" h="852">
                  <a:moveTo>
                    <a:pt x="706" y="158"/>
                  </a:moveTo>
                  <a:cubicBezTo>
                    <a:pt x="703" y="128"/>
                    <a:pt x="658" y="130"/>
                    <a:pt x="619" y="130"/>
                  </a:cubicBezTo>
                  <a:cubicBezTo>
                    <a:pt x="584" y="130"/>
                    <a:pt x="397" y="128"/>
                    <a:pt x="349" y="128"/>
                  </a:cubicBezTo>
                  <a:cubicBezTo>
                    <a:pt x="301" y="128"/>
                    <a:pt x="259" y="116"/>
                    <a:pt x="259" y="116"/>
                  </a:cubicBezTo>
                  <a:cubicBezTo>
                    <a:pt x="231" y="111"/>
                    <a:pt x="140" y="57"/>
                    <a:pt x="107" y="40"/>
                  </a:cubicBezTo>
                  <a:cubicBezTo>
                    <a:pt x="72" y="22"/>
                    <a:pt x="33" y="0"/>
                    <a:pt x="17" y="26"/>
                  </a:cubicBezTo>
                  <a:cubicBezTo>
                    <a:pt x="0" y="51"/>
                    <a:pt x="22" y="73"/>
                    <a:pt x="61" y="98"/>
                  </a:cubicBezTo>
                  <a:cubicBezTo>
                    <a:pt x="104" y="125"/>
                    <a:pt x="98" y="123"/>
                    <a:pt x="124" y="139"/>
                  </a:cubicBezTo>
                  <a:cubicBezTo>
                    <a:pt x="151" y="156"/>
                    <a:pt x="213" y="200"/>
                    <a:pt x="226" y="221"/>
                  </a:cubicBezTo>
                  <a:cubicBezTo>
                    <a:pt x="239" y="241"/>
                    <a:pt x="241" y="272"/>
                    <a:pt x="244" y="306"/>
                  </a:cubicBezTo>
                  <a:cubicBezTo>
                    <a:pt x="255" y="436"/>
                    <a:pt x="146" y="760"/>
                    <a:pt x="138" y="785"/>
                  </a:cubicBezTo>
                  <a:cubicBezTo>
                    <a:pt x="132" y="807"/>
                    <a:pt x="136" y="833"/>
                    <a:pt x="169" y="842"/>
                  </a:cubicBezTo>
                  <a:cubicBezTo>
                    <a:pt x="201" y="852"/>
                    <a:pt x="220" y="837"/>
                    <a:pt x="226" y="816"/>
                  </a:cubicBezTo>
                  <a:cubicBezTo>
                    <a:pt x="237" y="777"/>
                    <a:pt x="301" y="606"/>
                    <a:pt x="320" y="556"/>
                  </a:cubicBezTo>
                  <a:cubicBezTo>
                    <a:pt x="328" y="536"/>
                    <a:pt x="336" y="521"/>
                    <a:pt x="344" y="518"/>
                  </a:cubicBezTo>
                  <a:cubicBezTo>
                    <a:pt x="346" y="517"/>
                    <a:pt x="352" y="517"/>
                    <a:pt x="354" y="518"/>
                  </a:cubicBezTo>
                  <a:cubicBezTo>
                    <a:pt x="362" y="521"/>
                    <a:pt x="368" y="536"/>
                    <a:pt x="376" y="556"/>
                  </a:cubicBezTo>
                  <a:cubicBezTo>
                    <a:pt x="395" y="606"/>
                    <a:pt x="458" y="777"/>
                    <a:pt x="470" y="816"/>
                  </a:cubicBezTo>
                  <a:cubicBezTo>
                    <a:pt x="476" y="837"/>
                    <a:pt x="495" y="852"/>
                    <a:pt x="527" y="842"/>
                  </a:cubicBezTo>
                  <a:cubicBezTo>
                    <a:pt x="559" y="833"/>
                    <a:pt x="564" y="807"/>
                    <a:pt x="558" y="785"/>
                  </a:cubicBezTo>
                  <a:cubicBezTo>
                    <a:pt x="550" y="760"/>
                    <a:pt x="440" y="436"/>
                    <a:pt x="452" y="306"/>
                  </a:cubicBezTo>
                  <a:cubicBezTo>
                    <a:pt x="455" y="272"/>
                    <a:pt x="456" y="255"/>
                    <a:pt x="468" y="235"/>
                  </a:cubicBezTo>
                  <a:cubicBezTo>
                    <a:pt x="482" y="214"/>
                    <a:pt x="512" y="214"/>
                    <a:pt x="544" y="211"/>
                  </a:cubicBezTo>
                  <a:cubicBezTo>
                    <a:pt x="574" y="208"/>
                    <a:pt x="584" y="207"/>
                    <a:pt x="634" y="202"/>
                  </a:cubicBezTo>
                  <a:cubicBezTo>
                    <a:pt x="681" y="198"/>
                    <a:pt x="709" y="189"/>
                    <a:pt x="706" y="158"/>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63" name="Oval 24"/>
            <p:cNvSpPr>
              <a:spLocks noChangeArrowheads="1"/>
            </p:cNvSpPr>
            <p:nvPr/>
          </p:nvSpPr>
          <p:spPr bwMode="auto">
            <a:xfrm>
              <a:off x="2388" y="1428"/>
              <a:ext cx="188"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64" name="Group 31"/>
          <p:cNvGrpSpPr>
            <a:grpSpLocks/>
          </p:cNvGrpSpPr>
          <p:nvPr/>
        </p:nvGrpSpPr>
        <p:grpSpPr bwMode="auto">
          <a:xfrm>
            <a:off x="5566400" y="1712833"/>
            <a:ext cx="827675" cy="1094483"/>
            <a:chOff x="2494" y="642"/>
            <a:chExt cx="765" cy="1007"/>
          </a:xfrm>
          <a:solidFill>
            <a:schemeClr val="tx2"/>
          </a:solidFill>
        </p:grpSpPr>
        <p:sp>
          <p:nvSpPr>
            <p:cNvPr id="65" name="Freeform 25"/>
            <p:cNvSpPr>
              <a:spLocks/>
            </p:cNvSpPr>
            <p:nvPr/>
          </p:nvSpPr>
          <p:spPr bwMode="auto">
            <a:xfrm>
              <a:off x="2494" y="715"/>
              <a:ext cx="765" cy="934"/>
            </a:xfrm>
            <a:custGeom>
              <a:avLst/>
              <a:gdLst/>
              <a:ahLst/>
              <a:cxnLst>
                <a:cxn ang="0">
                  <a:pos x="680" y="26"/>
                </a:cxn>
                <a:cxn ang="0">
                  <a:pos x="589" y="40"/>
                </a:cxn>
                <a:cxn ang="0">
                  <a:pos x="440" y="115"/>
                </a:cxn>
                <a:cxn ang="0">
                  <a:pos x="348" y="128"/>
                </a:cxn>
                <a:cxn ang="0">
                  <a:pos x="258" y="116"/>
                </a:cxn>
                <a:cxn ang="0">
                  <a:pos x="107" y="40"/>
                </a:cxn>
                <a:cxn ang="0">
                  <a:pos x="16" y="26"/>
                </a:cxn>
                <a:cxn ang="0">
                  <a:pos x="61" y="98"/>
                </a:cxn>
                <a:cxn ang="0">
                  <a:pos x="123" y="139"/>
                </a:cxn>
                <a:cxn ang="0">
                  <a:pos x="225" y="221"/>
                </a:cxn>
                <a:cxn ang="0">
                  <a:pos x="243" y="306"/>
                </a:cxn>
                <a:cxn ang="0">
                  <a:pos x="137" y="785"/>
                </a:cxn>
                <a:cxn ang="0">
                  <a:pos x="168" y="842"/>
                </a:cxn>
                <a:cxn ang="0">
                  <a:pos x="225" y="816"/>
                </a:cxn>
                <a:cxn ang="0">
                  <a:pos x="319" y="556"/>
                </a:cxn>
                <a:cxn ang="0">
                  <a:pos x="343" y="518"/>
                </a:cxn>
                <a:cxn ang="0">
                  <a:pos x="354" y="518"/>
                </a:cxn>
                <a:cxn ang="0">
                  <a:pos x="375" y="556"/>
                </a:cxn>
                <a:cxn ang="0">
                  <a:pos x="469" y="816"/>
                </a:cxn>
                <a:cxn ang="0">
                  <a:pos x="527" y="842"/>
                </a:cxn>
                <a:cxn ang="0">
                  <a:pos x="557" y="785"/>
                </a:cxn>
                <a:cxn ang="0">
                  <a:pos x="451" y="306"/>
                </a:cxn>
                <a:cxn ang="0">
                  <a:pos x="469" y="221"/>
                </a:cxn>
                <a:cxn ang="0">
                  <a:pos x="573" y="139"/>
                </a:cxn>
                <a:cxn ang="0">
                  <a:pos x="635" y="98"/>
                </a:cxn>
                <a:cxn ang="0">
                  <a:pos x="680" y="26"/>
                </a:cxn>
              </a:cxnLst>
              <a:rect l="0" t="0" r="r" b="b"/>
              <a:pathLst>
                <a:path w="696" h="852">
                  <a:moveTo>
                    <a:pt x="680" y="26"/>
                  </a:moveTo>
                  <a:cubicBezTo>
                    <a:pt x="663" y="0"/>
                    <a:pt x="624" y="22"/>
                    <a:pt x="589" y="40"/>
                  </a:cubicBezTo>
                  <a:cubicBezTo>
                    <a:pt x="557" y="56"/>
                    <a:pt x="471" y="107"/>
                    <a:pt x="440" y="115"/>
                  </a:cubicBezTo>
                  <a:cubicBezTo>
                    <a:pt x="439" y="115"/>
                    <a:pt x="397" y="128"/>
                    <a:pt x="348" y="128"/>
                  </a:cubicBezTo>
                  <a:cubicBezTo>
                    <a:pt x="300" y="128"/>
                    <a:pt x="258" y="116"/>
                    <a:pt x="258" y="116"/>
                  </a:cubicBezTo>
                  <a:cubicBezTo>
                    <a:pt x="230" y="111"/>
                    <a:pt x="140" y="57"/>
                    <a:pt x="107" y="40"/>
                  </a:cubicBezTo>
                  <a:cubicBezTo>
                    <a:pt x="72" y="22"/>
                    <a:pt x="33" y="0"/>
                    <a:pt x="16" y="26"/>
                  </a:cubicBezTo>
                  <a:cubicBezTo>
                    <a:pt x="0" y="51"/>
                    <a:pt x="21" y="73"/>
                    <a:pt x="61" y="98"/>
                  </a:cubicBezTo>
                  <a:cubicBezTo>
                    <a:pt x="103" y="125"/>
                    <a:pt x="98" y="123"/>
                    <a:pt x="123" y="139"/>
                  </a:cubicBezTo>
                  <a:cubicBezTo>
                    <a:pt x="150" y="156"/>
                    <a:pt x="212" y="200"/>
                    <a:pt x="225" y="221"/>
                  </a:cubicBezTo>
                  <a:cubicBezTo>
                    <a:pt x="238" y="241"/>
                    <a:pt x="240" y="272"/>
                    <a:pt x="243" y="306"/>
                  </a:cubicBezTo>
                  <a:cubicBezTo>
                    <a:pt x="255" y="436"/>
                    <a:pt x="145" y="760"/>
                    <a:pt x="137" y="785"/>
                  </a:cubicBezTo>
                  <a:cubicBezTo>
                    <a:pt x="131" y="807"/>
                    <a:pt x="136" y="833"/>
                    <a:pt x="168" y="842"/>
                  </a:cubicBezTo>
                  <a:cubicBezTo>
                    <a:pt x="200" y="852"/>
                    <a:pt x="219" y="837"/>
                    <a:pt x="225" y="816"/>
                  </a:cubicBezTo>
                  <a:cubicBezTo>
                    <a:pt x="237" y="777"/>
                    <a:pt x="300" y="606"/>
                    <a:pt x="319" y="556"/>
                  </a:cubicBezTo>
                  <a:cubicBezTo>
                    <a:pt x="327" y="536"/>
                    <a:pt x="335" y="521"/>
                    <a:pt x="343" y="518"/>
                  </a:cubicBezTo>
                  <a:cubicBezTo>
                    <a:pt x="346" y="517"/>
                    <a:pt x="351" y="517"/>
                    <a:pt x="354" y="518"/>
                  </a:cubicBezTo>
                  <a:cubicBezTo>
                    <a:pt x="361" y="521"/>
                    <a:pt x="367" y="536"/>
                    <a:pt x="375" y="556"/>
                  </a:cubicBezTo>
                  <a:cubicBezTo>
                    <a:pt x="394" y="606"/>
                    <a:pt x="458" y="777"/>
                    <a:pt x="469" y="816"/>
                  </a:cubicBezTo>
                  <a:cubicBezTo>
                    <a:pt x="476" y="837"/>
                    <a:pt x="494" y="852"/>
                    <a:pt x="527" y="842"/>
                  </a:cubicBezTo>
                  <a:cubicBezTo>
                    <a:pt x="559" y="833"/>
                    <a:pt x="563" y="807"/>
                    <a:pt x="557" y="785"/>
                  </a:cubicBezTo>
                  <a:cubicBezTo>
                    <a:pt x="550" y="760"/>
                    <a:pt x="440" y="436"/>
                    <a:pt x="451" y="306"/>
                  </a:cubicBezTo>
                  <a:cubicBezTo>
                    <a:pt x="454" y="272"/>
                    <a:pt x="456" y="241"/>
                    <a:pt x="469" y="221"/>
                  </a:cubicBezTo>
                  <a:cubicBezTo>
                    <a:pt x="482" y="200"/>
                    <a:pt x="545" y="156"/>
                    <a:pt x="573" y="139"/>
                  </a:cubicBezTo>
                  <a:cubicBezTo>
                    <a:pt x="598" y="123"/>
                    <a:pt x="592" y="125"/>
                    <a:pt x="635" y="98"/>
                  </a:cubicBezTo>
                  <a:cubicBezTo>
                    <a:pt x="674" y="73"/>
                    <a:pt x="696" y="51"/>
                    <a:pt x="680" y="26"/>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66" name="Oval 26"/>
            <p:cNvSpPr>
              <a:spLocks noChangeArrowheads="1"/>
            </p:cNvSpPr>
            <p:nvPr/>
          </p:nvSpPr>
          <p:spPr bwMode="auto">
            <a:xfrm>
              <a:off x="2784" y="642"/>
              <a:ext cx="188"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sp>
        <p:nvSpPr>
          <p:cNvPr id="88"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28774170"/>
      </p:ext>
    </p:extLst>
  </p:cSld>
  <p:clrMapOvr>
    <a:masterClrMapping/>
  </p:clrMapOvr>
  <mc:AlternateContent xmlns:mc="http://schemas.openxmlformats.org/markup-compatibility/2006" xmlns:p14="http://schemas.microsoft.com/office/powerpoint/2010/main">
    <mc:Choice Requires="p14">
      <p:transition spd="slow" p14:dur="800" advTm="8670">
        <p14:conveyor dir="l"/>
      </p:transition>
    </mc:Choice>
    <mc:Fallback xmlns="">
      <p:transition spd="slow" advTm="867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14:bounceEnd="33333">
                                          <p:cBhvr additive="base">
                                            <p:cTn id="7" dur="300" fill="hold"/>
                                            <p:tgtEl>
                                              <p:spTgt spid="8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8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10" presetClass="entr" presetSubtype="0"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nodeType="withEffect">
                                      <p:stCondLst>
                                        <p:cond delay="10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20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3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50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par>
                                    <p:cTn id="25" presetID="10" presetClass="entr" presetSubtype="0" fill="hold" nodeType="withEffect">
                                      <p:stCondLst>
                                        <p:cond delay="60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nodeType="withEffect">
                                      <p:stCondLst>
                                        <p:cond delay="70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90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nodeType="withEffect">
                                      <p:stCondLst>
                                        <p:cond delay="100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nodeType="withEffect">
                                      <p:stCondLst>
                                        <p:cond delay="110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300" fill="hold"/>
                                            <p:tgtEl>
                                              <p:spTgt spid="88"/>
                                            </p:tgtEl>
                                            <p:attrNameLst>
                                              <p:attrName>ppt_x</p:attrName>
                                            </p:attrNameLst>
                                          </p:cBhvr>
                                          <p:tavLst>
                                            <p:tav tm="0">
                                              <p:val>
                                                <p:strVal val="0-#ppt_w/2"/>
                                              </p:val>
                                            </p:tav>
                                            <p:tav tm="100000">
                                              <p:val>
                                                <p:strVal val="#ppt_x"/>
                                              </p:val>
                                            </p:tav>
                                          </p:tavLst>
                                        </p:anim>
                                        <p:anim calcmode="lin" valueType="num">
                                          <p:cBhvr additive="base">
                                            <p:cTn id="8" dur="300" fill="hold"/>
                                            <p:tgtEl>
                                              <p:spTgt spid="8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10" presetClass="entr" presetSubtype="0"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nodeType="withEffect">
                                      <p:stCondLst>
                                        <p:cond delay="10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20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3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50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par>
                                    <p:cTn id="25" presetID="10" presetClass="entr" presetSubtype="0" fill="hold" nodeType="withEffect">
                                      <p:stCondLst>
                                        <p:cond delay="60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nodeType="withEffect">
                                      <p:stCondLst>
                                        <p:cond delay="70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90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nodeType="withEffect">
                                      <p:stCondLst>
                                        <p:cond delay="100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nodeType="withEffect">
                                      <p:stCondLst>
                                        <p:cond delay="110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4.2.5 </a:t>
            </a:r>
            <a:r>
              <a:rPr lang="zh-CN" altLang="en-US" kern="1200" dirty="0">
                <a:solidFill>
                  <a:srgbClr val="F8F8F8"/>
                </a:solidFill>
                <a:latin typeface="微软雅黑"/>
                <a:cs typeface="+mn-cs"/>
              </a:rPr>
              <a:t>清除浮动</a:t>
            </a:r>
            <a:r>
              <a:rPr lang="zh-CN" altLang="en-US" kern="1200" dirty="0" smtClean="0">
                <a:solidFill>
                  <a:srgbClr val="F8F8F8"/>
                </a:solidFill>
                <a:latin typeface="微软雅黑"/>
                <a:cs typeface="+mn-cs"/>
              </a:rPr>
              <a:t>属性</a:t>
            </a:r>
            <a:endParaRPr lang="zh-CN" altLang="en-US" kern="1200" dirty="0">
              <a:solidFill>
                <a:srgbClr val="F8F8F8"/>
              </a:solidFill>
              <a:latin typeface="微软雅黑"/>
              <a:cs typeface="+mn-cs"/>
            </a:endParaRPr>
          </a:p>
        </p:txBody>
      </p:sp>
      <p:sp>
        <p:nvSpPr>
          <p:cNvPr id="3" name="内容占位符 2"/>
          <p:cNvSpPr>
            <a:spLocks noGrp="1"/>
          </p:cNvSpPr>
          <p:nvPr>
            <p:ph idx="1"/>
          </p:nvPr>
        </p:nvSpPr>
        <p:spPr>
          <a:xfrm>
            <a:off x="1237020" y="981076"/>
            <a:ext cx="8893810" cy="4767263"/>
          </a:xfrm>
        </p:spPr>
        <p:txBody>
          <a:bodyPr/>
          <a:lstStyle/>
          <a:p>
            <a:pPr marL="0" indent="0">
              <a:buNone/>
              <a:defRPr/>
            </a:pPr>
            <a:r>
              <a:rPr lang="zh-CN" altLang="zh-CN" dirty="0" smtClean="0">
                <a:latin typeface="+mn-ea"/>
              </a:rPr>
              <a:t>清除浮动属性</a:t>
            </a:r>
            <a:r>
              <a:rPr lang="en-US" altLang="zh-CN" dirty="0" smtClean="0">
                <a:latin typeface="+mn-ea"/>
              </a:rPr>
              <a:t>clear</a:t>
            </a:r>
            <a:r>
              <a:rPr lang="zh-CN" altLang="zh-CN" dirty="0" smtClean="0">
                <a:latin typeface="+mn-ea"/>
              </a:rPr>
              <a:t>用来清除其他浮动元素对本元素的影响，</a:t>
            </a:r>
            <a:endParaRPr lang="zh-CN" altLang="zh-CN" b="1" dirty="0" smtClean="0">
              <a:latin typeface="+mn-ea"/>
            </a:endParaRPr>
          </a:p>
          <a:p>
            <a:pPr marL="0" indent="0">
              <a:defRPr/>
            </a:pPr>
            <a:r>
              <a:rPr lang="en-US" altLang="zh-CN" dirty="0" smtClean="0">
                <a:solidFill>
                  <a:srgbClr val="FF0000"/>
                </a:solidFill>
                <a:latin typeface="+mn-ea"/>
              </a:rPr>
              <a:t>clear</a:t>
            </a:r>
            <a:r>
              <a:rPr lang="zh-CN" altLang="en-US" dirty="0" smtClean="0">
                <a:latin typeface="+mn-ea"/>
              </a:rPr>
              <a:t>属性</a:t>
            </a:r>
            <a:endParaRPr lang="en-US" altLang="zh-CN" dirty="0" smtClean="0">
              <a:latin typeface="+mn-ea"/>
            </a:endParaRPr>
          </a:p>
          <a:p>
            <a:pPr marL="0" indent="0">
              <a:defRPr/>
            </a:pPr>
            <a:r>
              <a:rPr lang="zh-CN" altLang="zh-CN" dirty="0" smtClean="0">
                <a:latin typeface="+mn-ea"/>
              </a:rPr>
              <a:t>它的语法如下：</a:t>
            </a:r>
          </a:p>
          <a:p>
            <a:pPr marL="460375" lvl="1" indent="0">
              <a:buNone/>
              <a:defRPr/>
            </a:pPr>
            <a:r>
              <a:rPr lang="en-US" altLang="zh-CN" b="1" dirty="0" smtClean="0">
                <a:latin typeface="+mn-ea"/>
                <a:ea typeface="+mn-ea"/>
              </a:rPr>
              <a:t>clear</a:t>
            </a:r>
            <a:r>
              <a:rPr lang="zh-CN" altLang="zh-CN" b="1" dirty="0" smtClean="0">
                <a:latin typeface="+mn-ea"/>
                <a:ea typeface="+mn-ea"/>
              </a:rPr>
              <a:t>：</a:t>
            </a:r>
            <a:r>
              <a:rPr lang="en-US" altLang="zh-CN" b="1" dirty="0" smtClean="0">
                <a:latin typeface="+mn-ea"/>
                <a:ea typeface="+mn-ea"/>
              </a:rPr>
              <a:t>none | left | right | both;</a:t>
            </a:r>
            <a:endParaRPr lang="zh-CN" altLang="zh-CN" dirty="0" smtClean="0">
              <a:latin typeface="+mn-ea"/>
              <a:ea typeface="+mn-ea"/>
            </a:endParaRPr>
          </a:p>
          <a:p>
            <a:pPr marL="460375" lvl="1" indent="0">
              <a:defRPr/>
            </a:pPr>
            <a:r>
              <a:rPr lang="en-US" altLang="zh-CN" dirty="0" smtClean="0">
                <a:latin typeface="+mn-ea"/>
                <a:ea typeface="+mn-ea"/>
              </a:rPr>
              <a:t>none</a:t>
            </a:r>
            <a:r>
              <a:rPr lang="zh-CN" altLang="zh-CN" dirty="0" smtClean="0">
                <a:latin typeface="+mn-ea"/>
                <a:ea typeface="+mn-ea"/>
              </a:rPr>
              <a:t>：不清除，即允许本元素左右两边都可以有浮动元素；</a:t>
            </a:r>
          </a:p>
          <a:p>
            <a:pPr marL="460375" lvl="1" indent="0">
              <a:defRPr/>
            </a:pPr>
            <a:r>
              <a:rPr lang="en-US" altLang="zh-CN" dirty="0" smtClean="0">
                <a:latin typeface="+mn-ea"/>
                <a:ea typeface="+mn-ea"/>
              </a:rPr>
              <a:t>left</a:t>
            </a:r>
            <a:r>
              <a:rPr lang="zh-CN" altLang="zh-CN" dirty="0" smtClean="0">
                <a:latin typeface="+mn-ea"/>
                <a:ea typeface="+mn-ea"/>
              </a:rPr>
              <a:t>：本元素左边不允许有浮动元素；</a:t>
            </a:r>
          </a:p>
          <a:p>
            <a:pPr marL="460375" lvl="1" indent="0">
              <a:defRPr/>
            </a:pPr>
            <a:r>
              <a:rPr lang="en-US" altLang="zh-CN" dirty="0" smtClean="0">
                <a:latin typeface="+mn-ea"/>
                <a:ea typeface="+mn-ea"/>
              </a:rPr>
              <a:t>right</a:t>
            </a:r>
            <a:r>
              <a:rPr lang="zh-CN" altLang="zh-CN" dirty="0" smtClean="0">
                <a:latin typeface="+mn-ea"/>
                <a:ea typeface="+mn-ea"/>
              </a:rPr>
              <a:t>：本元素右边不允许有浮动元素；</a:t>
            </a:r>
          </a:p>
          <a:p>
            <a:pPr marL="460375" lvl="1" indent="0">
              <a:defRPr/>
            </a:pPr>
            <a:r>
              <a:rPr lang="en-US" altLang="zh-CN" dirty="0" smtClean="0">
                <a:latin typeface="+mn-ea"/>
                <a:ea typeface="+mn-ea"/>
              </a:rPr>
              <a:t>both</a:t>
            </a:r>
            <a:r>
              <a:rPr lang="zh-CN" altLang="zh-CN" dirty="0" smtClean="0">
                <a:latin typeface="+mn-ea"/>
                <a:ea typeface="+mn-ea"/>
              </a:rPr>
              <a:t>：本元素左右两边均不允许有浮动元素。</a:t>
            </a:r>
          </a:p>
          <a:p>
            <a:pPr marL="0" indent="0">
              <a:defRPr/>
            </a:pPr>
            <a:endParaRPr lang="zh-CN" altLang="en-US" dirty="0" smtClean="0">
              <a:latin typeface="+mn-ea"/>
            </a:endParaRPr>
          </a:p>
        </p:txBody>
      </p:sp>
    </p:spTree>
    <p:extLst>
      <p:ext uri="{BB962C8B-B14F-4D97-AF65-F5344CB8AC3E}">
        <p14:creationId xmlns:p14="http://schemas.microsoft.com/office/powerpoint/2010/main" val="2018150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4.2.5 </a:t>
            </a:r>
            <a:r>
              <a:rPr lang="zh-CN" altLang="en-US" kern="1200" dirty="0">
                <a:solidFill>
                  <a:srgbClr val="F8F8F8"/>
                </a:solidFill>
                <a:latin typeface="微软雅黑"/>
                <a:cs typeface="+mn-cs"/>
              </a:rPr>
              <a:t>清除浮动属性</a:t>
            </a:r>
          </a:p>
        </p:txBody>
      </p:sp>
      <p:sp>
        <p:nvSpPr>
          <p:cNvPr id="17411" name="内容占位符 2"/>
          <p:cNvSpPr>
            <a:spLocks noGrp="1"/>
          </p:cNvSpPr>
          <p:nvPr>
            <p:ph idx="1"/>
          </p:nvPr>
        </p:nvSpPr>
        <p:spPr>
          <a:xfrm>
            <a:off x="1345853" y="1097493"/>
            <a:ext cx="8388350" cy="812800"/>
          </a:xfrm>
        </p:spPr>
        <p:txBody>
          <a:bodyPr/>
          <a:lstStyle/>
          <a:p>
            <a:pPr marL="0" indent="0">
              <a:buNone/>
            </a:pPr>
            <a:r>
              <a:rPr lang="en-US" altLang="zh-CN" dirty="0" smtClean="0">
                <a:latin typeface="+mn-ea"/>
              </a:rPr>
              <a:t>1</a:t>
            </a:r>
            <a:r>
              <a:rPr lang="zh-CN" altLang="zh-CN" dirty="0" smtClean="0">
                <a:latin typeface="+mn-ea"/>
              </a:rPr>
              <a:t>．使用清除属性解决</a:t>
            </a:r>
            <a:r>
              <a:rPr lang="zh-CN" altLang="en-US" dirty="0" smtClean="0">
                <a:latin typeface="+mn-ea"/>
              </a:rPr>
              <a:t>：</a:t>
            </a:r>
            <a:r>
              <a:rPr lang="zh-CN" altLang="zh-CN" b="1" dirty="0" smtClean="0">
                <a:latin typeface="+mn-ea"/>
              </a:rPr>
              <a:t>浮动</a:t>
            </a:r>
            <a:r>
              <a:rPr lang="zh-CN" altLang="en-US" b="1" dirty="0" smtClean="0">
                <a:latin typeface="+mn-ea"/>
              </a:rPr>
              <a:t>元素</a:t>
            </a:r>
            <a:r>
              <a:rPr lang="zh-CN" altLang="zh-CN" b="1" dirty="0" smtClean="0">
                <a:latin typeface="+mn-ea"/>
              </a:rPr>
              <a:t>与普通流中的元素发生重叠</a:t>
            </a:r>
            <a:endParaRPr lang="zh-CN" altLang="zh-CN" dirty="0" smtClean="0">
              <a:latin typeface="+mn-ea"/>
            </a:endParaRPr>
          </a:p>
          <a:p>
            <a:pPr marL="0" indent="0">
              <a:buNone/>
            </a:pPr>
            <a:endParaRPr lang="zh-CN" altLang="en-US" dirty="0" smtClean="0">
              <a:latin typeface="+mn-ea"/>
            </a:endParaRPr>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t="19513"/>
          <a:stretch>
            <a:fillRect/>
          </a:stretch>
        </p:blipFill>
        <p:spPr bwMode="auto">
          <a:xfrm>
            <a:off x="1705893" y="1910293"/>
            <a:ext cx="3503612"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2"/>
          <p:cNvPicPr>
            <a:picLocks noChangeAspect="1" noChangeArrowheads="1"/>
          </p:cNvPicPr>
          <p:nvPr/>
        </p:nvPicPr>
        <p:blipFill>
          <a:blip r:embed="rId3">
            <a:extLst>
              <a:ext uri="{28A0092B-C50C-407E-A947-70E740481C1C}">
                <a14:useLocalDpi xmlns:a14="http://schemas.microsoft.com/office/drawing/2010/main" val="0"/>
              </a:ext>
            </a:extLst>
          </a:blip>
          <a:srcRect t="14809"/>
          <a:stretch>
            <a:fillRect/>
          </a:stretch>
        </p:blipFill>
        <p:spPr bwMode="auto">
          <a:xfrm>
            <a:off x="6046506" y="1910293"/>
            <a:ext cx="3673475"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763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4.2.5 </a:t>
            </a:r>
            <a:r>
              <a:rPr lang="zh-CN" altLang="en-US" kern="1200" dirty="0">
                <a:solidFill>
                  <a:srgbClr val="F8F8F8"/>
                </a:solidFill>
                <a:latin typeface="微软雅黑"/>
                <a:cs typeface="+mn-cs"/>
              </a:rPr>
              <a:t>清除浮动属性</a:t>
            </a:r>
          </a:p>
        </p:txBody>
      </p:sp>
      <p:sp>
        <p:nvSpPr>
          <p:cNvPr id="18435" name="内容占位符 2"/>
          <p:cNvSpPr>
            <a:spLocks noGrp="1"/>
          </p:cNvSpPr>
          <p:nvPr>
            <p:ph idx="1"/>
          </p:nvPr>
        </p:nvSpPr>
        <p:spPr>
          <a:xfrm>
            <a:off x="1526382" y="939003"/>
            <a:ext cx="8388350" cy="812800"/>
          </a:xfrm>
        </p:spPr>
        <p:txBody>
          <a:bodyPr/>
          <a:lstStyle/>
          <a:p>
            <a:pPr marL="0" indent="0">
              <a:buNone/>
            </a:pPr>
            <a:r>
              <a:rPr lang="en-US" altLang="zh-CN" dirty="0" smtClean="0">
                <a:latin typeface="+mn-ea"/>
              </a:rPr>
              <a:t>1</a:t>
            </a:r>
            <a:r>
              <a:rPr lang="zh-CN" altLang="zh-CN" dirty="0" smtClean="0">
                <a:latin typeface="+mn-ea"/>
              </a:rPr>
              <a:t>．使用清除属性解决</a:t>
            </a:r>
            <a:r>
              <a:rPr lang="zh-CN" altLang="en-US" dirty="0" smtClean="0">
                <a:latin typeface="+mn-ea"/>
              </a:rPr>
              <a:t>：</a:t>
            </a:r>
            <a:r>
              <a:rPr lang="zh-CN" altLang="zh-CN" b="1" dirty="0" smtClean="0">
                <a:latin typeface="+mn-ea"/>
              </a:rPr>
              <a:t>浮动</a:t>
            </a:r>
            <a:r>
              <a:rPr lang="zh-CN" altLang="en-US" b="1" dirty="0" smtClean="0">
                <a:latin typeface="+mn-ea"/>
              </a:rPr>
              <a:t>元素父元素高度坍塌</a:t>
            </a:r>
            <a:endParaRPr lang="zh-CN" altLang="zh-CN" dirty="0" smtClean="0">
              <a:latin typeface="+mn-ea"/>
            </a:endParaRPr>
          </a:p>
          <a:p>
            <a:pPr marL="0" indent="0">
              <a:buNone/>
            </a:pPr>
            <a:endParaRPr lang="zh-CN" altLang="en-US" dirty="0" smtClean="0">
              <a:latin typeface="+mn-ea"/>
            </a:endParaRPr>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t="16364"/>
          <a:stretch>
            <a:fillRect/>
          </a:stretch>
        </p:blipFill>
        <p:spPr bwMode="auto">
          <a:xfrm>
            <a:off x="1669691" y="1764503"/>
            <a:ext cx="4027487"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1"/>
          <p:cNvPicPr>
            <a:picLocks noChangeAspect="1" noChangeArrowheads="1"/>
          </p:cNvPicPr>
          <p:nvPr/>
        </p:nvPicPr>
        <p:blipFill>
          <a:blip r:embed="rId3">
            <a:extLst>
              <a:ext uri="{28A0092B-C50C-407E-A947-70E740481C1C}">
                <a14:useLocalDpi xmlns:a14="http://schemas.microsoft.com/office/drawing/2010/main" val="0"/>
              </a:ext>
            </a:extLst>
          </a:blip>
          <a:srcRect t="16014"/>
          <a:stretch>
            <a:fillRect/>
          </a:stretch>
        </p:blipFill>
        <p:spPr bwMode="auto">
          <a:xfrm>
            <a:off x="5937491" y="1764503"/>
            <a:ext cx="4011612"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3"/>
          <p:cNvSpPr>
            <a:spLocks noChangeArrowheads="1"/>
          </p:cNvSpPr>
          <p:nvPr/>
        </p:nvSpPr>
        <p:spPr bwMode="auto">
          <a:xfrm>
            <a:off x="1526382" y="-94886"/>
            <a:ext cx="186013"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lIns="92075" tIns="46038" rIns="92075" bIns="46038" anchor="ctr">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endParaRPr lang="zh-CN" altLang="en-US"/>
          </a:p>
        </p:txBody>
      </p:sp>
      <p:sp>
        <p:nvSpPr>
          <p:cNvPr id="18439" name="Rectangle 4"/>
          <p:cNvSpPr>
            <a:spLocks noChangeArrowheads="1"/>
          </p:cNvSpPr>
          <p:nvPr/>
        </p:nvSpPr>
        <p:spPr bwMode="auto">
          <a:xfrm>
            <a:off x="5838695" y="2635645"/>
            <a:ext cx="51937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lIns="92075" tIns="46038" rIns="92075" bIns="46038" anchor="ctr">
            <a:spAutoFit/>
          </a:bodyPr>
          <a:lstStyle>
            <a:lvl1pPr indent="266700"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sp>
        <p:nvSpPr>
          <p:cNvPr id="18440" name="Rectangle 5"/>
          <p:cNvSpPr>
            <a:spLocks noChangeArrowheads="1"/>
          </p:cNvSpPr>
          <p:nvPr/>
        </p:nvSpPr>
        <p:spPr bwMode="auto">
          <a:xfrm>
            <a:off x="5854725" y="4937520"/>
            <a:ext cx="4873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lIns="92075" tIns="46038" rIns="92075" bIns="46038" anchor="ctr">
            <a:spAutoFit/>
          </a:bodyPr>
          <a:lstStyle>
            <a:lvl1pPr indent="266700"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ctr"/>
            <a:r>
              <a:rPr lang="en-US" altLang="zh-CN" sz="1000">
                <a:latin typeface="Times New Roman" panose="02020603050405020304" pitchFamily="18" charset="0"/>
                <a:cs typeface="Times New Roman" panose="02020603050405020304" pitchFamily="18" charset="0"/>
              </a:rPr>
              <a:t> </a:t>
            </a:r>
            <a:endParaRPr lang="en-US" altLang="zh-CN"/>
          </a:p>
        </p:txBody>
      </p:sp>
    </p:spTree>
    <p:extLst>
      <p:ext uri="{BB962C8B-B14F-4D97-AF65-F5344CB8AC3E}">
        <p14:creationId xmlns:p14="http://schemas.microsoft.com/office/powerpoint/2010/main" val="3401277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rPr>
              <a:t>4.2.5 </a:t>
            </a:r>
            <a:r>
              <a:rPr lang="zh-CN" altLang="en-US" kern="1200" dirty="0">
                <a:solidFill>
                  <a:srgbClr val="F8F8F8"/>
                </a:solidFill>
                <a:latin typeface="微软雅黑"/>
              </a:rPr>
              <a:t>清除浮动属性</a:t>
            </a:r>
            <a:endParaRPr lang="zh-CN" altLang="en-US" kern="1200" dirty="0">
              <a:solidFill>
                <a:srgbClr val="F8F8F8"/>
              </a:solidFill>
              <a:latin typeface="微软雅黑"/>
              <a:cs typeface="+mn-cs"/>
            </a:endParaRPr>
          </a:p>
        </p:txBody>
      </p:sp>
      <p:sp>
        <p:nvSpPr>
          <p:cNvPr id="19459" name="内容占位符 2"/>
          <p:cNvSpPr>
            <a:spLocks noGrp="1"/>
          </p:cNvSpPr>
          <p:nvPr>
            <p:ph idx="1"/>
          </p:nvPr>
        </p:nvSpPr>
        <p:spPr>
          <a:xfrm>
            <a:off x="1705893" y="908720"/>
            <a:ext cx="8388350" cy="5410200"/>
          </a:xfrm>
        </p:spPr>
        <p:txBody>
          <a:bodyPr/>
          <a:lstStyle/>
          <a:p>
            <a:pPr marL="0" indent="0">
              <a:buNone/>
            </a:pPr>
            <a:r>
              <a:rPr lang="zh-CN" altLang="en-US" dirty="0" smtClean="0">
                <a:latin typeface="+mn-ea"/>
              </a:rPr>
              <a:t>三种方法实现父元素高度的恢复：</a:t>
            </a:r>
            <a:endParaRPr lang="en-US" altLang="zh-CN" dirty="0" smtClean="0">
              <a:latin typeface="+mn-ea"/>
            </a:endParaRPr>
          </a:p>
          <a:p>
            <a:pPr marL="0" indent="0">
              <a:buNone/>
            </a:pPr>
            <a:r>
              <a:rPr lang="zh-CN" altLang="zh-CN" dirty="0" smtClean="0">
                <a:latin typeface="+mn-ea"/>
              </a:rPr>
              <a:t>（</a:t>
            </a:r>
            <a:r>
              <a:rPr lang="en-US" altLang="zh-CN" dirty="0" smtClean="0">
                <a:latin typeface="+mn-ea"/>
              </a:rPr>
              <a:t>1</a:t>
            </a:r>
            <a:r>
              <a:rPr lang="zh-CN" altLang="zh-CN" dirty="0" smtClean="0">
                <a:latin typeface="+mn-ea"/>
              </a:rPr>
              <a:t>）给父元素</a:t>
            </a:r>
            <a:r>
              <a:rPr lang="en-US" altLang="zh-CN" dirty="0" smtClean="0">
                <a:latin typeface="+mn-ea"/>
              </a:rPr>
              <a:t>wrapper</a:t>
            </a:r>
            <a:r>
              <a:rPr lang="zh-CN" altLang="zh-CN" dirty="0" smtClean="0">
                <a:latin typeface="+mn-ea"/>
              </a:rPr>
              <a:t>设置一个固定的高度</a:t>
            </a:r>
            <a:endParaRPr lang="en-US" altLang="zh-CN" dirty="0" smtClean="0">
              <a:latin typeface="+mn-ea"/>
            </a:endParaRPr>
          </a:p>
          <a:p>
            <a:pPr marL="0" indent="0">
              <a:buNone/>
            </a:pPr>
            <a:r>
              <a:rPr lang="en-US" altLang="zh-CN" dirty="0" smtClean="0">
                <a:latin typeface="+mn-ea"/>
              </a:rPr>
              <a:t>#wrapper{</a:t>
            </a:r>
            <a:endParaRPr lang="zh-CN" altLang="zh-CN" dirty="0" smtClean="0">
              <a:latin typeface="+mn-ea"/>
            </a:endParaRPr>
          </a:p>
          <a:p>
            <a:pPr marL="0" indent="0">
              <a:buNone/>
            </a:pPr>
            <a:r>
              <a:rPr lang="en-US" altLang="zh-CN" dirty="0" smtClean="0">
                <a:latin typeface="+mn-ea"/>
              </a:rPr>
              <a:t>	width:320px;</a:t>
            </a:r>
            <a:endParaRPr lang="zh-CN" altLang="zh-CN" dirty="0" smtClean="0">
              <a:latin typeface="+mn-ea"/>
            </a:endParaRPr>
          </a:p>
          <a:p>
            <a:pPr marL="0" indent="0">
              <a:buNone/>
            </a:pPr>
            <a:r>
              <a:rPr lang="en-US" altLang="zh-CN" dirty="0" smtClean="0">
                <a:latin typeface="+mn-ea"/>
              </a:rPr>
              <a:t>	</a:t>
            </a:r>
            <a:r>
              <a:rPr lang="en-US" altLang="zh-CN" dirty="0" err="1" smtClean="0">
                <a:latin typeface="+mn-ea"/>
              </a:rPr>
              <a:t>background:red</a:t>
            </a:r>
            <a:r>
              <a:rPr lang="en-US" altLang="zh-CN" dirty="0" smtClean="0">
                <a:latin typeface="+mn-ea"/>
              </a:rPr>
              <a:t>;</a:t>
            </a:r>
            <a:endParaRPr lang="zh-CN" altLang="zh-CN" dirty="0" smtClean="0">
              <a:latin typeface="+mn-ea"/>
            </a:endParaRPr>
          </a:p>
          <a:p>
            <a:pPr marL="0" indent="0">
              <a:buNone/>
            </a:pPr>
            <a:r>
              <a:rPr lang="en-US" altLang="zh-CN" dirty="0" smtClean="0">
                <a:latin typeface="+mn-ea"/>
              </a:rPr>
              <a:t>	height:152px;   </a:t>
            </a:r>
          </a:p>
          <a:p>
            <a:pPr marL="0" indent="0">
              <a:buNone/>
            </a:pPr>
            <a:r>
              <a:rPr lang="en-US" altLang="zh-CN" dirty="0" smtClean="0">
                <a:latin typeface="+mn-ea"/>
              </a:rPr>
              <a:t>	/*</a:t>
            </a:r>
            <a:r>
              <a:rPr lang="zh-CN" altLang="zh-CN" dirty="0" smtClean="0">
                <a:latin typeface="+mn-ea"/>
              </a:rPr>
              <a:t>将包裹块的高度固定为</a:t>
            </a:r>
            <a:r>
              <a:rPr lang="zh-CN" altLang="en-US" dirty="0" smtClean="0">
                <a:latin typeface="+mn-ea"/>
              </a:rPr>
              <a:t>指定的值，使得该值能足够容浮动块</a:t>
            </a:r>
            <a:r>
              <a:rPr lang="en-US" altLang="zh-CN" dirty="0" smtClean="0">
                <a:latin typeface="+mn-ea"/>
              </a:rPr>
              <a:t>*/</a:t>
            </a:r>
            <a:endParaRPr lang="zh-CN" altLang="zh-CN" dirty="0" smtClean="0">
              <a:latin typeface="+mn-ea"/>
            </a:endParaRPr>
          </a:p>
          <a:p>
            <a:pPr marL="0" indent="0">
              <a:buNone/>
            </a:pPr>
            <a:r>
              <a:rPr lang="en-US" altLang="zh-CN" dirty="0" smtClean="0">
                <a:latin typeface="+mn-ea"/>
              </a:rPr>
              <a:t>}</a:t>
            </a:r>
            <a:endParaRPr lang="zh-CN" altLang="zh-CN" dirty="0" smtClean="0">
              <a:latin typeface="+mn-ea"/>
            </a:endParaRPr>
          </a:p>
          <a:p>
            <a:pPr marL="0" indent="0">
              <a:buNone/>
            </a:pPr>
            <a:endParaRPr lang="en-US" altLang="zh-CN" dirty="0" smtClean="0">
              <a:latin typeface="+mn-ea"/>
            </a:endParaRPr>
          </a:p>
          <a:p>
            <a:pPr marL="0" indent="0">
              <a:buNone/>
            </a:pPr>
            <a:r>
              <a:rPr lang="zh-CN" altLang="zh-CN" dirty="0" smtClean="0">
                <a:latin typeface="+mn-ea"/>
              </a:rPr>
              <a:t>这种办法比较简单，容易实现，但是需要事先确定内部浮动元素的高度。如果内部浮动块高度不确定，这个办法就不可行。</a:t>
            </a:r>
          </a:p>
          <a:p>
            <a:pPr marL="0" indent="0">
              <a:buNone/>
            </a:pPr>
            <a:endParaRPr lang="zh-CN" altLang="en-US" dirty="0" smtClean="0">
              <a:latin typeface="+mn-ea"/>
            </a:endParaRPr>
          </a:p>
        </p:txBody>
      </p:sp>
    </p:spTree>
    <p:extLst>
      <p:ext uri="{BB962C8B-B14F-4D97-AF65-F5344CB8AC3E}">
        <p14:creationId xmlns:p14="http://schemas.microsoft.com/office/powerpoint/2010/main" val="4267118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rPr>
              <a:t>4.2.5 </a:t>
            </a:r>
            <a:r>
              <a:rPr lang="zh-CN" altLang="en-US" kern="1200" dirty="0">
                <a:solidFill>
                  <a:srgbClr val="F8F8F8"/>
                </a:solidFill>
                <a:latin typeface="微软雅黑"/>
              </a:rPr>
              <a:t>清除浮动属性</a:t>
            </a:r>
            <a:endParaRPr lang="zh-CN" altLang="en-US" kern="1200" dirty="0">
              <a:solidFill>
                <a:srgbClr val="F8F8F8"/>
              </a:solidFill>
              <a:latin typeface="微软雅黑"/>
              <a:cs typeface="+mn-cs"/>
            </a:endParaRPr>
          </a:p>
        </p:txBody>
      </p:sp>
      <p:sp>
        <p:nvSpPr>
          <p:cNvPr id="3" name="内容占位符 2"/>
          <p:cNvSpPr>
            <a:spLocks noGrp="1"/>
          </p:cNvSpPr>
          <p:nvPr>
            <p:ph idx="1"/>
          </p:nvPr>
        </p:nvSpPr>
        <p:spPr>
          <a:xfrm>
            <a:off x="1610122" y="980728"/>
            <a:ext cx="8964612" cy="5376862"/>
          </a:xfrm>
        </p:spPr>
        <p:txBody>
          <a:bodyPr/>
          <a:lstStyle/>
          <a:p>
            <a:pPr marL="0" indent="0">
              <a:buNone/>
              <a:defRPr/>
            </a:pPr>
            <a:r>
              <a:rPr lang="zh-CN" altLang="en-US" dirty="0" smtClean="0">
                <a:latin typeface="+mn-ea"/>
              </a:rPr>
              <a:t>三种方法实现父元素高度的恢复：</a:t>
            </a:r>
            <a:endParaRPr lang="en-US" altLang="zh-CN" dirty="0" smtClean="0">
              <a:latin typeface="+mn-ea"/>
            </a:endParaRPr>
          </a:p>
          <a:p>
            <a:pPr marL="0" indent="0">
              <a:buNone/>
              <a:defRPr/>
            </a:pPr>
            <a:r>
              <a:rPr lang="zh-CN" altLang="zh-CN" dirty="0" smtClean="0">
                <a:latin typeface="+mn-ea"/>
              </a:rPr>
              <a:t>（</a:t>
            </a:r>
            <a:r>
              <a:rPr lang="en-US" altLang="zh-CN" dirty="0" smtClean="0">
                <a:latin typeface="+mn-ea"/>
              </a:rPr>
              <a:t>2</a:t>
            </a:r>
            <a:r>
              <a:rPr lang="zh-CN" altLang="zh-CN" dirty="0" smtClean="0">
                <a:latin typeface="+mn-ea"/>
              </a:rPr>
              <a:t>）利用</a:t>
            </a:r>
            <a:r>
              <a:rPr lang="en-US" altLang="zh-CN" dirty="0" smtClean="0">
                <a:latin typeface="+mn-ea"/>
              </a:rPr>
              <a:t>clear</a:t>
            </a:r>
            <a:r>
              <a:rPr lang="zh-CN" altLang="zh-CN" dirty="0" smtClean="0">
                <a:latin typeface="+mn-ea"/>
              </a:rPr>
              <a:t>清除属性</a:t>
            </a:r>
          </a:p>
          <a:p>
            <a:pPr marL="0" indent="0">
              <a:buNone/>
              <a:defRPr/>
            </a:pPr>
            <a:r>
              <a:rPr lang="en-US" altLang="zh-CN" dirty="0" smtClean="0">
                <a:latin typeface="+mn-ea"/>
              </a:rPr>
              <a:t>.clear{   </a:t>
            </a:r>
          </a:p>
          <a:p>
            <a:pPr marL="0" indent="0">
              <a:buNone/>
              <a:defRPr/>
            </a:pPr>
            <a:r>
              <a:rPr lang="en-US" altLang="zh-CN" dirty="0" smtClean="0">
                <a:latin typeface="+mn-ea"/>
              </a:rPr>
              <a:t> /* </a:t>
            </a:r>
            <a:r>
              <a:rPr lang="zh-CN" altLang="zh-CN" dirty="0" smtClean="0">
                <a:latin typeface="+mn-ea"/>
              </a:rPr>
              <a:t>增加</a:t>
            </a:r>
            <a:r>
              <a:rPr lang="en-US" altLang="zh-CN" dirty="0" smtClean="0">
                <a:latin typeface="+mn-ea"/>
              </a:rPr>
              <a:t>clear</a:t>
            </a:r>
            <a:r>
              <a:rPr lang="zh-CN" altLang="zh-CN" dirty="0" smtClean="0">
                <a:latin typeface="+mn-ea"/>
              </a:rPr>
              <a:t>类，用于清除其他浮动元素对本元素的影响</a:t>
            </a:r>
            <a:r>
              <a:rPr lang="en-US" altLang="zh-CN" dirty="0" smtClean="0">
                <a:latin typeface="+mn-ea"/>
              </a:rPr>
              <a:t>*/</a:t>
            </a:r>
            <a:endParaRPr lang="zh-CN" altLang="zh-CN" dirty="0" smtClean="0">
              <a:latin typeface="+mn-ea"/>
            </a:endParaRPr>
          </a:p>
          <a:p>
            <a:pPr marL="0" indent="0">
              <a:buNone/>
              <a:defRPr/>
            </a:pPr>
            <a:r>
              <a:rPr lang="en-US" altLang="zh-CN" dirty="0" smtClean="0">
                <a:latin typeface="+mn-ea"/>
              </a:rPr>
              <a:t>		</a:t>
            </a:r>
            <a:r>
              <a:rPr lang="en-US" altLang="zh-CN" dirty="0" err="1" smtClean="0">
                <a:latin typeface="+mn-ea"/>
              </a:rPr>
              <a:t>clear:both</a:t>
            </a:r>
            <a:r>
              <a:rPr lang="en-US" altLang="zh-CN" dirty="0" smtClean="0">
                <a:latin typeface="+mn-ea"/>
              </a:rPr>
              <a:t>;</a:t>
            </a:r>
            <a:endParaRPr lang="zh-CN" altLang="zh-CN" dirty="0" smtClean="0">
              <a:latin typeface="+mn-ea"/>
            </a:endParaRPr>
          </a:p>
          <a:p>
            <a:pPr marL="0" indent="0">
              <a:buNone/>
              <a:defRPr/>
            </a:pPr>
            <a:r>
              <a:rPr lang="en-US" altLang="zh-CN" dirty="0" smtClean="0">
                <a:latin typeface="+mn-ea"/>
              </a:rPr>
              <a:t>        }</a:t>
            </a:r>
          </a:p>
          <a:p>
            <a:pPr marL="0" indent="0">
              <a:buNone/>
              <a:defRPr/>
            </a:pPr>
            <a:r>
              <a:rPr lang="en-US" altLang="zh-CN" dirty="0" smtClean="0">
                <a:latin typeface="+mn-ea"/>
              </a:rPr>
              <a:t>&lt;div id="wrapper"&gt;</a:t>
            </a:r>
            <a:endParaRPr lang="zh-CN" altLang="zh-CN" dirty="0" smtClean="0">
              <a:latin typeface="+mn-ea"/>
            </a:endParaRPr>
          </a:p>
          <a:p>
            <a:pPr marL="454025" lvl="1" indent="0">
              <a:buNone/>
              <a:defRPr/>
            </a:pPr>
            <a:r>
              <a:rPr lang="en-US" altLang="zh-CN" dirty="0" smtClean="0">
                <a:latin typeface="+mn-ea"/>
                <a:ea typeface="+mn-ea"/>
              </a:rPr>
              <a:t>…….</a:t>
            </a:r>
          </a:p>
          <a:p>
            <a:pPr marL="454025" lvl="1" indent="0">
              <a:buNone/>
              <a:defRPr/>
            </a:pPr>
            <a:r>
              <a:rPr lang="en-US" altLang="zh-CN" dirty="0" smtClean="0">
                <a:latin typeface="+mn-ea"/>
                <a:ea typeface="+mn-ea"/>
              </a:rPr>
              <a:t>&lt;div class="clear"&gt;   /* </a:t>
            </a:r>
            <a:r>
              <a:rPr lang="zh-CN" altLang="zh-CN" dirty="0" smtClean="0">
                <a:latin typeface="+mn-ea"/>
                <a:ea typeface="+mn-ea"/>
              </a:rPr>
              <a:t>增加</a:t>
            </a:r>
            <a:r>
              <a:rPr lang="en-US" altLang="zh-CN" dirty="0" smtClean="0">
                <a:latin typeface="+mn-ea"/>
                <a:ea typeface="+mn-ea"/>
              </a:rPr>
              <a:t>div</a:t>
            </a:r>
            <a:r>
              <a:rPr lang="zh-CN" altLang="zh-CN" dirty="0" smtClean="0">
                <a:latin typeface="+mn-ea"/>
                <a:ea typeface="+mn-ea"/>
              </a:rPr>
              <a:t>元素，专用于撑开父元素的高度</a:t>
            </a:r>
            <a:r>
              <a:rPr lang="en-US" altLang="zh-CN" dirty="0" smtClean="0">
                <a:latin typeface="+mn-ea"/>
                <a:ea typeface="+mn-ea"/>
              </a:rPr>
              <a:t>*/</a:t>
            </a:r>
            <a:endParaRPr lang="zh-CN" altLang="zh-CN" dirty="0" smtClean="0">
              <a:latin typeface="+mn-ea"/>
              <a:ea typeface="+mn-ea"/>
            </a:endParaRPr>
          </a:p>
          <a:p>
            <a:pPr marL="0" indent="0">
              <a:buNone/>
              <a:defRPr/>
            </a:pPr>
            <a:r>
              <a:rPr lang="en-US" altLang="zh-CN" dirty="0" smtClean="0">
                <a:latin typeface="+mn-ea"/>
              </a:rPr>
              <a:t>      &lt;/div&gt;</a:t>
            </a:r>
            <a:endParaRPr lang="zh-CN" altLang="zh-CN" dirty="0" smtClean="0">
              <a:latin typeface="+mn-ea"/>
            </a:endParaRPr>
          </a:p>
          <a:p>
            <a:pPr marL="0" indent="0">
              <a:buNone/>
              <a:defRPr/>
            </a:pPr>
            <a:r>
              <a:rPr lang="en-US" altLang="zh-CN" dirty="0" smtClean="0">
                <a:latin typeface="+mn-ea"/>
              </a:rPr>
              <a:t>&lt;/div&gt;</a:t>
            </a:r>
            <a:endParaRPr lang="zh-CN" altLang="zh-CN" dirty="0" smtClean="0">
              <a:latin typeface="+mn-ea"/>
            </a:endParaRPr>
          </a:p>
          <a:p>
            <a:pPr marL="0" indent="0">
              <a:buNone/>
              <a:defRPr/>
            </a:pPr>
            <a:endParaRPr lang="zh-CN" altLang="en-US" dirty="0" smtClean="0">
              <a:latin typeface="+mn-ea"/>
            </a:endParaRPr>
          </a:p>
        </p:txBody>
      </p:sp>
    </p:spTree>
    <p:extLst>
      <p:ext uri="{BB962C8B-B14F-4D97-AF65-F5344CB8AC3E}">
        <p14:creationId xmlns:p14="http://schemas.microsoft.com/office/powerpoint/2010/main" val="2910774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1" name="TextBox 50"/>
          <p:cNvSpPr txBox="1"/>
          <p:nvPr/>
        </p:nvSpPr>
        <p:spPr>
          <a:xfrm>
            <a:off x="1690141" y="2892425"/>
            <a:ext cx="1107996" cy="646331"/>
          </a:xfrm>
          <a:prstGeom prst="rect">
            <a:avLst/>
          </a:prstGeom>
          <a:noFill/>
        </p:spPr>
        <p:txBody>
          <a:bodyPr wrap="none" rtlCol="0">
            <a:spAutoFit/>
          </a:bodyPr>
          <a:lstStyle/>
          <a:p>
            <a:r>
              <a:rPr lang="zh-CN" altLang="en-US" sz="3600" dirty="0" smtClean="0">
                <a:solidFill>
                  <a:srgbClr val="F8F8F8"/>
                </a:solidFill>
                <a:latin typeface="+mn-ea"/>
                <a:ea typeface="+mn-ea"/>
              </a:rPr>
              <a:t>目录</a:t>
            </a:r>
            <a:endParaRPr lang="zh-CN" altLang="en-US" sz="3600" dirty="0">
              <a:solidFill>
                <a:srgbClr val="F8F8F8"/>
              </a:solidFill>
              <a:latin typeface="+mn-ea"/>
              <a:ea typeface="+mn-ea"/>
            </a:endParaRPr>
          </a:p>
        </p:txBody>
      </p:sp>
      <p:sp>
        <p:nvSpPr>
          <p:cNvPr id="53" name="TextBox 52"/>
          <p:cNvSpPr txBox="1"/>
          <p:nvPr/>
        </p:nvSpPr>
        <p:spPr>
          <a:xfrm>
            <a:off x="1499883" y="3447408"/>
            <a:ext cx="1616596" cy="492443"/>
          </a:xfrm>
          <a:prstGeom prst="rect">
            <a:avLst/>
          </a:prstGeom>
          <a:noFill/>
        </p:spPr>
        <p:txBody>
          <a:bodyPr wrap="none" rtlCol="0">
            <a:spAutoFit/>
          </a:bodyPr>
          <a:lstStyle/>
          <a:p>
            <a:r>
              <a:rPr lang="en-US" altLang="zh-CN" sz="2600" dirty="0" smtClean="0">
                <a:solidFill>
                  <a:srgbClr val="F8F8F8"/>
                </a:solidFill>
                <a:latin typeface="+mn-ea"/>
                <a:ea typeface="+mn-ea"/>
              </a:rPr>
              <a:t>Contents</a:t>
            </a:r>
            <a:endParaRPr lang="zh-CN" altLang="en-US" sz="2600" dirty="0">
              <a:solidFill>
                <a:srgbClr val="F8F8F8"/>
              </a:solidFill>
              <a:latin typeface="+mn-ea"/>
              <a:ea typeface="+mn-ea"/>
            </a:endParaRPr>
          </a:p>
        </p:txBody>
      </p:sp>
      <p:grpSp>
        <p:nvGrpSpPr>
          <p:cNvPr id="50" name="组合 49"/>
          <p:cNvGrpSpPr/>
          <p:nvPr/>
        </p:nvGrpSpPr>
        <p:grpSpPr>
          <a:xfrm>
            <a:off x="870671" y="2073342"/>
            <a:ext cx="2881314" cy="2808287"/>
            <a:chOff x="4719637" y="877888"/>
            <a:chExt cx="2881314" cy="2808287"/>
          </a:xfrm>
        </p:grpSpPr>
        <p:sp>
          <p:nvSpPr>
            <p:cNvPr id="63" name="Freeform 12"/>
            <p:cNvSpPr>
              <a:spLocks/>
            </p:cNvSpPr>
            <p:nvPr/>
          </p:nvSpPr>
          <p:spPr bwMode="auto">
            <a:xfrm>
              <a:off x="5902325" y="877888"/>
              <a:ext cx="1409700" cy="1343025"/>
            </a:xfrm>
            <a:custGeom>
              <a:avLst/>
              <a:gdLst>
                <a:gd name="T0" fmla="*/ 1176 w 1588"/>
                <a:gd name="T1" fmla="*/ 1262 h 1505"/>
                <a:gd name="T2" fmla="*/ 0 w 1588"/>
                <a:gd name="T3" fmla="*/ 236 h 1505"/>
                <a:gd name="T4" fmla="*/ 1460 w 1588"/>
                <a:gd name="T5" fmla="*/ 733 h 1505"/>
                <a:gd name="T6" fmla="*/ 1534 w 1588"/>
                <a:gd name="T7" fmla="*/ 1272 h 1505"/>
                <a:gd name="T8" fmla="*/ 1176 w 1588"/>
                <a:gd name="T9" fmla="*/ 1262 h 1505"/>
              </a:gdLst>
              <a:ahLst/>
              <a:cxnLst>
                <a:cxn ang="0">
                  <a:pos x="T0" y="T1"/>
                </a:cxn>
                <a:cxn ang="0">
                  <a:pos x="T2" y="T3"/>
                </a:cxn>
                <a:cxn ang="0">
                  <a:pos x="T4" y="T5"/>
                </a:cxn>
                <a:cxn ang="0">
                  <a:pos x="T6" y="T7"/>
                </a:cxn>
                <a:cxn ang="0">
                  <a:pos x="T8" y="T9"/>
                </a:cxn>
              </a:cxnLst>
              <a:rect l="0" t="0" r="r" b="b"/>
              <a:pathLst>
                <a:path w="1588" h="1505">
                  <a:moveTo>
                    <a:pt x="1176" y="1262"/>
                  </a:moveTo>
                  <a:cubicBezTo>
                    <a:pt x="1097" y="766"/>
                    <a:pt x="703" y="183"/>
                    <a:pt x="0" y="236"/>
                  </a:cubicBezTo>
                  <a:cubicBezTo>
                    <a:pt x="329" y="0"/>
                    <a:pt x="1129" y="138"/>
                    <a:pt x="1460" y="733"/>
                  </a:cubicBezTo>
                  <a:cubicBezTo>
                    <a:pt x="1573" y="912"/>
                    <a:pt x="1588" y="1123"/>
                    <a:pt x="1534" y="1272"/>
                  </a:cubicBezTo>
                  <a:cubicBezTo>
                    <a:pt x="1452" y="1501"/>
                    <a:pt x="1219" y="1505"/>
                    <a:pt x="1176" y="12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3"/>
            <p:cNvSpPr>
              <a:spLocks/>
            </p:cNvSpPr>
            <p:nvPr/>
          </p:nvSpPr>
          <p:spPr bwMode="auto">
            <a:xfrm>
              <a:off x="4719637" y="1079500"/>
              <a:ext cx="1335088" cy="1417638"/>
            </a:xfrm>
            <a:custGeom>
              <a:avLst/>
              <a:gdLst>
                <a:gd name="T0" fmla="*/ 1262 w 1505"/>
                <a:gd name="T1" fmla="*/ 412 h 1588"/>
                <a:gd name="T2" fmla="*/ 236 w 1505"/>
                <a:gd name="T3" fmla="*/ 1588 h 1588"/>
                <a:gd name="T4" fmla="*/ 733 w 1505"/>
                <a:gd name="T5" fmla="*/ 128 h 1588"/>
                <a:gd name="T6" fmla="*/ 1272 w 1505"/>
                <a:gd name="T7" fmla="*/ 54 h 1588"/>
                <a:gd name="T8" fmla="*/ 1262 w 1505"/>
                <a:gd name="T9" fmla="*/ 412 h 1588"/>
              </a:gdLst>
              <a:ahLst/>
              <a:cxnLst>
                <a:cxn ang="0">
                  <a:pos x="T0" y="T1"/>
                </a:cxn>
                <a:cxn ang="0">
                  <a:pos x="T2" y="T3"/>
                </a:cxn>
                <a:cxn ang="0">
                  <a:pos x="T4" y="T5"/>
                </a:cxn>
                <a:cxn ang="0">
                  <a:pos x="T6" y="T7"/>
                </a:cxn>
                <a:cxn ang="0">
                  <a:pos x="T8" y="T9"/>
                </a:cxn>
              </a:cxnLst>
              <a:rect l="0" t="0" r="r" b="b"/>
              <a:pathLst>
                <a:path w="1505" h="1588">
                  <a:moveTo>
                    <a:pt x="1262" y="412"/>
                  </a:moveTo>
                  <a:cubicBezTo>
                    <a:pt x="766" y="491"/>
                    <a:pt x="183" y="885"/>
                    <a:pt x="236" y="1588"/>
                  </a:cubicBezTo>
                  <a:cubicBezTo>
                    <a:pt x="0" y="1259"/>
                    <a:pt x="138" y="459"/>
                    <a:pt x="733" y="128"/>
                  </a:cubicBezTo>
                  <a:cubicBezTo>
                    <a:pt x="912" y="15"/>
                    <a:pt x="1123" y="0"/>
                    <a:pt x="1272" y="54"/>
                  </a:cubicBezTo>
                  <a:cubicBezTo>
                    <a:pt x="1501" y="136"/>
                    <a:pt x="1505" y="369"/>
                    <a:pt x="1262" y="4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4"/>
            <p:cNvSpPr>
              <a:spLocks/>
            </p:cNvSpPr>
            <p:nvPr/>
          </p:nvSpPr>
          <p:spPr bwMode="auto">
            <a:xfrm>
              <a:off x="4919663" y="2343150"/>
              <a:ext cx="1409700" cy="1343025"/>
            </a:xfrm>
            <a:custGeom>
              <a:avLst/>
              <a:gdLst>
                <a:gd name="T0" fmla="*/ 412 w 1588"/>
                <a:gd name="T1" fmla="*/ 244 h 1505"/>
                <a:gd name="T2" fmla="*/ 1588 w 1588"/>
                <a:gd name="T3" fmla="*/ 1269 h 1505"/>
                <a:gd name="T4" fmla="*/ 128 w 1588"/>
                <a:gd name="T5" fmla="*/ 772 h 1505"/>
                <a:gd name="T6" fmla="*/ 54 w 1588"/>
                <a:gd name="T7" fmla="*/ 233 h 1505"/>
                <a:gd name="T8" fmla="*/ 412 w 1588"/>
                <a:gd name="T9" fmla="*/ 244 h 1505"/>
              </a:gdLst>
              <a:ahLst/>
              <a:cxnLst>
                <a:cxn ang="0">
                  <a:pos x="T0" y="T1"/>
                </a:cxn>
                <a:cxn ang="0">
                  <a:pos x="T2" y="T3"/>
                </a:cxn>
                <a:cxn ang="0">
                  <a:pos x="T4" y="T5"/>
                </a:cxn>
                <a:cxn ang="0">
                  <a:pos x="T6" y="T7"/>
                </a:cxn>
                <a:cxn ang="0">
                  <a:pos x="T8" y="T9"/>
                </a:cxn>
              </a:cxnLst>
              <a:rect l="0" t="0" r="r" b="b"/>
              <a:pathLst>
                <a:path w="1588" h="1505">
                  <a:moveTo>
                    <a:pt x="412" y="244"/>
                  </a:moveTo>
                  <a:cubicBezTo>
                    <a:pt x="491" y="740"/>
                    <a:pt x="885" y="1322"/>
                    <a:pt x="1588" y="1269"/>
                  </a:cubicBezTo>
                  <a:cubicBezTo>
                    <a:pt x="1259" y="1505"/>
                    <a:pt x="459" y="1368"/>
                    <a:pt x="128" y="772"/>
                  </a:cubicBezTo>
                  <a:cubicBezTo>
                    <a:pt x="15" y="594"/>
                    <a:pt x="0" y="382"/>
                    <a:pt x="54" y="233"/>
                  </a:cubicBezTo>
                  <a:cubicBezTo>
                    <a:pt x="136" y="4"/>
                    <a:pt x="369" y="0"/>
                    <a:pt x="412" y="24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5"/>
            <p:cNvSpPr>
              <a:spLocks/>
            </p:cNvSpPr>
            <p:nvPr/>
          </p:nvSpPr>
          <p:spPr bwMode="auto">
            <a:xfrm>
              <a:off x="6161088" y="1781175"/>
              <a:ext cx="1439863" cy="1695450"/>
            </a:xfrm>
            <a:custGeom>
              <a:avLst/>
              <a:gdLst>
                <a:gd name="T0" fmla="*/ 255 w 1623"/>
                <a:gd name="T1" fmla="*/ 1512 h 1899"/>
                <a:gd name="T2" fmla="*/ 1336 w 1623"/>
                <a:gd name="T3" fmla="*/ 0 h 1899"/>
                <a:gd name="T4" fmla="*/ 788 w 1623"/>
                <a:gd name="T5" fmla="*/ 1781 h 1899"/>
                <a:gd name="T6" fmla="*/ 229 w 1623"/>
                <a:gd name="T7" fmla="*/ 1844 h 1899"/>
                <a:gd name="T8" fmla="*/ 255 w 1623"/>
                <a:gd name="T9" fmla="*/ 1512 h 1899"/>
              </a:gdLst>
              <a:ahLst/>
              <a:cxnLst>
                <a:cxn ang="0">
                  <a:pos x="T0" y="T1"/>
                </a:cxn>
                <a:cxn ang="0">
                  <a:pos x="T2" y="T3"/>
                </a:cxn>
                <a:cxn ang="0">
                  <a:pos x="T4" y="T5"/>
                </a:cxn>
                <a:cxn ang="0">
                  <a:pos x="T6" y="T7"/>
                </a:cxn>
                <a:cxn ang="0">
                  <a:pos x="T8" y="T9"/>
                </a:cxn>
              </a:cxnLst>
              <a:rect l="0" t="0" r="r" b="b"/>
              <a:pathLst>
                <a:path w="1623" h="1899">
                  <a:moveTo>
                    <a:pt x="255" y="1512"/>
                  </a:moveTo>
                  <a:cubicBezTo>
                    <a:pt x="907" y="1463"/>
                    <a:pt x="1414" y="716"/>
                    <a:pt x="1336" y="0"/>
                  </a:cubicBezTo>
                  <a:cubicBezTo>
                    <a:pt x="1623" y="573"/>
                    <a:pt x="1384" y="1450"/>
                    <a:pt x="788" y="1781"/>
                  </a:cubicBezTo>
                  <a:cubicBezTo>
                    <a:pt x="610" y="1894"/>
                    <a:pt x="378" y="1899"/>
                    <a:pt x="229" y="1844"/>
                  </a:cubicBezTo>
                  <a:cubicBezTo>
                    <a:pt x="0" y="1762"/>
                    <a:pt x="11" y="1555"/>
                    <a:pt x="255" y="15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3705947" y="297162"/>
            <a:ext cx="6015038" cy="547688"/>
            <a:chOff x="3798888" y="1339850"/>
            <a:chExt cx="6015038" cy="547688"/>
          </a:xfrm>
        </p:grpSpPr>
        <p:sp>
          <p:nvSpPr>
            <p:cNvPr id="5" name="Freeform 5"/>
            <p:cNvSpPr>
              <a:spLocks/>
            </p:cNvSpPr>
            <p:nvPr/>
          </p:nvSpPr>
          <p:spPr bwMode="auto">
            <a:xfrm>
              <a:off x="3798888" y="1339850"/>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9263063" y="1339850"/>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p:cNvSpPr>
            <p:nvPr/>
          </p:nvSpPr>
          <p:spPr bwMode="auto">
            <a:xfrm>
              <a:off x="9550401" y="1422400"/>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4094858" y="1071216"/>
            <a:ext cx="6015038" cy="547688"/>
            <a:chOff x="3798888" y="2316034"/>
            <a:chExt cx="6015038" cy="547688"/>
          </a:xfrm>
        </p:grpSpPr>
        <p:sp>
          <p:nvSpPr>
            <p:cNvPr id="59" name="Freeform 5"/>
            <p:cNvSpPr>
              <a:spLocks/>
            </p:cNvSpPr>
            <p:nvPr/>
          </p:nvSpPr>
          <p:spPr bwMode="auto">
            <a:xfrm>
              <a:off x="3798888" y="2316034"/>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p:cNvSpPr>
              <a:spLocks/>
            </p:cNvSpPr>
            <p:nvPr/>
          </p:nvSpPr>
          <p:spPr bwMode="auto">
            <a:xfrm>
              <a:off x="9263063" y="2316034"/>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9"/>
            <p:cNvSpPr>
              <a:spLocks/>
            </p:cNvSpPr>
            <p:nvPr/>
          </p:nvSpPr>
          <p:spPr bwMode="auto">
            <a:xfrm>
              <a:off x="9550401" y="2398584"/>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p:nvPr/>
        </p:nvGrpSpPr>
        <p:grpSpPr>
          <a:xfrm>
            <a:off x="4310882" y="1863304"/>
            <a:ext cx="6015038" cy="547688"/>
            <a:chOff x="3798888" y="3304575"/>
            <a:chExt cx="6015038" cy="547688"/>
          </a:xfrm>
        </p:grpSpPr>
        <p:sp>
          <p:nvSpPr>
            <p:cNvPr id="73" name="Freeform 5"/>
            <p:cNvSpPr>
              <a:spLocks/>
            </p:cNvSpPr>
            <p:nvPr/>
          </p:nvSpPr>
          <p:spPr bwMode="auto">
            <a:xfrm>
              <a:off x="3798888" y="3304575"/>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
            <p:cNvSpPr>
              <a:spLocks/>
            </p:cNvSpPr>
            <p:nvPr/>
          </p:nvSpPr>
          <p:spPr bwMode="auto">
            <a:xfrm>
              <a:off x="9263063" y="3304575"/>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rgbClr val="FF669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9"/>
            <p:cNvSpPr>
              <a:spLocks/>
            </p:cNvSpPr>
            <p:nvPr/>
          </p:nvSpPr>
          <p:spPr bwMode="auto">
            <a:xfrm>
              <a:off x="9550401" y="3387125"/>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p:cNvGrpSpPr/>
          <p:nvPr/>
        </p:nvGrpSpPr>
        <p:grpSpPr>
          <a:xfrm>
            <a:off x="4094858" y="5029245"/>
            <a:ext cx="6015038" cy="547688"/>
            <a:chOff x="3798888" y="4280759"/>
            <a:chExt cx="6015038" cy="547688"/>
          </a:xfrm>
        </p:grpSpPr>
        <p:grpSp>
          <p:nvGrpSpPr>
            <p:cNvPr id="26" name="组合 25"/>
            <p:cNvGrpSpPr/>
            <p:nvPr/>
          </p:nvGrpSpPr>
          <p:grpSpPr>
            <a:xfrm>
              <a:off x="3798888" y="4280759"/>
              <a:ext cx="6015038" cy="547688"/>
              <a:chOff x="3798888" y="4280759"/>
              <a:chExt cx="6015038" cy="547688"/>
            </a:xfrm>
          </p:grpSpPr>
          <p:sp>
            <p:nvSpPr>
              <p:cNvPr id="80" name="Freeform 5"/>
              <p:cNvSpPr>
                <a:spLocks/>
              </p:cNvSpPr>
              <p:nvPr/>
            </p:nvSpPr>
            <p:spPr bwMode="auto">
              <a:xfrm>
                <a:off x="3798888" y="4280759"/>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p:cNvSpPr>
                <a:spLocks/>
              </p:cNvSpPr>
              <p:nvPr/>
            </p:nvSpPr>
            <p:spPr bwMode="auto">
              <a:xfrm>
                <a:off x="9263063" y="4280759"/>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rgbClr val="F19C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6" name="Freeform 9"/>
            <p:cNvSpPr>
              <a:spLocks/>
            </p:cNvSpPr>
            <p:nvPr/>
          </p:nvSpPr>
          <p:spPr bwMode="auto">
            <a:xfrm>
              <a:off x="9550401" y="4363309"/>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 name="组合 26"/>
          <p:cNvGrpSpPr/>
          <p:nvPr/>
        </p:nvGrpSpPr>
        <p:grpSpPr>
          <a:xfrm>
            <a:off x="3705947" y="5823744"/>
            <a:ext cx="6015038" cy="547688"/>
            <a:chOff x="3798888" y="5207516"/>
            <a:chExt cx="6015038" cy="547688"/>
          </a:xfrm>
        </p:grpSpPr>
        <p:sp>
          <p:nvSpPr>
            <p:cNvPr id="87" name="Freeform 5"/>
            <p:cNvSpPr>
              <a:spLocks/>
            </p:cNvSpPr>
            <p:nvPr/>
          </p:nvSpPr>
          <p:spPr bwMode="auto">
            <a:xfrm>
              <a:off x="3798888" y="5207516"/>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
            <p:cNvSpPr>
              <a:spLocks/>
            </p:cNvSpPr>
            <p:nvPr/>
          </p:nvSpPr>
          <p:spPr bwMode="auto">
            <a:xfrm>
              <a:off x="9263063" y="5207516"/>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
            <p:cNvSpPr>
              <a:spLocks/>
            </p:cNvSpPr>
            <p:nvPr/>
          </p:nvSpPr>
          <p:spPr bwMode="auto">
            <a:xfrm>
              <a:off x="9550401" y="5290066"/>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 name="Freeform 6"/>
          <p:cNvSpPr>
            <a:spLocks/>
          </p:cNvSpPr>
          <p:nvPr/>
        </p:nvSpPr>
        <p:spPr bwMode="auto">
          <a:xfrm>
            <a:off x="3980585" y="206674"/>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3690072" y="206674"/>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
          <p:cNvSpPr>
            <a:spLocks/>
          </p:cNvSpPr>
          <p:nvPr/>
        </p:nvSpPr>
        <p:spPr bwMode="auto">
          <a:xfrm>
            <a:off x="4369496" y="980728"/>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7"/>
          <p:cNvSpPr>
            <a:spLocks/>
          </p:cNvSpPr>
          <p:nvPr/>
        </p:nvSpPr>
        <p:spPr bwMode="auto">
          <a:xfrm>
            <a:off x="4078983" y="980728"/>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6"/>
          <p:cNvSpPr>
            <a:spLocks/>
          </p:cNvSpPr>
          <p:nvPr/>
        </p:nvSpPr>
        <p:spPr bwMode="auto">
          <a:xfrm>
            <a:off x="4585520" y="1772816"/>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rgbClr val="FF0D5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7"/>
          <p:cNvSpPr>
            <a:spLocks/>
          </p:cNvSpPr>
          <p:nvPr/>
        </p:nvSpPr>
        <p:spPr bwMode="auto">
          <a:xfrm>
            <a:off x="4295007" y="1772816"/>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rgbClr val="FF669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6"/>
          <p:cNvSpPr>
            <a:spLocks/>
          </p:cNvSpPr>
          <p:nvPr/>
        </p:nvSpPr>
        <p:spPr bwMode="auto">
          <a:xfrm>
            <a:off x="4369496" y="4938757"/>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rgbClr val="925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
          <p:cNvSpPr>
            <a:spLocks/>
          </p:cNvSpPr>
          <p:nvPr/>
        </p:nvSpPr>
        <p:spPr bwMode="auto">
          <a:xfrm>
            <a:off x="4078983" y="4938757"/>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rgbClr val="F19C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
          <p:cNvSpPr>
            <a:spLocks/>
          </p:cNvSpPr>
          <p:nvPr/>
        </p:nvSpPr>
        <p:spPr bwMode="auto">
          <a:xfrm>
            <a:off x="3980585" y="5733256"/>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7"/>
          <p:cNvSpPr>
            <a:spLocks/>
          </p:cNvSpPr>
          <p:nvPr/>
        </p:nvSpPr>
        <p:spPr bwMode="auto">
          <a:xfrm>
            <a:off x="3690072" y="5733256"/>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TextBox 95"/>
          <p:cNvSpPr txBox="1"/>
          <p:nvPr/>
        </p:nvSpPr>
        <p:spPr>
          <a:xfrm>
            <a:off x="3904364" y="287766"/>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1</a:t>
            </a:r>
            <a:endParaRPr lang="zh-CN" altLang="en-US" sz="3200" b="1" dirty="0">
              <a:solidFill>
                <a:srgbClr val="F8F8F8"/>
              </a:solidFill>
              <a:latin typeface="+mn-ea"/>
              <a:ea typeface="+mn-ea"/>
            </a:endParaRPr>
          </a:p>
        </p:txBody>
      </p:sp>
      <p:sp>
        <p:nvSpPr>
          <p:cNvPr id="18" name="TextBox 17"/>
          <p:cNvSpPr txBox="1"/>
          <p:nvPr/>
        </p:nvSpPr>
        <p:spPr>
          <a:xfrm>
            <a:off x="4768619" y="309396"/>
            <a:ext cx="3389680" cy="523220"/>
          </a:xfrm>
          <a:prstGeom prst="rect">
            <a:avLst/>
          </a:prstGeom>
          <a:noFill/>
        </p:spPr>
        <p:txBody>
          <a:bodyPr wrap="square" rtlCol="0">
            <a:spAutoFit/>
          </a:bodyPr>
          <a:lstStyle/>
          <a:p>
            <a:r>
              <a:rPr lang="en-US" altLang="zh-CN" sz="2800" dirty="0" smtClean="0">
                <a:solidFill>
                  <a:schemeClr val="accent2"/>
                </a:solidFill>
                <a:latin typeface="+mn-ea"/>
                <a:ea typeface="+mn-ea"/>
              </a:rPr>
              <a:t>CSS</a:t>
            </a:r>
            <a:r>
              <a:rPr lang="zh-CN" altLang="en-US" sz="2800" dirty="0" smtClean="0">
                <a:solidFill>
                  <a:schemeClr val="accent2"/>
                </a:solidFill>
                <a:latin typeface="+mn-ea"/>
                <a:ea typeface="+mn-ea"/>
              </a:rPr>
              <a:t>布局概述</a:t>
            </a:r>
            <a:endParaRPr lang="zh-CN" altLang="en-US" sz="2800" dirty="0">
              <a:solidFill>
                <a:schemeClr val="accent2"/>
              </a:solidFill>
              <a:latin typeface="+mn-ea"/>
              <a:ea typeface="+mn-ea"/>
            </a:endParaRPr>
          </a:p>
        </p:txBody>
      </p:sp>
      <p:sp>
        <p:nvSpPr>
          <p:cNvPr id="97" name="TextBox 96"/>
          <p:cNvSpPr txBox="1"/>
          <p:nvPr/>
        </p:nvSpPr>
        <p:spPr>
          <a:xfrm>
            <a:off x="4293275" y="1076236"/>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2</a:t>
            </a:r>
            <a:endParaRPr lang="zh-CN" altLang="en-US" sz="3200" b="1" dirty="0">
              <a:solidFill>
                <a:srgbClr val="F8F8F8"/>
              </a:solidFill>
              <a:latin typeface="+mn-ea"/>
              <a:ea typeface="+mn-ea"/>
            </a:endParaRPr>
          </a:p>
        </p:txBody>
      </p:sp>
      <p:sp>
        <p:nvSpPr>
          <p:cNvPr id="98" name="TextBox 97"/>
          <p:cNvSpPr txBox="1"/>
          <p:nvPr/>
        </p:nvSpPr>
        <p:spPr>
          <a:xfrm>
            <a:off x="5157530" y="1097866"/>
            <a:ext cx="3389680" cy="523220"/>
          </a:xfrm>
          <a:prstGeom prst="rect">
            <a:avLst/>
          </a:prstGeom>
          <a:noFill/>
        </p:spPr>
        <p:txBody>
          <a:bodyPr wrap="square" rtlCol="0">
            <a:spAutoFit/>
          </a:bodyPr>
          <a:lstStyle/>
          <a:p>
            <a:r>
              <a:rPr lang="zh-CN" altLang="en-US" sz="2800" dirty="0" smtClean="0">
                <a:solidFill>
                  <a:schemeClr val="accent2"/>
                </a:solidFill>
                <a:latin typeface="+mn-ea"/>
                <a:ea typeface="+mn-ea"/>
              </a:rPr>
              <a:t>元素的浮动</a:t>
            </a:r>
            <a:endParaRPr lang="zh-CN" altLang="en-US" sz="2800" dirty="0">
              <a:solidFill>
                <a:schemeClr val="accent2"/>
              </a:solidFill>
              <a:latin typeface="+mn-ea"/>
              <a:ea typeface="+mn-ea"/>
            </a:endParaRPr>
          </a:p>
        </p:txBody>
      </p:sp>
      <p:sp>
        <p:nvSpPr>
          <p:cNvPr id="99" name="TextBox 98"/>
          <p:cNvSpPr txBox="1"/>
          <p:nvPr/>
        </p:nvSpPr>
        <p:spPr>
          <a:xfrm>
            <a:off x="4509299" y="1839903"/>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3</a:t>
            </a:r>
            <a:endParaRPr lang="zh-CN" altLang="en-US" sz="3200" b="1" dirty="0">
              <a:solidFill>
                <a:srgbClr val="F8F8F8"/>
              </a:solidFill>
              <a:latin typeface="+mn-ea"/>
              <a:ea typeface="+mn-ea"/>
            </a:endParaRPr>
          </a:p>
        </p:txBody>
      </p:sp>
      <p:sp>
        <p:nvSpPr>
          <p:cNvPr id="105" name="TextBox 104"/>
          <p:cNvSpPr txBox="1"/>
          <p:nvPr/>
        </p:nvSpPr>
        <p:spPr>
          <a:xfrm>
            <a:off x="5333271" y="1870562"/>
            <a:ext cx="3389680" cy="523220"/>
          </a:xfrm>
          <a:prstGeom prst="rect">
            <a:avLst/>
          </a:prstGeom>
          <a:noFill/>
        </p:spPr>
        <p:txBody>
          <a:bodyPr wrap="square" rtlCol="0">
            <a:spAutoFit/>
          </a:bodyPr>
          <a:lstStyle/>
          <a:p>
            <a:r>
              <a:rPr lang="zh-CN" altLang="en-US" sz="2800" dirty="0" smtClean="0">
                <a:solidFill>
                  <a:schemeClr val="accent2"/>
                </a:solidFill>
                <a:latin typeface="+mn-ea"/>
                <a:ea typeface="+mn-ea"/>
              </a:rPr>
              <a:t>元素的定位</a:t>
            </a:r>
            <a:endParaRPr lang="zh-CN" altLang="en-US" sz="2800" dirty="0">
              <a:solidFill>
                <a:schemeClr val="accent2"/>
              </a:solidFill>
              <a:latin typeface="+mn-ea"/>
              <a:ea typeface="+mn-ea"/>
            </a:endParaRPr>
          </a:p>
        </p:txBody>
      </p:sp>
      <p:sp>
        <p:nvSpPr>
          <p:cNvPr id="106" name="TextBox 105"/>
          <p:cNvSpPr txBox="1"/>
          <p:nvPr/>
        </p:nvSpPr>
        <p:spPr>
          <a:xfrm>
            <a:off x="4293275" y="5020260"/>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7</a:t>
            </a:r>
            <a:endParaRPr lang="zh-CN" altLang="en-US" sz="3200" b="1" dirty="0">
              <a:solidFill>
                <a:srgbClr val="F8F8F8"/>
              </a:solidFill>
              <a:latin typeface="+mn-ea"/>
              <a:ea typeface="+mn-ea"/>
            </a:endParaRPr>
          </a:p>
        </p:txBody>
      </p:sp>
      <p:sp>
        <p:nvSpPr>
          <p:cNvPr id="107" name="TextBox 106"/>
          <p:cNvSpPr txBox="1"/>
          <p:nvPr/>
        </p:nvSpPr>
        <p:spPr>
          <a:xfrm>
            <a:off x="5157530" y="5041890"/>
            <a:ext cx="3389680" cy="523220"/>
          </a:xfrm>
          <a:prstGeom prst="rect">
            <a:avLst/>
          </a:prstGeom>
          <a:noFill/>
        </p:spPr>
        <p:txBody>
          <a:bodyPr wrap="square" rtlCol="0">
            <a:spAutoFit/>
          </a:bodyPr>
          <a:lstStyle/>
          <a:p>
            <a:r>
              <a:rPr lang="zh-CN" altLang="en-US" sz="2800" dirty="0" smtClean="0">
                <a:solidFill>
                  <a:schemeClr val="accent2"/>
                </a:solidFill>
                <a:latin typeface="+mn-ea"/>
                <a:ea typeface="+mn-ea"/>
              </a:rPr>
              <a:t>内联框架</a:t>
            </a:r>
            <a:endParaRPr lang="zh-CN" altLang="en-US" sz="2800" dirty="0">
              <a:solidFill>
                <a:schemeClr val="accent2"/>
              </a:solidFill>
              <a:latin typeface="+mn-ea"/>
              <a:ea typeface="+mn-ea"/>
            </a:endParaRPr>
          </a:p>
        </p:txBody>
      </p:sp>
      <p:sp>
        <p:nvSpPr>
          <p:cNvPr id="109" name="TextBox 108"/>
          <p:cNvSpPr txBox="1"/>
          <p:nvPr/>
        </p:nvSpPr>
        <p:spPr>
          <a:xfrm>
            <a:off x="3904364" y="5817642"/>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8</a:t>
            </a:r>
            <a:endParaRPr lang="zh-CN" altLang="en-US" sz="3200" b="1" dirty="0">
              <a:solidFill>
                <a:srgbClr val="F8F8F8"/>
              </a:solidFill>
              <a:latin typeface="+mn-ea"/>
              <a:ea typeface="+mn-ea"/>
            </a:endParaRPr>
          </a:p>
        </p:txBody>
      </p:sp>
      <p:sp>
        <p:nvSpPr>
          <p:cNvPr id="110" name="TextBox 109"/>
          <p:cNvSpPr txBox="1"/>
          <p:nvPr/>
        </p:nvSpPr>
        <p:spPr>
          <a:xfrm>
            <a:off x="4768619" y="5839272"/>
            <a:ext cx="3389680" cy="523220"/>
          </a:xfrm>
          <a:prstGeom prst="rect">
            <a:avLst/>
          </a:prstGeom>
          <a:noFill/>
        </p:spPr>
        <p:txBody>
          <a:bodyPr wrap="square" rtlCol="0">
            <a:spAutoFit/>
          </a:bodyPr>
          <a:lstStyle/>
          <a:p>
            <a:r>
              <a:rPr lang="en-US" altLang="zh-CN" sz="2800" dirty="0" smtClean="0">
                <a:solidFill>
                  <a:schemeClr val="accent2"/>
                </a:solidFill>
                <a:latin typeface="+mn-ea"/>
                <a:ea typeface="+mn-ea"/>
              </a:rPr>
              <a:t>CSS</a:t>
            </a:r>
            <a:r>
              <a:rPr lang="zh-CN" altLang="en-US" sz="2800" dirty="0" smtClean="0">
                <a:solidFill>
                  <a:schemeClr val="accent2"/>
                </a:solidFill>
                <a:latin typeface="+mn-ea"/>
                <a:ea typeface="+mn-ea"/>
              </a:rPr>
              <a:t>进阶应用</a:t>
            </a:r>
            <a:endParaRPr lang="zh-CN" altLang="en-US" sz="2800" dirty="0">
              <a:solidFill>
                <a:schemeClr val="accent2"/>
              </a:solidFill>
              <a:latin typeface="+mn-ea"/>
              <a:ea typeface="+mn-ea"/>
            </a:endParaRPr>
          </a:p>
        </p:txBody>
      </p:sp>
      <p:grpSp>
        <p:nvGrpSpPr>
          <p:cNvPr id="120" name="组合 119"/>
          <p:cNvGrpSpPr/>
          <p:nvPr/>
        </p:nvGrpSpPr>
        <p:grpSpPr>
          <a:xfrm>
            <a:off x="0" y="6696074"/>
            <a:ext cx="12196800" cy="161926"/>
            <a:chOff x="6350" y="4365625"/>
            <a:chExt cx="15438439" cy="161926"/>
          </a:xfrm>
        </p:grpSpPr>
        <p:sp>
          <p:nvSpPr>
            <p:cNvPr id="121" name="Rectangle 5"/>
            <p:cNvSpPr>
              <a:spLocks noChangeArrowheads="1"/>
            </p:cNvSpPr>
            <p:nvPr/>
          </p:nvSpPr>
          <p:spPr bwMode="auto">
            <a:xfrm>
              <a:off x="6350" y="4365625"/>
              <a:ext cx="3087688" cy="1619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6"/>
            <p:cNvSpPr>
              <a:spLocks noChangeArrowheads="1"/>
            </p:cNvSpPr>
            <p:nvPr/>
          </p:nvSpPr>
          <p:spPr bwMode="auto">
            <a:xfrm>
              <a:off x="3094038" y="4365625"/>
              <a:ext cx="3087688" cy="16192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Rectangle 7"/>
            <p:cNvSpPr>
              <a:spLocks noChangeArrowheads="1"/>
            </p:cNvSpPr>
            <p:nvPr/>
          </p:nvSpPr>
          <p:spPr bwMode="auto">
            <a:xfrm>
              <a:off x="6181725" y="4365625"/>
              <a:ext cx="3087688" cy="16192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Rectangle 8"/>
            <p:cNvSpPr>
              <a:spLocks noChangeArrowheads="1"/>
            </p:cNvSpPr>
            <p:nvPr/>
          </p:nvSpPr>
          <p:spPr bwMode="auto">
            <a:xfrm>
              <a:off x="9269413" y="4365625"/>
              <a:ext cx="3087688" cy="16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Rectangle 8"/>
            <p:cNvSpPr>
              <a:spLocks noChangeArrowheads="1"/>
            </p:cNvSpPr>
            <p:nvPr/>
          </p:nvSpPr>
          <p:spPr bwMode="auto">
            <a:xfrm>
              <a:off x="12357101" y="4365625"/>
              <a:ext cx="3087688" cy="161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p:cNvGrpSpPr/>
          <p:nvPr/>
        </p:nvGrpSpPr>
        <p:grpSpPr>
          <a:xfrm>
            <a:off x="4463282" y="2655392"/>
            <a:ext cx="6015038" cy="547688"/>
            <a:chOff x="3798888" y="3304575"/>
            <a:chExt cx="6015038" cy="547688"/>
          </a:xfrm>
        </p:grpSpPr>
        <p:sp>
          <p:nvSpPr>
            <p:cNvPr id="57" name="Freeform 5"/>
            <p:cNvSpPr>
              <a:spLocks/>
            </p:cNvSpPr>
            <p:nvPr/>
          </p:nvSpPr>
          <p:spPr bwMode="auto">
            <a:xfrm>
              <a:off x="3798888" y="3304575"/>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8"/>
            <p:cNvSpPr>
              <a:spLocks/>
            </p:cNvSpPr>
            <p:nvPr/>
          </p:nvSpPr>
          <p:spPr bwMode="auto">
            <a:xfrm>
              <a:off x="9263063" y="3304575"/>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9"/>
            <p:cNvSpPr>
              <a:spLocks/>
            </p:cNvSpPr>
            <p:nvPr/>
          </p:nvSpPr>
          <p:spPr bwMode="auto">
            <a:xfrm>
              <a:off x="9550401" y="3387125"/>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8" name="Freeform 6"/>
          <p:cNvSpPr>
            <a:spLocks/>
          </p:cNvSpPr>
          <p:nvPr/>
        </p:nvSpPr>
        <p:spPr bwMode="auto">
          <a:xfrm>
            <a:off x="4737920" y="2564904"/>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rgbClr val="4A206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7"/>
          <p:cNvSpPr>
            <a:spLocks/>
          </p:cNvSpPr>
          <p:nvPr/>
        </p:nvSpPr>
        <p:spPr bwMode="auto">
          <a:xfrm>
            <a:off x="4447407" y="2564904"/>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TextBox 98"/>
          <p:cNvSpPr txBox="1"/>
          <p:nvPr/>
        </p:nvSpPr>
        <p:spPr>
          <a:xfrm>
            <a:off x="4661699" y="2631991"/>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4</a:t>
            </a:r>
            <a:endParaRPr lang="zh-CN" altLang="en-US" sz="3200" b="1" dirty="0">
              <a:solidFill>
                <a:srgbClr val="F8F8F8"/>
              </a:solidFill>
              <a:latin typeface="+mn-ea"/>
              <a:ea typeface="+mn-ea"/>
            </a:endParaRPr>
          </a:p>
        </p:txBody>
      </p:sp>
      <p:sp>
        <p:nvSpPr>
          <p:cNvPr id="71" name="TextBox 104"/>
          <p:cNvSpPr txBox="1"/>
          <p:nvPr/>
        </p:nvSpPr>
        <p:spPr>
          <a:xfrm>
            <a:off x="5525954" y="2653621"/>
            <a:ext cx="3389680" cy="523220"/>
          </a:xfrm>
          <a:prstGeom prst="rect">
            <a:avLst/>
          </a:prstGeom>
          <a:noFill/>
        </p:spPr>
        <p:txBody>
          <a:bodyPr wrap="square" rtlCol="0">
            <a:spAutoFit/>
          </a:bodyPr>
          <a:lstStyle/>
          <a:p>
            <a:r>
              <a:rPr lang="zh-CN" altLang="en-US" sz="2800" dirty="0" smtClean="0">
                <a:solidFill>
                  <a:schemeClr val="accent2"/>
                </a:solidFill>
                <a:latin typeface="+mn-ea"/>
                <a:ea typeface="+mn-ea"/>
              </a:rPr>
              <a:t>图片及布局</a:t>
            </a:r>
            <a:endParaRPr lang="zh-CN" altLang="en-US" sz="2800" dirty="0">
              <a:solidFill>
                <a:schemeClr val="accent2"/>
              </a:solidFill>
              <a:latin typeface="+mn-ea"/>
              <a:ea typeface="+mn-ea"/>
            </a:endParaRPr>
          </a:p>
        </p:txBody>
      </p:sp>
      <p:grpSp>
        <p:nvGrpSpPr>
          <p:cNvPr id="76" name="组合 75"/>
          <p:cNvGrpSpPr/>
          <p:nvPr/>
        </p:nvGrpSpPr>
        <p:grpSpPr>
          <a:xfrm>
            <a:off x="4463282" y="3447480"/>
            <a:ext cx="6015038" cy="547688"/>
            <a:chOff x="3798888" y="3304575"/>
            <a:chExt cx="6015038" cy="547688"/>
          </a:xfrm>
        </p:grpSpPr>
        <p:sp>
          <p:nvSpPr>
            <p:cNvPr id="77" name="Freeform 5"/>
            <p:cNvSpPr>
              <a:spLocks/>
            </p:cNvSpPr>
            <p:nvPr/>
          </p:nvSpPr>
          <p:spPr bwMode="auto">
            <a:xfrm>
              <a:off x="3798888" y="3304575"/>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
            <p:cNvSpPr>
              <a:spLocks/>
            </p:cNvSpPr>
            <p:nvPr/>
          </p:nvSpPr>
          <p:spPr bwMode="auto">
            <a:xfrm>
              <a:off x="9263063" y="3304575"/>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rgbClr val="3366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9"/>
            <p:cNvSpPr>
              <a:spLocks/>
            </p:cNvSpPr>
            <p:nvPr/>
          </p:nvSpPr>
          <p:spPr bwMode="auto">
            <a:xfrm>
              <a:off x="9550401" y="3387125"/>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8" name="Freeform 6"/>
          <p:cNvSpPr>
            <a:spLocks/>
          </p:cNvSpPr>
          <p:nvPr/>
        </p:nvSpPr>
        <p:spPr bwMode="auto">
          <a:xfrm>
            <a:off x="4737920" y="3356992"/>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rgbClr val="0029A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7"/>
          <p:cNvSpPr>
            <a:spLocks/>
          </p:cNvSpPr>
          <p:nvPr/>
        </p:nvSpPr>
        <p:spPr bwMode="auto">
          <a:xfrm>
            <a:off x="4447407" y="3356992"/>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rgbClr val="3366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TextBox 98"/>
          <p:cNvSpPr txBox="1"/>
          <p:nvPr/>
        </p:nvSpPr>
        <p:spPr>
          <a:xfrm>
            <a:off x="4661699" y="3424079"/>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5</a:t>
            </a:r>
            <a:endParaRPr lang="zh-CN" altLang="en-US" sz="3200" b="1" dirty="0">
              <a:solidFill>
                <a:srgbClr val="F8F8F8"/>
              </a:solidFill>
              <a:latin typeface="+mn-ea"/>
              <a:ea typeface="+mn-ea"/>
            </a:endParaRPr>
          </a:p>
        </p:txBody>
      </p:sp>
      <p:sp>
        <p:nvSpPr>
          <p:cNvPr id="95" name="TextBox 104"/>
          <p:cNvSpPr txBox="1"/>
          <p:nvPr/>
        </p:nvSpPr>
        <p:spPr>
          <a:xfrm>
            <a:off x="5525954" y="3445709"/>
            <a:ext cx="3389680" cy="523220"/>
          </a:xfrm>
          <a:prstGeom prst="rect">
            <a:avLst/>
          </a:prstGeom>
          <a:noFill/>
        </p:spPr>
        <p:txBody>
          <a:bodyPr wrap="square" rtlCol="0">
            <a:spAutoFit/>
          </a:bodyPr>
          <a:lstStyle/>
          <a:p>
            <a:r>
              <a:rPr lang="zh-CN" altLang="en-US" sz="2800" dirty="0" smtClean="0">
                <a:solidFill>
                  <a:schemeClr val="accent2"/>
                </a:solidFill>
                <a:latin typeface="+mn-ea"/>
                <a:ea typeface="+mn-ea"/>
              </a:rPr>
              <a:t>表单及布局</a:t>
            </a:r>
            <a:endParaRPr lang="zh-CN" altLang="en-US" sz="2800" dirty="0">
              <a:solidFill>
                <a:schemeClr val="accent2"/>
              </a:solidFill>
              <a:latin typeface="+mn-ea"/>
              <a:ea typeface="+mn-ea"/>
            </a:endParaRPr>
          </a:p>
        </p:txBody>
      </p:sp>
      <p:grpSp>
        <p:nvGrpSpPr>
          <p:cNvPr id="100" name="组合 99"/>
          <p:cNvGrpSpPr/>
          <p:nvPr/>
        </p:nvGrpSpPr>
        <p:grpSpPr>
          <a:xfrm>
            <a:off x="4310882" y="4239568"/>
            <a:ext cx="6015038" cy="547688"/>
            <a:chOff x="3798888" y="3304575"/>
            <a:chExt cx="6015038" cy="547688"/>
          </a:xfrm>
        </p:grpSpPr>
        <p:sp>
          <p:nvSpPr>
            <p:cNvPr id="101" name="Freeform 5"/>
            <p:cNvSpPr>
              <a:spLocks/>
            </p:cNvSpPr>
            <p:nvPr/>
          </p:nvSpPr>
          <p:spPr bwMode="auto">
            <a:xfrm>
              <a:off x="3798888" y="3304575"/>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8"/>
            <p:cNvSpPr>
              <a:spLocks/>
            </p:cNvSpPr>
            <p:nvPr/>
          </p:nvSpPr>
          <p:spPr bwMode="auto">
            <a:xfrm>
              <a:off x="9263063" y="3304575"/>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9"/>
            <p:cNvSpPr>
              <a:spLocks/>
            </p:cNvSpPr>
            <p:nvPr/>
          </p:nvSpPr>
          <p:spPr bwMode="auto">
            <a:xfrm>
              <a:off x="9550401" y="3387125"/>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4" name="Freeform 6"/>
          <p:cNvSpPr>
            <a:spLocks/>
          </p:cNvSpPr>
          <p:nvPr/>
        </p:nvSpPr>
        <p:spPr bwMode="auto">
          <a:xfrm>
            <a:off x="4585520" y="4149080"/>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7"/>
          <p:cNvSpPr>
            <a:spLocks/>
          </p:cNvSpPr>
          <p:nvPr/>
        </p:nvSpPr>
        <p:spPr bwMode="auto">
          <a:xfrm>
            <a:off x="4295007" y="4149080"/>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TextBox 98"/>
          <p:cNvSpPr txBox="1"/>
          <p:nvPr/>
        </p:nvSpPr>
        <p:spPr>
          <a:xfrm>
            <a:off x="4509299" y="4216167"/>
            <a:ext cx="434526" cy="584775"/>
          </a:xfrm>
          <a:prstGeom prst="rect">
            <a:avLst/>
          </a:prstGeom>
          <a:noFill/>
        </p:spPr>
        <p:txBody>
          <a:bodyPr wrap="square" rtlCol="0">
            <a:spAutoFit/>
          </a:bodyPr>
          <a:lstStyle/>
          <a:p>
            <a:r>
              <a:rPr lang="en-US" altLang="zh-CN" sz="3200" b="1" dirty="0" smtClean="0">
                <a:solidFill>
                  <a:srgbClr val="F8F8F8"/>
                </a:solidFill>
                <a:latin typeface="+mn-ea"/>
                <a:ea typeface="+mn-ea"/>
              </a:rPr>
              <a:t>6</a:t>
            </a:r>
            <a:endParaRPr lang="zh-CN" altLang="en-US" sz="3200" b="1" dirty="0">
              <a:solidFill>
                <a:srgbClr val="F8F8F8"/>
              </a:solidFill>
              <a:latin typeface="+mn-ea"/>
              <a:ea typeface="+mn-ea"/>
            </a:endParaRPr>
          </a:p>
        </p:txBody>
      </p:sp>
      <p:sp>
        <p:nvSpPr>
          <p:cNvPr id="112" name="TextBox 104"/>
          <p:cNvSpPr txBox="1"/>
          <p:nvPr/>
        </p:nvSpPr>
        <p:spPr>
          <a:xfrm>
            <a:off x="5373554" y="4237797"/>
            <a:ext cx="3389680" cy="523220"/>
          </a:xfrm>
          <a:prstGeom prst="rect">
            <a:avLst/>
          </a:prstGeom>
          <a:noFill/>
        </p:spPr>
        <p:txBody>
          <a:bodyPr wrap="square" rtlCol="0">
            <a:spAutoFit/>
          </a:bodyPr>
          <a:lstStyle/>
          <a:p>
            <a:r>
              <a:rPr lang="zh-CN" altLang="en-US" sz="2800" dirty="0" smtClean="0">
                <a:solidFill>
                  <a:schemeClr val="accent2"/>
                </a:solidFill>
                <a:latin typeface="+mn-ea"/>
                <a:ea typeface="+mn-ea"/>
              </a:rPr>
              <a:t>表格及布局</a:t>
            </a:r>
            <a:endParaRPr lang="zh-CN" altLang="en-US" sz="2800" dirty="0">
              <a:solidFill>
                <a:schemeClr val="accent2"/>
              </a:solidFill>
              <a:latin typeface="+mn-ea"/>
              <a:ea typeface="+mn-ea"/>
            </a:endParaRPr>
          </a:p>
        </p:txBody>
      </p:sp>
    </p:spTree>
    <p:extLst>
      <p:ext uri="{BB962C8B-B14F-4D97-AF65-F5344CB8AC3E}">
        <p14:creationId xmlns:p14="http://schemas.microsoft.com/office/powerpoint/2010/main" val="912798635"/>
      </p:ext>
    </p:extLst>
  </p:cSld>
  <p:clrMapOvr>
    <a:masterClrMapping/>
  </p:clrMapOvr>
  <p:transition spd="slow" advTm="1007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1"/>
                                        </p:tgtEl>
                                        <p:attrNameLst>
                                          <p:attrName>ppt_y</p:attrName>
                                        </p:attrNameLst>
                                      </p:cBhvr>
                                      <p:tavLst>
                                        <p:tav tm="0">
                                          <p:val>
                                            <p:strVal val="#ppt_y"/>
                                          </p:val>
                                        </p:tav>
                                        <p:tav tm="100000">
                                          <p:val>
                                            <p:strVal val="#ppt_y"/>
                                          </p:val>
                                        </p:tav>
                                      </p:tavLst>
                                    </p:anim>
                                    <p:anim calcmode="lin" valueType="num">
                                      <p:cBhvr>
                                        <p:cTn id="9"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1"/>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53"/>
                                        </p:tgtEl>
                                        <p:attrNameLst>
                                          <p:attrName>ppt_y</p:attrName>
                                        </p:attrNameLst>
                                      </p:cBhvr>
                                      <p:tavLst>
                                        <p:tav tm="0">
                                          <p:val>
                                            <p:strVal val="#ppt_y"/>
                                          </p:val>
                                        </p:tav>
                                        <p:tav tm="100000">
                                          <p:val>
                                            <p:strVal val="#ppt_y"/>
                                          </p:val>
                                        </p:tav>
                                      </p:tavLst>
                                    </p:anim>
                                    <p:anim calcmode="lin" valueType="num">
                                      <p:cBhvr>
                                        <p:cTn id="16"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53"/>
                                        </p:tgtEl>
                                      </p:cBhvr>
                                    </p:animEffect>
                                  </p:childTnLst>
                                </p:cTn>
                              </p:par>
                            </p:childTnLst>
                          </p:cTn>
                        </p:par>
                        <p:par>
                          <p:cTn id="19" fill="hold">
                            <p:stCondLst>
                              <p:cond delay="850"/>
                            </p:stCondLst>
                            <p:childTnLst>
                              <p:par>
                                <p:cTn id="20" presetID="21"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heel(1)">
                                      <p:cBhvr>
                                        <p:cTn id="22" dur="500"/>
                                        <p:tgtEl>
                                          <p:spTgt spid="50"/>
                                        </p:tgtEl>
                                      </p:cBhvr>
                                    </p:animEffect>
                                  </p:childTnLst>
                                </p:cTn>
                              </p:par>
                              <p:par>
                                <p:cTn id="23" presetID="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55"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strVal val="#ppt_w*0.70"/>
                                          </p:val>
                                        </p:tav>
                                        <p:tav tm="100000">
                                          <p:val>
                                            <p:strVal val="#ppt_w"/>
                                          </p:val>
                                        </p:tav>
                                      </p:tavLst>
                                    </p:anim>
                                    <p:anim calcmode="lin" valueType="num">
                                      <p:cBhvr>
                                        <p:cTn id="30" dur="500" fill="hold"/>
                                        <p:tgtEl>
                                          <p:spTgt spid="19"/>
                                        </p:tgtEl>
                                        <p:attrNameLst>
                                          <p:attrName>ppt_h</p:attrName>
                                        </p:attrNameLst>
                                      </p:cBhvr>
                                      <p:tavLst>
                                        <p:tav tm="0">
                                          <p:val>
                                            <p:strVal val="#ppt_h"/>
                                          </p:val>
                                        </p:tav>
                                        <p:tav tm="100000">
                                          <p:val>
                                            <p:strVal val="#ppt_h"/>
                                          </p:val>
                                        </p:tav>
                                      </p:tavLst>
                                    </p:anim>
                                    <p:animEffect transition="in" filter="fade">
                                      <p:cBhvr>
                                        <p:cTn id="31" dur="500"/>
                                        <p:tgtEl>
                                          <p:spTgt spid="19"/>
                                        </p:tgtEl>
                                      </p:cBhvr>
                                    </p:animEffect>
                                  </p:childTnLst>
                                </p:cTn>
                              </p:par>
                              <p:par>
                                <p:cTn id="32" presetID="2" presetClass="entr" presetSubtype="4" fill="hold" nodeType="withEffect">
                                  <p:stCondLst>
                                    <p:cond delay="20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par>
                                <p:cTn id="36" presetID="55" presetClass="entr" presetSubtype="0" fill="hold" nodeType="withEffect">
                                  <p:stCondLst>
                                    <p:cond delay="20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strVal val="#ppt_w*0.70"/>
                                          </p:val>
                                        </p:tav>
                                        <p:tav tm="100000">
                                          <p:val>
                                            <p:strVal val="#ppt_w"/>
                                          </p:val>
                                        </p:tav>
                                      </p:tavLst>
                                    </p:anim>
                                    <p:anim calcmode="lin" valueType="num">
                                      <p:cBhvr>
                                        <p:cTn id="39" dur="500" fill="hold"/>
                                        <p:tgtEl>
                                          <p:spTgt spid="20"/>
                                        </p:tgtEl>
                                        <p:attrNameLst>
                                          <p:attrName>ppt_h</p:attrName>
                                        </p:attrNameLst>
                                      </p:cBhvr>
                                      <p:tavLst>
                                        <p:tav tm="0">
                                          <p:val>
                                            <p:strVal val="#ppt_h"/>
                                          </p:val>
                                        </p:tav>
                                        <p:tav tm="100000">
                                          <p:val>
                                            <p:strVal val="#ppt_h"/>
                                          </p:val>
                                        </p:tav>
                                      </p:tavLst>
                                    </p:anim>
                                    <p:animEffect transition="in" filter="fade">
                                      <p:cBhvr>
                                        <p:cTn id="40" dur="500"/>
                                        <p:tgtEl>
                                          <p:spTgt spid="20"/>
                                        </p:tgtEl>
                                      </p:cBhvr>
                                    </p:animEffect>
                                  </p:childTnLst>
                                </p:cTn>
                              </p:par>
                              <p:par>
                                <p:cTn id="41" presetID="2" presetClass="entr" presetSubtype="4" fill="hold" nodeType="withEffect">
                                  <p:stCondLst>
                                    <p:cond delay="4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55" presetClass="entr" presetSubtype="0" fill="hold" nodeType="withEffect">
                                  <p:stCondLst>
                                    <p:cond delay="40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strVal val="#ppt_w*0.70"/>
                                          </p:val>
                                        </p:tav>
                                        <p:tav tm="100000">
                                          <p:val>
                                            <p:strVal val="#ppt_w"/>
                                          </p:val>
                                        </p:tav>
                                      </p:tavLst>
                                    </p:anim>
                                    <p:anim calcmode="lin" valueType="num">
                                      <p:cBhvr>
                                        <p:cTn id="48" dur="500" fill="hold"/>
                                        <p:tgtEl>
                                          <p:spTgt spid="21"/>
                                        </p:tgtEl>
                                        <p:attrNameLst>
                                          <p:attrName>ppt_h</p:attrName>
                                        </p:attrNameLst>
                                      </p:cBhvr>
                                      <p:tavLst>
                                        <p:tav tm="0">
                                          <p:val>
                                            <p:strVal val="#ppt_h"/>
                                          </p:val>
                                        </p:tav>
                                        <p:tav tm="100000">
                                          <p:val>
                                            <p:strVal val="#ppt_h"/>
                                          </p:val>
                                        </p:tav>
                                      </p:tavLst>
                                    </p:anim>
                                    <p:animEffect transition="in" filter="fade">
                                      <p:cBhvr>
                                        <p:cTn id="49" dur="500"/>
                                        <p:tgtEl>
                                          <p:spTgt spid="21"/>
                                        </p:tgtEl>
                                      </p:cBhvr>
                                    </p:animEffect>
                                  </p:childTnLst>
                                </p:cTn>
                              </p:par>
                              <p:par>
                                <p:cTn id="50" presetID="2" presetClass="entr" presetSubtype="4" fill="hold" nodeType="withEffect">
                                  <p:stCondLst>
                                    <p:cond delay="400"/>
                                  </p:stCondLst>
                                  <p:childTnLst>
                                    <p:set>
                                      <p:cBhvr>
                                        <p:cTn id="51" dur="1" fill="hold">
                                          <p:stCondLst>
                                            <p:cond delay="0"/>
                                          </p:stCondLst>
                                        </p:cTn>
                                        <p:tgtEl>
                                          <p:spTgt spid="56"/>
                                        </p:tgtEl>
                                        <p:attrNameLst>
                                          <p:attrName>style.visibility</p:attrName>
                                        </p:attrNameLst>
                                      </p:cBhvr>
                                      <p:to>
                                        <p:strVal val="visible"/>
                                      </p:to>
                                    </p:set>
                                    <p:anim calcmode="lin" valueType="num">
                                      <p:cBhvr additive="base">
                                        <p:cTn id="52" dur="500" fill="hold"/>
                                        <p:tgtEl>
                                          <p:spTgt spid="56"/>
                                        </p:tgtEl>
                                        <p:attrNameLst>
                                          <p:attrName>ppt_x</p:attrName>
                                        </p:attrNameLst>
                                      </p:cBhvr>
                                      <p:tavLst>
                                        <p:tav tm="0">
                                          <p:val>
                                            <p:strVal val="#ppt_x"/>
                                          </p:val>
                                        </p:tav>
                                        <p:tav tm="100000">
                                          <p:val>
                                            <p:strVal val="#ppt_x"/>
                                          </p:val>
                                        </p:tav>
                                      </p:tavLst>
                                    </p:anim>
                                    <p:anim calcmode="lin" valueType="num">
                                      <p:cBhvr additive="base">
                                        <p:cTn id="53" dur="500" fill="hold"/>
                                        <p:tgtEl>
                                          <p:spTgt spid="56"/>
                                        </p:tgtEl>
                                        <p:attrNameLst>
                                          <p:attrName>ppt_y</p:attrName>
                                        </p:attrNameLst>
                                      </p:cBhvr>
                                      <p:tavLst>
                                        <p:tav tm="0">
                                          <p:val>
                                            <p:strVal val="1+#ppt_h/2"/>
                                          </p:val>
                                        </p:tav>
                                        <p:tav tm="100000">
                                          <p:val>
                                            <p:strVal val="#ppt_y"/>
                                          </p:val>
                                        </p:tav>
                                      </p:tavLst>
                                    </p:anim>
                                  </p:childTnLst>
                                </p:cTn>
                              </p:par>
                              <p:par>
                                <p:cTn id="54" presetID="55" presetClass="entr" presetSubtype="0" fill="hold" nodeType="withEffect">
                                  <p:stCondLst>
                                    <p:cond delay="400"/>
                                  </p:stCondLst>
                                  <p:childTnLst>
                                    <p:set>
                                      <p:cBhvr>
                                        <p:cTn id="55" dur="1" fill="hold">
                                          <p:stCondLst>
                                            <p:cond delay="0"/>
                                          </p:stCondLst>
                                        </p:cTn>
                                        <p:tgtEl>
                                          <p:spTgt spid="56"/>
                                        </p:tgtEl>
                                        <p:attrNameLst>
                                          <p:attrName>style.visibility</p:attrName>
                                        </p:attrNameLst>
                                      </p:cBhvr>
                                      <p:to>
                                        <p:strVal val="visible"/>
                                      </p:to>
                                    </p:set>
                                    <p:anim calcmode="lin" valueType="num">
                                      <p:cBhvr>
                                        <p:cTn id="56" dur="500" fill="hold"/>
                                        <p:tgtEl>
                                          <p:spTgt spid="56"/>
                                        </p:tgtEl>
                                        <p:attrNameLst>
                                          <p:attrName>ppt_w</p:attrName>
                                        </p:attrNameLst>
                                      </p:cBhvr>
                                      <p:tavLst>
                                        <p:tav tm="0">
                                          <p:val>
                                            <p:strVal val="#ppt_w*0.70"/>
                                          </p:val>
                                        </p:tav>
                                        <p:tav tm="100000">
                                          <p:val>
                                            <p:strVal val="#ppt_w"/>
                                          </p:val>
                                        </p:tav>
                                      </p:tavLst>
                                    </p:anim>
                                    <p:anim calcmode="lin" valueType="num">
                                      <p:cBhvr>
                                        <p:cTn id="57" dur="500" fill="hold"/>
                                        <p:tgtEl>
                                          <p:spTgt spid="56"/>
                                        </p:tgtEl>
                                        <p:attrNameLst>
                                          <p:attrName>ppt_h</p:attrName>
                                        </p:attrNameLst>
                                      </p:cBhvr>
                                      <p:tavLst>
                                        <p:tav tm="0">
                                          <p:val>
                                            <p:strVal val="#ppt_h"/>
                                          </p:val>
                                        </p:tav>
                                        <p:tav tm="100000">
                                          <p:val>
                                            <p:strVal val="#ppt_h"/>
                                          </p:val>
                                        </p:tav>
                                      </p:tavLst>
                                    </p:anim>
                                    <p:animEffect transition="in" filter="fade">
                                      <p:cBhvr>
                                        <p:cTn id="58" dur="500"/>
                                        <p:tgtEl>
                                          <p:spTgt spid="56"/>
                                        </p:tgtEl>
                                      </p:cBhvr>
                                    </p:animEffect>
                                  </p:childTnLst>
                                </p:cTn>
                              </p:par>
                              <p:par>
                                <p:cTn id="59" presetID="2" presetClass="entr" presetSubtype="4" fill="hold" nodeType="withEffect">
                                  <p:stCondLst>
                                    <p:cond delay="400"/>
                                  </p:stCondLst>
                                  <p:childTnLst>
                                    <p:set>
                                      <p:cBhvr>
                                        <p:cTn id="60" dur="1" fill="hold">
                                          <p:stCondLst>
                                            <p:cond delay="0"/>
                                          </p:stCondLst>
                                        </p:cTn>
                                        <p:tgtEl>
                                          <p:spTgt spid="76"/>
                                        </p:tgtEl>
                                        <p:attrNameLst>
                                          <p:attrName>style.visibility</p:attrName>
                                        </p:attrNameLst>
                                      </p:cBhvr>
                                      <p:to>
                                        <p:strVal val="visible"/>
                                      </p:to>
                                    </p:set>
                                    <p:anim calcmode="lin" valueType="num">
                                      <p:cBhvr additive="base">
                                        <p:cTn id="61" dur="500" fill="hold"/>
                                        <p:tgtEl>
                                          <p:spTgt spid="76"/>
                                        </p:tgtEl>
                                        <p:attrNameLst>
                                          <p:attrName>ppt_x</p:attrName>
                                        </p:attrNameLst>
                                      </p:cBhvr>
                                      <p:tavLst>
                                        <p:tav tm="0">
                                          <p:val>
                                            <p:strVal val="#ppt_x"/>
                                          </p:val>
                                        </p:tav>
                                        <p:tav tm="100000">
                                          <p:val>
                                            <p:strVal val="#ppt_x"/>
                                          </p:val>
                                        </p:tav>
                                      </p:tavLst>
                                    </p:anim>
                                    <p:anim calcmode="lin" valueType="num">
                                      <p:cBhvr additive="base">
                                        <p:cTn id="62" dur="500" fill="hold"/>
                                        <p:tgtEl>
                                          <p:spTgt spid="76"/>
                                        </p:tgtEl>
                                        <p:attrNameLst>
                                          <p:attrName>ppt_y</p:attrName>
                                        </p:attrNameLst>
                                      </p:cBhvr>
                                      <p:tavLst>
                                        <p:tav tm="0">
                                          <p:val>
                                            <p:strVal val="1+#ppt_h/2"/>
                                          </p:val>
                                        </p:tav>
                                        <p:tav tm="100000">
                                          <p:val>
                                            <p:strVal val="#ppt_y"/>
                                          </p:val>
                                        </p:tav>
                                      </p:tavLst>
                                    </p:anim>
                                  </p:childTnLst>
                                </p:cTn>
                              </p:par>
                              <p:par>
                                <p:cTn id="63" presetID="55" presetClass="entr" presetSubtype="0" fill="hold" nodeType="withEffect">
                                  <p:stCondLst>
                                    <p:cond delay="400"/>
                                  </p:stCondLst>
                                  <p:childTnLst>
                                    <p:set>
                                      <p:cBhvr>
                                        <p:cTn id="64" dur="1" fill="hold">
                                          <p:stCondLst>
                                            <p:cond delay="0"/>
                                          </p:stCondLst>
                                        </p:cTn>
                                        <p:tgtEl>
                                          <p:spTgt spid="76"/>
                                        </p:tgtEl>
                                        <p:attrNameLst>
                                          <p:attrName>style.visibility</p:attrName>
                                        </p:attrNameLst>
                                      </p:cBhvr>
                                      <p:to>
                                        <p:strVal val="visible"/>
                                      </p:to>
                                    </p:set>
                                    <p:anim calcmode="lin" valueType="num">
                                      <p:cBhvr>
                                        <p:cTn id="65" dur="500" fill="hold"/>
                                        <p:tgtEl>
                                          <p:spTgt spid="76"/>
                                        </p:tgtEl>
                                        <p:attrNameLst>
                                          <p:attrName>ppt_w</p:attrName>
                                        </p:attrNameLst>
                                      </p:cBhvr>
                                      <p:tavLst>
                                        <p:tav tm="0">
                                          <p:val>
                                            <p:strVal val="#ppt_w*0.70"/>
                                          </p:val>
                                        </p:tav>
                                        <p:tav tm="100000">
                                          <p:val>
                                            <p:strVal val="#ppt_w"/>
                                          </p:val>
                                        </p:tav>
                                      </p:tavLst>
                                    </p:anim>
                                    <p:anim calcmode="lin" valueType="num">
                                      <p:cBhvr>
                                        <p:cTn id="66" dur="500" fill="hold"/>
                                        <p:tgtEl>
                                          <p:spTgt spid="76"/>
                                        </p:tgtEl>
                                        <p:attrNameLst>
                                          <p:attrName>ppt_h</p:attrName>
                                        </p:attrNameLst>
                                      </p:cBhvr>
                                      <p:tavLst>
                                        <p:tav tm="0">
                                          <p:val>
                                            <p:strVal val="#ppt_h"/>
                                          </p:val>
                                        </p:tav>
                                        <p:tav tm="100000">
                                          <p:val>
                                            <p:strVal val="#ppt_h"/>
                                          </p:val>
                                        </p:tav>
                                      </p:tavLst>
                                    </p:anim>
                                    <p:animEffect transition="in" filter="fade">
                                      <p:cBhvr>
                                        <p:cTn id="67" dur="500"/>
                                        <p:tgtEl>
                                          <p:spTgt spid="76"/>
                                        </p:tgtEl>
                                      </p:cBhvr>
                                    </p:animEffect>
                                  </p:childTnLst>
                                </p:cTn>
                              </p:par>
                              <p:par>
                                <p:cTn id="68" presetID="2" presetClass="entr" presetSubtype="4" fill="hold" nodeType="withEffect">
                                  <p:stCondLst>
                                    <p:cond delay="400"/>
                                  </p:stCondLst>
                                  <p:childTnLst>
                                    <p:set>
                                      <p:cBhvr>
                                        <p:cTn id="69" dur="1" fill="hold">
                                          <p:stCondLst>
                                            <p:cond delay="0"/>
                                          </p:stCondLst>
                                        </p:cTn>
                                        <p:tgtEl>
                                          <p:spTgt spid="100"/>
                                        </p:tgtEl>
                                        <p:attrNameLst>
                                          <p:attrName>style.visibility</p:attrName>
                                        </p:attrNameLst>
                                      </p:cBhvr>
                                      <p:to>
                                        <p:strVal val="visible"/>
                                      </p:to>
                                    </p:set>
                                    <p:anim calcmode="lin" valueType="num">
                                      <p:cBhvr additive="base">
                                        <p:cTn id="70" dur="500" fill="hold"/>
                                        <p:tgtEl>
                                          <p:spTgt spid="100"/>
                                        </p:tgtEl>
                                        <p:attrNameLst>
                                          <p:attrName>ppt_x</p:attrName>
                                        </p:attrNameLst>
                                      </p:cBhvr>
                                      <p:tavLst>
                                        <p:tav tm="0">
                                          <p:val>
                                            <p:strVal val="#ppt_x"/>
                                          </p:val>
                                        </p:tav>
                                        <p:tav tm="100000">
                                          <p:val>
                                            <p:strVal val="#ppt_x"/>
                                          </p:val>
                                        </p:tav>
                                      </p:tavLst>
                                    </p:anim>
                                    <p:anim calcmode="lin" valueType="num">
                                      <p:cBhvr additive="base">
                                        <p:cTn id="71" dur="500" fill="hold"/>
                                        <p:tgtEl>
                                          <p:spTgt spid="100"/>
                                        </p:tgtEl>
                                        <p:attrNameLst>
                                          <p:attrName>ppt_y</p:attrName>
                                        </p:attrNameLst>
                                      </p:cBhvr>
                                      <p:tavLst>
                                        <p:tav tm="0">
                                          <p:val>
                                            <p:strVal val="1+#ppt_h/2"/>
                                          </p:val>
                                        </p:tav>
                                        <p:tav tm="100000">
                                          <p:val>
                                            <p:strVal val="#ppt_y"/>
                                          </p:val>
                                        </p:tav>
                                      </p:tavLst>
                                    </p:anim>
                                  </p:childTnLst>
                                </p:cTn>
                              </p:par>
                              <p:par>
                                <p:cTn id="72" presetID="55" presetClass="entr" presetSubtype="0" fill="hold" nodeType="withEffect">
                                  <p:stCondLst>
                                    <p:cond delay="400"/>
                                  </p:stCondLst>
                                  <p:childTnLst>
                                    <p:set>
                                      <p:cBhvr>
                                        <p:cTn id="73" dur="1" fill="hold">
                                          <p:stCondLst>
                                            <p:cond delay="0"/>
                                          </p:stCondLst>
                                        </p:cTn>
                                        <p:tgtEl>
                                          <p:spTgt spid="100"/>
                                        </p:tgtEl>
                                        <p:attrNameLst>
                                          <p:attrName>style.visibility</p:attrName>
                                        </p:attrNameLst>
                                      </p:cBhvr>
                                      <p:to>
                                        <p:strVal val="visible"/>
                                      </p:to>
                                    </p:set>
                                    <p:anim calcmode="lin" valueType="num">
                                      <p:cBhvr>
                                        <p:cTn id="74" dur="500" fill="hold"/>
                                        <p:tgtEl>
                                          <p:spTgt spid="100"/>
                                        </p:tgtEl>
                                        <p:attrNameLst>
                                          <p:attrName>ppt_w</p:attrName>
                                        </p:attrNameLst>
                                      </p:cBhvr>
                                      <p:tavLst>
                                        <p:tav tm="0">
                                          <p:val>
                                            <p:strVal val="#ppt_w*0.70"/>
                                          </p:val>
                                        </p:tav>
                                        <p:tav tm="100000">
                                          <p:val>
                                            <p:strVal val="#ppt_w"/>
                                          </p:val>
                                        </p:tav>
                                      </p:tavLst>
                                    </p:anim>
                                    <p:anim calcmode="lin" valueType="num">
                                      <p:cBhvr>
                                        <p:cTn id="75" dur="500" fill="hold"/>
                                        <p:tgtEl>
                                          <p:spTgt spid="100"/>
                                        </p:tgtEl>
                                        <p:attrNameLst>
                                          <p:attrName>ppt_h</p:attrName>
                                        </p:attrNameLst>
                                      </p:cBhvr>
                                      <p:tavLst>
                                        <p:tav tm="0">
                                          <p:val>
                                            <p:strVal val="#ppt_h"/>
                                          </p:val>
                                        </p:tav>
                                        <p:tav tm="100000">
                                          <p:val>
                                            <p:strVal val="#ppt_h"/>
                                          </p:val>
                                        </p:tav>
                                      </p:tavLst>
                                    </p:anim>
                                    <p:animEffect transition="in" filter="fade">
                                      <p:cBhvr>
                                        <p:cTn id="76" dur="500"/>
                                        <p:tgtEl>
                                          <p:spTgt spid="100"/>
                                        </p:tgtEl>
                                      </p:cBhvr>
                                    </p:animEffect>
                                  </p:childTnLst>
                                </p:cTn>
                              </p:par>
                              <p:par>
                                <p:cTn id="77" presetID="2" presetClass="entr" presetSubtype="4" fill="hold" nodeType="withEffect">
                                  <p:stCondLst>
                                    <p:cond delay="60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par>
                                <p:cTn id="81" presetID="55" presetClass="entr" presetSubtype="0" fill="hold" nodeType="withEffect">
                                  <p:stCondLst>
                                    <p:cond delay="600"/>
                                  </p:stCondLst>
                                  <p:childTnLst>
                                    <p:set>
                                      <p:cBhvr>
                                        <p:cTn id="82" dur="1" fill="hold">
                                          <p:stCondLst>
                                            <p:cond delay="0"/>
                                          </p:stCondLst>
                                        </p:cTn>
                                        <p:tgtEl>
                                          <p:spTgt spid="28"/>
                                        </p:tgtEl>
                                        <p:attrNameLst>
                                          <p:attrName>style.visibility</p:attrName>
                                        </p:attrNameLst>
                                      </p:cBhvr>
                                      <p:to>
                                        <p:strVal val="visible"/>
                                      </p:to>
                                    </p:set>
                                    <p:anim calcmode="lin" valueType="num">
                                      <p:cBhvr>
                                        <p:cTn id="83" dur="500" fill="hold"/>
                                        <p:tgtEl>
                                          <p:spTgt spid="28"/>
                                        </p:tgtEl>
                                        <p:attrNameLst>
                                          <p:attrName>ppt_w</p:attrName>
                                        </p:attrNameLst>
                                      </p:cBhvr>
                                      <p:tavLst>
                                        <p:tav tm="0">
                                          <p:val>
                                            <p:strVal val="#ppt_w*0.70"/>
                                          </p:val>
                                        </p:tav>
                                        <p:tav tm="100000">
                                          <p:val>
                                            <p:strVal val="#ppt_w"/>
                                          </p:val>
                                        </p:tav>
                                      </p:tavLst>
                                    </p:anim>
                                    <p:anim calcmode="lin" valueType="num">
                                      <p:cBhvr>
                                        <p:cTn id="84" dur="500" fill="hold"/>
                                        <p:tgtEl>
                                          <p:spTgt spid="28"/>
                                        </p:tgtEl>
                                        <p:attrNameLst>
                                          <p:attrName>ppt_h</p:attrName>
                                        </p:attrNameLst>
                                      </p:cBhvr>
                                      <p:tavLst>
                                        <p:tav tm="0">
                                          <p:val>
                                            <p:strVal val="#ppt_h"/>
                                          </p:val>
                                        </p:tav>
                                        <p:tav tm="100000">
                                          <p:val>
                                            <p:strVal val="#ppt_h"/>
                                          </p:val>
                                        </p:tav>
                                      </p:tavLst>
                                    </p:anim>
                                    <p:animEffect transition="in" filter="fade">
                                      <p:cBhvr>
                                        <p:cTn id="85" dur="500"/>
                                        <p:tgtEl>
                                          <p:spTgt spid="28"/>
                                        </p:tgtEl>
                                      </p:cBhvr>
                                    </p:animEffect>
                                  </p:childTnLst>
                                </p:cTn>
                              </p:par>
                              <p:par>
                                <p:cTn id="86" presetID="2" presetClass="entr" presetSubtype="4" fill="hold" nodeType="withEffect">
                                  <p:stCondLst>
                                    <p:cond delay="800"/>
                                  </p:stCondLst>
                                  <p:childTnLst>
                                    <p:set>
                                      <p:cBhvr>
                                        <p:cTn id="87" dur="1" fill="hold">
                                          <p:stCondLst>
                                            <p:cond delay="0"/>
                                          </p:stCondLst>
                                        </p:cTn>
                                        <p:tgtEl>
                                          <p:spTgt spid="27"/>
                                        </p:tgtEl>
                                        <p:attrNameLst>
                                          <p:attrName>style.visibility</p:attrName>
                                        </p:attrNameLst>
                                      </p:cBhvr>
                                      <p:to>
                                        <p:strVal val="visible"/>
                                      </p:to>
                                    </p:set>
                                    <p:anim calcmode="lin" valueType="num">
                                      <p:cBhvr additive="base">
                                        <p:cTn id="88" dur="500" fill="hold"/>
                                        <p:tgtEl>
                                          <p:spTgt spid="27"/>
                                        </p:tgtEl>
                                        <p:attrNameLst>
                                          <p:attrName>ppt_x</p:attrName>
                                        </p:attrNameLst>
                                      </p:cBhvr>
                                      <p:tavLst>
                                        <p:tav tm="0">
                                          <p:val>
                                            <p:strVal val="#ppt_x"/>
                                          </p:val>
                                        </p:tav>
                                        <p:tav tm="100000">
                                          <p:val>
                                            <p:strVal val="#ppt_x"/>
                                          </p:val>
                                        </p:tav>
                                      </p:tavLst>
                                    </p:anim>
                                    <p:anim calcmode="lin" valueType="num">
                                      <p:cBhvr additive="base">
                                        <p:cTn id="89" dur="500" fill="hold"/>
                                        <p:tgtEl>
                                          <p:spTgt spid="27"/>
                                        </p:tgtEl>
                                        <p:attrNameLst>
                                          <p:attrName>ppt_y</p:attrName>
                                        </p:attrNameLst>
                                      </p:cBhvr>
                                      <p:tavLst>
                                        <p:tav tm="0">
                                          <p:val>
                                            <p:strVal val="1+#ppt_h/2"/>
                                          </p:val>
                                        </p:tav>
                                        <p:tav tm="100000">
                                          <p:val>
                                            <p:strVal val="#ppt_y"/>
                                          </p:val>
                                        </p:tav>
                                      </p:tavLst>
                                    </p:anim>
                                  </p:childTnLst>
                                </p:cTn>
                              </p:par>
                              <p:par>
                                <p:cTn id="90" presetID="55" presetClass="entr" presetSubtype="0" fill="hold" nodeType="withEffect">
                                  <p:stCondLst>
                                    <p:cond delay="800"/>
                                  </p:stCondLst>
                                  <p:childTnLst>
                                    <p:set>
                                      <p:cBhvr>
                                        <p:cTn id="91" dur="1" fill="hold">
                                          <p:stCondLst>
                                            <p:cond delay="0"/>
                                          </p:stCondLst>
                                        </p:cTn>
                                        <p:tgtEl>
                                          <p:spTgt spid="27"/>
                                        </p:tgtEl>
                                        <p:attrNameLst>
                                          <p:attrName>style.visibility</p:attrName>
                                        </p:attrNameLst>
                                      </p:cBhvr>
                                      <p:to>
                                        <p:strVal val="visible"/>
                                      </p:to>
                                    </p:set>
                                    <p:anim calcmode="lin" valueType="num">
                                      <p:cBhvr>
                                        <p:cTn id="92" dur="500" fill="hold"/>
                                        <p:tgtEl>
                                          <p:spTgt spid="27"/>
                                        </p:tgtEl>
                                        <p:attrNameLst>
                                          <p:attrName>ppt_w</p:attrName>
                                        </p:attrNameLst>
                                      </p:cBhvr>
                                      <p:tavLst>
                                        <p:tav tm="0">
                                          <p:val>
                                            <p:strVal val="#ppt_w*0.70"/>
                                          </p:val>
                                        </p:tav>
                                        <p:tav tm="100000">
                                          <p:val>
                                            <p:strVal val="#ppt_w"/>
                                          </p:val>
                                        </p:tav>
                                      </p:tavLst>
                                    </p:anim>
                                    <p:anim calcmode="lin" valueType="num">
                                      <p:cBhvr>
                                        <p:cTn id="93" dur="500" fill="hold"/>
                                        <p:tgtEl>
                                          <p:spTgt spid="27"/>
                                        </p:tgtEl>
                                        <p:attrNameLst>
                                          <p:attrName>ppt_h</p:attrName>
                                        </p:attrNameLst>
                                      </p:cBhvr>
                                      <p:tavLst>
                                        <p:tav tm="0">
                                          <p:val>
                                            <p:strVal val="#ppt_h"/>
                                          </p:val>
                                        </p:tav>
                                        <p:tav tm="100000">
                                          <p:val>
                                            <p:strVal val="#ppt_h"/>
                                          </p:val>
                                        </p:tav>
                                      </p:tavLst>
                                    </p:anim>
                                    <p:animEffect transition="in" filter="fade">
                                      <p:cBhvr>
                                        <p:cTn id="94" dur="500"/>
                                        <p:tgtEl>
                                          <p:spTgt spid="27"/>
                                        </p:tgtEl>
                                      </p:cBhvr>
                                    </p:animEffect>
                                  </p:childTnLst>
                                </p:cTn>
                              </p:par>
                            </p:childTnLst>
                          </p:cTn>
                        </p:par>
                        <p:par>
                          <p:cTn id="95" fill="hold">
                            <p:stCondLst>
                              <p:cond delay="2150"/>
                            </p:stCondLst>
                            <p:childTnLst>
                              <p:par>
                                <p:cTn id="96" presetID="22" presetClass="entr" presetSubtype="4" fill="hold" grpId="0" nodeType="after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wipe(down)">
                                      <p:cBhvr>
                                        <p:cTn id="98" dur="300"/>
                                        <p:tgtEl>
                                          <p:spTgt spid="6"/>
                                        </p:tgtEl>
                                      </p:cBhvr>
                                    </p:animEffect>
                                  </p:childTnLst>
                                </p:cTn>
                              </p:par>
                            </p:childTnLst>
                          </p:cTn>
                        </p:par>
                        <p:par>
                          <p:cTn id="99" fill="hold">
                            <p:stCondLst>
                              <p:cond delay="2450"/>
                            </p:stCondLst>
                            <p:childTnLst>
                              <p:par>
                                <p:cTn id="100" presetID="22" presetClass="entr" presetSubtype="1" fill="hold" grpId="0" nodeType="after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up)">
                                      <p:cBhvr>
                                        <p:cTn id="102" dur="400"/>
                                        <p:tgtEl>
                                          <p:spTgt spid="7"/>
                                        </p:tgtEl>
                                      </p:cBhvr>
                                    </p:animEffect>
                                  </p:childTnLst>
                                </p:cTn>
                              </p:par>
                            </p:childTnLst>
                          </p:cTn>
                        </p:par>
                        <p:par>
                          <p:cTn id="103" fill="hold">
                            <p:stCondLst>
                              <p:cond delay="2850"/>
                            </p:stCondLst>
                            <p:childTnLst>
                              <p:par>
                                <p:cTn id="104" presetID="31" presetClass="entr" presetSubtype="0" fill="hold" grpId="0" nodeType="afterEffect">
                                  <p:stCondLst>
                                    <p:cond delay="0"/>
                                  </p:stCondLst>
                                  <p:childTnLst>
                                    <p:set>
                                      <p:cBhvr>
                                        <p:cTn id="105" dur="1" fill="hold">
                                          <p:stCondLst>
                                            <p:cond delay="0"/>
                                          </p:stCondLst>
                                        </p:cTn>
                                        <p:tgtEl>
                                          <p:spTgt spid="96"/>
                                        </p:tgtEl>
                                        <p:attrNameLst>
                                          <p:attrName>style.visibility</p:attrName>
                                        </p:attrNameLst>
                                      </p:cBhvr>
                                      <p:to>
                                        <p:strVal val="visible"/>
                                      </p:to>
                                    </p:set>
                                    <p:anim calcmode="lin" valueType="num">
                                      <p:cBhvr>
                                        <p:cTn id="106" dur="300" fill="hold"/>
                                        <p:tgtEl>
                                          <p:spTgt spid="96"/>
                                        </p:tgtEl>
                                        <p:attrNameLst>
                                          <p:attrName>ppt_w</p:attrName>
                                        </p:attrNameLst>
                                      </p:cBhvr>
                                      <p:tavLst>
                                        <p:tav tm="0">
                                          <p:val>
                                            <p:fltVal val="0"/>
                                          </p:val>
                                        </p:tav>
                                        <p:tav tm="100000">
                                          <p:val>
                                            <p:strVal val="#ppt_w"/>
                                          </p:val>
                                        </p:tav>
                                      </p:tavLst>
                                    </p:anim>
                                    <p:anim calcmode="lin" valueType="num">
                                      <p:cBhvr>
                                        <p:cTn id="107" dur="300" fill="hold"/>
                                        <p:tgtEl>
                                          <p:spTgt spid="96"/>
                                        </p:tgtEl>
                                        <p:attrNameLst>
                                          <p:attrName>ppt_h</p:attrName>
                                        </p:attrNameLst>
                                      </p:cBhvr>
                                      <p:tavLst>
                                        <p:tav tm="0">
                                          <p:val>
                                            <p:fltVal val="0"/>
                                          </p:val>
                                        </p:tav>
                                        <p:tav tm="100000">
                                          <p:val>
                                            <p:strVal val="#ppt_h"/>
                                          </p:val>
                                        </p:tav>
                                      </p:tavLst>
                                    </p:anim>
                                    <p:anim calcmode="lin" valueType="num">
                                      <p:cBhvr>
                                        <p:cTn id="108" dur="300" fill="hold"/>
                                        <p:tgtEl>
                                          <p:spTgt spid="96"/>
                                        </p:tgtEl>
                                        <p:attrNameLst>
                                          <p:attrName>style.rotation</p:attrName>
                                        </p:attrNameLst>
                                      </p:cBhvr>
                                      <p:tavLst>
                                        <p:tav tm="0">
                                          <p:val>
                                            <p:fltVal val="90"/>
                                          </p:val>
                                        </p:tav>
                                        <p:tav tm="100000">
                                          <p:val>
                                            <p:fltVal val="0"/>
                                          </p:val>
                                        </p:tav>
                                      </p:tavLst>
                                    </p:anim>
                                    <p:animEffect transition="in" filter="fade">
                                      <p:cBhvr>
                                        <p:cTn id="109" dur="300"/>
                                        <p:tgtEl>
                                          <p:spTgt spid="96"/>
                                        </p:tgtEl>
                                      </p:cBhvr>
                                    </p:animEffect>
                                  </p:childTnLst>
                                </p:cTn>
                              </p:par>
                              <p:par>
                                <p:cTn id="110" presetID="2" presetClass="entr" presetSubtype="2" fill="hold" grpId="0" nodeType="withEffect">
                                  <p:stCondLst>
                                    <p:cond delay="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400" fill="hold"/>
                                        <p:tgtEl>
                                          <p:spTgt spid="18"/>
                                        </p:tgtEl>
                                        <p:attrNameLst>
                                          <p:attrName>ppt_x</p:attrName>
                                        </p:attrNameLst>
                                      </p:cBhvr>
                                      <p:tavLst>
                                        <p:tav tm="0">
                                          <p:val>
                                            <p:strVal val="1+#ppt_w/2"/>
                                          </p:val>
                                        </p:tav>
                                        <p:tav tm="100000">
                                          <p:val>
                                            <p:strVal val="#ppt_x"/>
                                          </p:val>
                                        </p:tav>
                                      </p:tavLst>
                                    </p:anim>
                                    <p:anim calcmode="lin" valueType="num">
                                      <p:cBhvr additive="base">
                                        <p:cTn id="113" dur="4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3250"/>
                            </p:stCondLst>
                            <p:childTnLst>
                              <p:par>
                                <p:cTn id="115" presetID="22" presetClass="entr" presetSubtype="4"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wipe(down)">
                                      <p:cBhvr>
                                        <p:cTn id="117" dur="300"/>
                                        <p:tgtEl>
                                          <p:spTgt spid="60"/>
                                        </p:tgtEl>
                                      </p:cBhvr>
                                    </p:animEffect>
                                  </p:childTnLst>
                                </p:cTn>
                              </p:par>
                            </p:childTnLst>
                          </p:cTn>
                        </p:par>
                        <p:par>
                          <p:cTn id="118" fill="hold">
                            <p:stCondLst>
                              <p:cond delay="3550"/>
                            </p:stCondLst>
                            <p:childTnLst>
                              <p:par>
                                <p:cTn id="119" presetID="22" presetClass="entr" presetSubtype="1" fill="hold" grpId="0" nodeType="after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wipe(up)">
                                      <p:cBhvr>
                                        <p:cTn id="121" dur="400"/>
                                        <p:tgtEl>
                                          <p:spTgt spid="61"/>
                                        </p:tgtEl>
                                      </p:cBhvr>
                                    </p:animEffect>
                                  </p:childTnLst>
                                </p:cTn>
                              </p:par>
                            </p:childTnLst>
                          </p:cTn>
                        </p:par>
                        <p:par>
                          <p:cTn id="122" fill="hold">
                            <p:stCondLst>
                              <p:cond delay="3950"/>
                            </p:stCondLst>
                            <p:childTnLst>
                              <p:par>
                                <p:cTn id="123" presetID="31" presetClass="entr" presetSubtype="0" fill="hold" grpId="0" nodeType="afterEffect">
                                  <p:stCondLst>
                                    <p:cond delay="0"/>
                                  </p:stCondLst>
                                  <p:childTnLst>
                                    <p:set>
                                      <p:cBhvr>
                                        <p:cTn id="124" dur="1" fill="hold">
                                          <p:stCondLst>
                                            <p:cond delay="0"/>
                                          </p:stCondLst>
                                        </p:cTn>
                                        <p:tgtEl>
                                          <p:spTgt spid="97"/>
                                        </p:tgtEl>
                                        <p:attrNameLst>
                                          <p:attrName>style.visibility</p:attrName>
                                        </p:attrNameLst>
                                      </p:cBhvr>
                                      <p:to>
                                        <p:strVal val="visible"/>
                                      </p:to>
                                    </p:set>
                                    <p:anim calcmode="lin" valueType="num">
                                      <p:cBhvr>
                                        <p:cTn id="125" dur="300" fill="hold"/>
                                        <p:tgtEl>
                                          <p:spTgt spid="97"/>
                                        </p:tgtEl>
                                        <p:attrNameLst>
                                          <p:attrName>ppt_w</p:attrName>
                                        </p:attrNameLst>
                                      </p:cBhvr>
                                      <p:tavLst>
                                        <p:tav tm="0">
                                          <p:val>
                                            <p:fltVal val="0"/>
                                          </p:val>
                                        </p:tav>
                                        <p:tav tm="100000">
                                          <p:val>
                                            <p:strVal val="#ppt_w"/>
                                          </p:val>
                                        </p:tav>
                                      </p:tavLst>
                                    </p:anim>
                                    <p:anim calcmode="lin" valueType="num">
                                      <p:cBhvr>
                                        <p:cTn id="126" dur="300" fill="hold"/>
                                        <p:tgtEl>
                                          <p:spTgt spid="97"/>
                                        </p:tgtEl>
                                        <p:attrNameLst>
                                          <p:attrName>ppt_h</p:attrName>
                                        </p:attrNameLst>
                                      </p:cBhvr>
                                      <p:tavLst>
                                        <p:tav tm="0">
                                          <p:val>
                                            <p:fltVal val="0"/>
                                          </p:val>
                                        </p:tav>
                                        <p:tav tm="100000">
                                          <p:val>
                                            <p:strVal val="#ppt_h"/>
                                          </p:val>
                                        </p:tav>
                                      </p:tavLst>
                                    </p:anim>
                                    <p:anim calcmode="lin" valueType="num">
                                      <p:cBhvr>
                                        <p:cTn id="127" dur="300" fill="hold"/>
                                        <p:tgtEl>
                                          <p:spTgt spid="97"/>
                                        </p:tgtEl>
                                        <p:attrNameLst>
                                          <p:attrName>style.rotation</p:attrName>
                                        </p:attrNameLst>
                                      </p:cBhvr>
                                      <p:tavLst>
                                        <p:tav tm="0">
                                          <p:val>
                                            <p:fltVal val="90"/>
                                          </p:val>
                                        </p:tav>
                                        <p:tav tm="100000">
                                          <p:val>
                                            <p:fltVal val="0"/>
                                          </p:val>
                                        </p:tav>
                                      </p:tavLst>
                                    </p:anim>
                                    <p:animEffect transition="in" filter="fade">
                                      <p:cBhvr>
                                        <p:cTn id="128" dur="300"/>
                                        <p:tgtEl>
                                          <p:spTgt spid="97"/>
                                        </p:tgtEl>
                                      </p:cBhvr>
                                    </p:animEffect>
                                  </p:childTnLst>
                                </p:cTn>
                              </p:par>
                              <p:par>
                                <p:cTn id="129" presetID="2" presetClass="entr" presetSubtype="2" fill="hold" grpId="0" nodeType="withEffect">
                                  <p:stCondLst>
                                    <p:cond delay="0"/>
                                  </p:stCondLst>
                                  <p:childTnLst>
                                    <p:set>
                                      <p:cBhvr>
                                        <p:cTn id="130" dur="1" fill="hold">
                                          <p:stCondLst>
                                            <p:cond delay="0"/>
                                          </p:stCondLst>
                                        </p:cTn>
                                        <p:tgtEl>
                                          <p:spTgt spid="98"/>
                                        </p:tgtEl>
                                        <p:attrNameLst>
                                          <p:attrName>style.visibility</p:attrName>
                                        </p:attrNameLst>
                                      </p:cBhvr>
                                      <p:to>
                                        <p:strVal val="visible"/>
                                      </p:to>
                                    </p:set>
                                    <p:anim calcmode="lin" valueType="num">
                                      <p:cBhvr additive="base">
                                        <p:cTn id="131" dur="400" fill="hold"/>
                                        <p:tgtEl>
                                          <p:spTgt spid="98"/>
                                        </p:tgtEl>
                                        <p:attrNameLst>
                                          <p:attrName>ppt_x</p:attrName>
                                        </p:attrNameLst>
                                      </p:cBhvr>
                                      <p:tavLst>
                                        <p:tav tm="0">
                                          <p:val>
                                            <p:strVal val="1+#ppt_w/2"/>
                                          </p:val>
                                        </p:tav>
                                        <p:tav tm="100000">
                                          <p:val>
                                            <p:strVal val="#ppt_x"/>
                                          </p:val>
                                        </p:tav>
                                      </p:tavLst>
                                    </p:anim>
                                    <p:anim calcmode="lin" valueType="num">
                                      <p:cBhvr additive="base">
                                        <p:cTn id="132" dur="400" fill="hold"/>
                                        <p:tgtEl>
                                          <p:spTgt spid="98"/>
                                        </p:tgtEl>
                                        <p:attrNameLst>
                                          <p:attrName>ppt_y</p:attrName>
                                        </p:attrNameLst>
                                      </p:cBhvr>
                                      <p:tavLst>
                                        <p:tav tm="0">
                                          <p:val>
                                            <p:strVal val="#ppt_y"/>
                                          </p:val>
                                        </p:tav>
                                        <p:tav tm="100000">
                                          <p:val>
                                            <p:strVal val="#ppt_y"/>
                                          </p:val>
                                        </p:tav>
                                      </p:tavLst>
                                    </p:anim>
                                  </p:childTnLst>
                                </p:cTn>
                              </p:par>
                            </p:childTnLst>
                          </p:cTn>
                        </p:par>
                        <p:par>
                          <p:cTn id="133" fill="hold">
                            <p:stCondLst>
                              <p:cond delay="4350"/>
                            </p:stCondLst>
                            <p:childTnLst>
                              <p:par>
                                <p:cTn id="134" presetID="22" presetClass="entr" presetSubtype="4" fill="hold" grpId="0" nodeType="after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300"/>
                                        <p:tgtEl>
                                          <p:spTgt spid="74"/>
                                        </p:tgtEl>
                                      </p:cBhvr>
                                    </p:animEffect>
                                  </p:childTnLst>
                                </p:cTn>
                              </p:par>
                            </p:childTnLst>
                          </p:cTn>
                        </p:par>
                        <p:par>
                          <p:cTn id="137" fill="hold">
                            <p:stCondLst>
                              <p:cond delay="4650"/>
                            </p:stCondLst>
                            <p:childTnLst>
                              <p:par>
                                <p:cTn id="138" presetID="22" presetClass="entr" presetSubtype="1" fill="hold" grpId="0" nodeType="afterEffect">
                                  <p:stCondLst>
                                    <p:cond delay="0"/>
                                  </p:stCondLst>
                                  <p:childTnLst>
                                    <p:set>
                                      <p:cBhvr>
                                        <p:cTn id="139" dur="1" fill="hold">
                                          <p:stCondLst>
                                            <p:cond delay="0"/>
                                          </p:stCondLst>
                                        </p:cTn>
                                        <p:tgtEl>
                                          <p:spTgt spid="75"/>
                                        </p:tgtEl>
                                        <p:attrNameLst>
                                          <p:attrName>style.visibility</p:attrName>
                                        </p:attrNameLst>
                                      </p:cBhvr>
                                      <p:to>
                                        <p:strVal val="visible"/>
                                      </p:to>
                                    </p:set>
                                    <p:animEffect transition="in" filter="wipe(up)">
                                      <p:cBhvr>
                                        <p:cTn id="140" dur="400"/>
                                        <p:tgtEl>
                                          <p:spTgt spid="75"/>
                                        </p:tgtEl>
                                      </p:cBhvr>
                                    </p:animEffect>
                                  </p:childTnLst>
                                </p:cTn>
                              </p:par>
                            </p:childTnLst>
                          </p:cTn>
                        </p:par>
                        <p:par>
                          <p:cTn id="141" fill="hold">
                            <p:stCondLst>
                              <p:cond delay="5050"/>
                            </p:stCondLst>
                            <p:childTnLst>
                              <p:par>
                                <p:cTn id="142" presetID="31" presetClass="entr" presetSubtype="0" fill="hold" grpId="0" nodeType="afterEffect">
                                  <p:stCondLst>
                                    <p:cond delay="0"/>
                                  </p:stCondLst>
                                  <p:childTnLst>
                                    <p:set>
                                      <p:cBhvr>
                                        <p:cTn id="143" dur="1" fill="hold">
                                          <p:stCondLst>
                                            <p:cond delay="0"/>
                                          </p:stCondLst>
                                        </p:cTn>
                                        <p:tgtEl>
                                          <p:spTgt spid="99"/>
                                        </p:tgtEl>
                                        <p:attrNameLst>
                                          <p:attrName>style.visibility</p:attrName>
                                        </p:attrNameLst>
                                      </p:cBhvr>
                                      <p:to>
                                        <p:strVal val="visible"/>
                                      </p:to>
                                    </p:set>
                                    <p:anim calcmode="lin" valueType="num">
                                      <p:cBhvr>
                                        <p:cTn id="144" dur="300" fill="hold"/>
                                        <p:tgtEl>
                                          <p:spTgt spid="99"/>
                                        </p:tgtEl>
                                        <p:attrNameLst>
                                          <p:attrName>ppt_w</p:attrName>
                                        </p:attrNameLst>
                                      </p:cBhvr>
                                      <p:tavLst>
                                        <p:tav tm="0">
                                          <p:val>
                                            <p:fltVal val="0"/>
                                          </p:val>
                                        </p:tav>
                                        <p:tav tm="100000">
                                          <p:val>
                                            <p:strVal val="#ppt_w"/>
                                          </p:val>
                                        </p:tav>
                                      </p:tavLst>
                                    </p:anim>
                                    <p:anim calcmode="lin" valueType="num">
                                      <p:cBhvr>
                                        <p:cTn id="145" dur="300" fill="hold"/>
                                        <p:tgtEl>
                                          <p:spTgt spid="99"/>
                                        </p:tgtEl>
                                        <p:attrNameLst>
                                          <p:attrName>ppt_h</p:attrName>
                                        </p:attrNameLst>
                                      </p:cBhvr>
                                      <p:tavLst>
                                        <p:tav tm="0">
                                          <p:val>
                                            <p:fltVal val="0"/>
                                          </p:val>
                                        </p:tav>
                                        <p:tav tm="100000">
                                          <p:val>
                                            <p:strVal val="#ppt_h"/>
                                          </p:val>
                                        </p:tav>
                                      </p:tavLst>
                                    </p:anim>
                                    <p:anim calcmode="lin" valueType="num">
                                      <p:cBhvr>
                                        <p:cTn id="146" dur="300" fill="hold"/>
                                        <p:tgtEl>
                                          <p:spTgt spid="99"/>
                                        </p:tgtEl>
                                        <p:attrNameLst>
                                          <p:attrName>style.rotation</p:attrName>
                                        </p:attrNameLst>
                                      </p:cBhvr>
                                      <p:tavLst>
                                        <p:tav tm="0">
                                          <p:val>
                                            <p:fltVal val="90"/>
                                          </p:val>
                                        </p:tav>
                                        <p:tav tm="100000">
                                          <p:val>
                                            <p:fltVal val="0"/>
                                          </p:val>
                                        </p:tav>
                                      </p:tavLst>
                                    </p:anim>
                                    <p:animEffect transition="in" filter="fade">
                                      <p:cBhvr>
                                        <p:cTn id="147" dur="300"/>
                                        <p:tgtEl>
                                          <p:spTgt spid="99"/>
                                        </p:tgtEl>
                                      </p:cBhvr>
                                    </p:animEffect>
                                  </p:childTnLst>
                                </p:cTn>
                              </p:par>
                              <p:par>
                                <p:cTn id="148" presetID="2" presetClass="entr" presetSubtype="2" fill="hold" grpId="0" nodeType="withEffect">
                                  <p:stCondLst>
                                    <p:cond delay="0"/>
                                  </p:stCondLst>
                                  <p:childTnLst>
                                    <p:set>
                                      <p:cBhvr>
                                        <p:cTn id="149" dur="1" fill="hold">
                                          <p:stCondLst>
                                            <p:cond delay="0"/>
                                          </p:stCondLst>
                                        </p:cTn>
                                        <p:tgtEl>
                                          <p:spTgt spid="105"/>
                                        </p:tgtEl>
                                        <p:attrNameLst>
                                          <p:attrName>style.visibility</p:attrName>
                                        </p:attrNameLst>
                                      </p:cBhvr>
                                      <p:to>
                                        <p:strVal val="visible"/>
                                      </p:to>
                                    </p:set>
                                    <p:anim calcmode="lin" valueType="num">
                                      <p:cBhvr additive="base">
                                        <p:cTn id="150" dur="400" fill="hold"/>
                                        <p:tgtEl>
                                          <p:spTgt spid="105"/>
                                        </p:tgtEl>
                                        <p:attrNameLst>
                                          <p:attrName>ppt_x</p:attrName>
                                        </p:attrNameLst>
                                      </p:cBhvr>
                                      <p:tavLst>
                                        <p:tav tm="0">
                                          <p:val>
                                            <p:strVal val="1+#ppt_w/2"/>
                                          </p:val>
                                        </p:tav>
                                        <p:tav tm="100000">
                                          <p:val>
                                            <p:strVal val="#ppt_x"/>
                                          </p:val>
                                        </p:tav>
                                      </p:tavLst>
                                    </p:anim>
                                    <p:anim calcmode="lin" valueType="num">
                                      <p:cBhvr additive="base">
                                        <p:cTn id="151" dur="400" fill="hold"/>
                                        <p:tgtEl>
                                          <p:spTgt spid="105"/>
                                        </p:tgtEl>
                                        <p:attrNameLst>
                                          <p:attrName>ppt_y</p:attrName>
                                        </p:attrNameLst>
                                      </p:cBhvr>
                                      <p:tavLst>
                                        <p:tav tm="0">
                                          <p:val>
                                            <p:strVal val="#ppt_y"/>
                                          </p:val>
                                        </p:tav>
                                        <p:tav tm="100000">
                                          <p:val>
                                            <p:strVal val="#ppt_y"/>
                                          </p:val>
                                        </p:tav>
                                      </p:tavLst>
                                    </p:anim>
                                  </p:childTnLst>
                                </p:cTn>
                              </p:par>
                            </p:childTnLst>
                          </p:cTn>
                        </p:par>
                        <p:par>
                          <p:cTn id="152" fill="hold">
                            <p:stCondLst>
                              <p:cond delay="5450"/>
                            </p:stCondLst>
                            <p:childTnLst>
                              <p:par>
                                <p:cTn id="153" presetID="22" presetClass="entr" presetSubtype="4" fill="hold" grpId="0" nodeType="after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down)">
                                      <p:cBhvr>
                                        <p:cTn id="155" dur="300"/>
                                        <p:tgtEl>
                                          <p:spTgt spid="68"/>
                                        </p:tgtEl>
                                      </p:cBhvr>
                                    </p:animEffect>
                                  </p:childTnLst>
                                </p:cTn>
                              </p:par>
                            </p:childTnLst>
                          </p:cTn>
                        </p:par>
                        <p:par>
                          <p:cTn id="156" fill="hold">
                            <p:stCondLst>
                              <p:cond delay="5750"/>
                            </p:stCondLst>
                            <p:childTnLst>
                              <p:par>
                                <p:cTn id="157" presetID="22" presetClass="entr" presetSubtype="1" fill="hold" grpId="0" nodeType="afterEffect">
                                  <p:stCondLst>
                                    <p:cond delay="0"/>
                                  </p:stCondLst>
                                  <p:childTnLst>
                                    <p:set>
                                      <p:cBhvr>
                                        <p:cTn id="158" dur="1" fill="hold">
                                          <p:stCondLst>
                                            <p:cond delay="0"/>
                                          </p:stCondLst>
                                        </p:cTn>
                                        <p:tgtEl>
                                          <p:spTgt spid="69"/>
                                        </p:tgtEl>
                                        <p:attrNameLst>
                                          <p:attrName>style.visibility</p:attrName>
                                        </p:attrNameLst>
                                      </p:cBhvr>
                                      <p:to>
                                        <p:strVal val="visible"/>
                                      </p:to>
                                    </p:set>
                                    <p:animEffect transition="in" filter="wipe(up)">
                                      <p:cBhvr>
                                        <p:cTn id="159" dur="400"/>
                                        <p:tgtEl>
                                          <p:spTgt spid="69"/>
                                        </p:tgtEl>
                                      </p:cBhvr>
                                    </p:animEffect>
                                  </p:childTnLst>
                                </p:cTn>
                              </p:par>
                            </p:childTnLst>
                          </p:cTn>
                        </p:par>
                        <p:par>
                          <p:cTn id="160" fill="hold">
                            <p:stCondLst>
                              <p:cond delay="6150"/>
                            </p:stCondLst>
                            <p:childTnLst>
                              <p:par>
                                <p:cTn id="161" presetID="31" presetClass="entr" presetSubtype="0" fill="hold" grpId="0" nodeType="afterEffect">
                                  <p:stCondLst>
                                    <p:cond delay="0"/>
                                  </p:stCondLst>
                                  <p:childTnLst>
                                    <p:set>
                                      <p:cBhvr>
                                        <p:cTn id="162" dur="1" fill="hold">
                                          <p:stCondLst>
                                            <p:cond delay="0"/>
                                          </p:stCondLst>
                                        </p:cTn>
                                        <p:tgtEl>
                                          <p:spTgt spid="70"/>
                                        </p:tgtEl>
                                        <p:attrNameLst>
                                          <p:attrName>style.visibility</p:attrName>
                                        </p:attrNameLst>
                                      </p:cBhvr>
                                      <p:to>
                                        <p:strVal val="visible"/>
                                      </p:to>
                                    </p:set>
                                    <p:anim calcmode="lin" valueType="num">
                                      <p:cBhvr>
                                        <p:cTn id="163" dur="300" fill="hold"/>
                                        <p:tgtEl>
                                          <p:spTgt spid="70"/>
                                        </p:tgtEl>
                                        <p:attrNameLst>
                                          <p:attrName>ppt_w</p:attrName>
                                        </p:attrNameLst>
                                      </p:cBhvr>
                                      <p:tavLst>
                                        <p:tav tm="0">
                                          <p:val>
                                            <p:fltVal val="0"/>
                                          </p:val>
                                        </p:tav>
                                        <p:tav tm="100000">
                                          <p:val>
                                            <p:strVal val="#ppt_w"/>
                                          </p:val>
                                        </p:tav>
                                      </p:tavLst>
                                    </p:anim>
                                    <p:anim calcmode="lin" valueType="num">
                                      <p:cBhvr>
                                        <p:cTn id="164" dur="300" fill="hold"/>
                                        <p:tgtEl>
                                          <p:spTgt spid="70"/>
                                        </p:tgtEl>
                                        <p:attrNameLst>
                                          <p:attrName>ppt_h</p:attrName>
                                        </p:attrNameLst>
                                      </p:cBhvr>
                                      <p:tavLst>
                                        <p:tav tm="0">
                                          <p:val>
                                            <p:fltVal val="0"/>
                                          </p:val>
                                        </p:tav>
                                        <p:tav tm="100000">
                                          <p:val>
                                            <p:strVal val="#ppt_h"/>
                                          </p:val>
                                        </p:tav>
                                      </p:tavLst>
                                    </p:anim>
                                    <p:anim calcmode="lin" valueType="num">
                                      <p:cBhvr>
                                        <p:cTn id="165" dur="300" fill="hold"/>
                                        <p:tgtEl>
                                          <p:spTgt spid="70"/>
                                        </p:tgtEl>
                                        <p:attrNameLst>
                                          <p:attrName>style.rotation</p:attrName>
                                        </p:attrNameLst>
                                      </p:cBhvr>
                                      <p:tavLst>
                                        <p:tav tm="0">
                                          <p:val>
                                            <p:fltVal val="90"/>
                                          </p:val>
                                        </p:tav>
                                        <p:tav tm="100000">
                                          <p:val>
                                            <p:fltVal val="0"/>
                                          </p:val>
                                        </p:tav>
                                      </p:tavLst>
                                    </p:anim>
                                    <p:animEffect transition="in" filter="fade">
                                      <p:cBhvr>
                                        <p:cTn id="166" dur="300"/>
                                        <p:tgtEl>
                                          <p:spTgt spid="70"/>
                                        </p:tgtEl>
                                      </p:cBhvr>
                                    </p:animEffect>
                                  </p:childTnLst>
                                </p:cTn>
                              </p:par>
                              <p:par>
                                <p:cTn id="167" presetID="2" presetClass="entr" presetSubtype="2" fill="hold" grpId="0" nodeType="withEffect">
                                  <p:stCondLst>
                                    <p:cond delay="0"/>
                                  </p:stCondLst>
                                  <p:childTnLst>
                                    <p:set>
                                      <p:cBhvr>
                                        <p:cTn id="168" dur="1" fill="hold">
                                          <p:stCondLst>
                                            <p:cond delay="0"/>
                                          </p:stCondLst>
                                        </p:cTn>
                                        <p:tgtEl>
                                          <p:spTgt spid="71"/>
                                        </p:tgtEl>
                                        <p:attrNameLst>
                                          <p:attrName>style.visibility</p:attrName>
                                        </p:attrNameLst>
                                      </p:cBhvr>
                                      <p:to>
                                        <p:strVal val="visible"/>
                                      </p:to>
                                    </p:set>
                                    <p:anim calcmode="lin" valueType="num">
                                      <p:cBhvr additive="base">
                                        <p:cTn id="169" dur="400" fill="hold"/>
                                        <p:tgtEl>
                                          <p:spTgt spid="71"/>
                                        </p:tgtEl>
                                        <p:attrNameLst>
                                          <p:attrName>ppt_x</p:attrName>
                                        </p:attrNameLst>
                                      </p:cBhvr>
                                      <p:tavLst>
                                        <p:tav tm="0">
                                          <p:val>
                                            <p:strVal val="1+#ppt_w/2"/>
                                          </p:val>
                                        </p:tav>
                                        <p:tav tm="100000">
                                          <p:val>
                                            <p:strVal val="#ppt_x"/>
                                          </p:val>
                                        </p:tav>
                                      </p:tavLst>
                                    </p:anim>
                                    <p:anim calcmode="lin" valueType="num">
                                      <p:cBhvr additive="base">
                                        <p:cTn id="170" dur="400" fill="hold"/>
                                        <p:tgtEl>
                                          <p:spTgt spid="71"/>
                                        </p:tgtEl>
                                        <p:attrNameLst>
                                          <p:attrName>ppt_y</p:attrName>
                                        </p:attrNameLst>
                                      </p:cBhvr>
                                      <p:tavLst>
                                        <p:tav tm="0">
                                          <p:val>
                                            <p:strVal val="#ppt_y"/>
                                          </p:val>
                                        </p:tav>
                                        <p:tav tm="100000">
                                          <p:val>
                                            <p:strVal val="#ppt_y"/>
                                          </p:val>
                                        </p:tav>
                                      </p:tavLst>
                                    </p:anim>
                                  </p:childTnLst>
                                </p:cTn>
                              </p:par>
                            </p:childTnLst>
                          </p:cTn>
                        </p:par>
                        <p:par>
                          <p:cTn id="171" fill="hold">
                            <p:stCondLst>
                              <p:cond delay="6550"/>
                            </p:stCondLst>
                            <p:childTnLst>
                              <p:par>
                                <p:cTn id="172" presetID="22" presetClass="entr" presetSubtype="4" fill="hold" grpId="0" nodeType="after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wipe(down)">
                                      <p:cBhvr>
                                        <p:cTn id="174" dur="300"/>
                                        <p:tgtEl>
                                          <p:spTgt spid="88"/>
                                        </p:tgtEl>
                                      </p:cBhvr>
                                    </p:animEffect>
                                  </p:childTnLst>
                                </p:cTn>
                              </p:par>
                            </p:childTnLst>
                          </p:cTn>
                        </p:par>
                        <p:par>
                          <p:cTn id="175" fill="hold">
                            <p:stCondLst>
                              <p:cond delay="6850"/>
                            </p:stCondLst>
                            <p:childTnLst>
                              <p:par>
                                <p:cTn id="176" presetID="22" presetClass="entr" presetSubtype="1" fill="hold" grpId="0" nodeType="afterEffect">
                                  <p:stCondLst>
                                    <p:cond delay="0"/>
                                  </p:stCondLst>
                                  <p:childTnLst>
                                    <p:set>
                                      <p:cBhvr>
                                        <p:cTn id="177" dur="1" fill="hold">
                                          <p:stCondLst>
                                            <p:cond delay="0"/>
                                          </p:stCondLst>
                                        </p:cTn>
                                        <p:tgtEl>
                                          <p:spTgt spid="89"/>
                                        </p:tgtEl>
                                        <p:attrNameLst>
                                          <p:attrName>style.visibility</p:attrName>
                                        </p:attrNameLst>
                                      </p:cBhvr>
                                      <p:to>
                                        <p:strVal val="visible"/>
                                      </p:to>
                                    </p:set>
                                    <p:animEffect transition="in" filter="wipe(up)">
                                      <p:cBhvr>
                                        <p:cTn id="178" dur="400"/>
                                        <p:tgtEl>
                                          <p:spTgt spid="89"/>
                                        </p:tgtEl>
                                      </p:cBhvr>
                                    </p:animEffect>
                                  </p:childTnLst>
                                </p:cTn>
                              </p:par>
                            </p:childTnLst>
                          </p:cTn>
                        </p:par>
                        <p:par>
                          <p:cTn id="179" fill="hold">
                            <p:stCondLst>
                              <p:cond delay="7250"/>
                            </p:stCondLst>
                            <p:childTnLst>
                              <p:par>
                                <p:cTn id="180" presetID="31" presetClass="entr" presetSubtype="0" fill="hold" grpId="0" nodeType="afterEffect">
                                  <p:stCondLst>
                                    <p:cond delay="0"/>
                                  </p:stCondLst>
                                  <p:childTnLst>
                                    <p:set>
                                      <p:cBhvr>
                                        <p:cTn id="181" dur="1" fill="hold">
                                          <p:stCondLst>
                                            <p:cond delay="0"/>
                                          </p:stCondLst>
                                        </p:cTn>
                                        <p:tgtEl>
                                          <p:spTgt spid="94"/>
                                        </p:tgtEl>
                                        <p:attrNameLst>
                                          <p:attrName>style.visibility</p:attrName>
                                        </p:attrNameLst>
                                      </p:cBhvr>
                                      <p:to>
                                        <p:strVal val="visible"/>
                                      </p:to>
                                    </p:set>
                                    <p:anim calcmode="lin" valueType="num">
                                      <p:cBhvr>
                                        <p:cTn id="182" dur="300" fill="hold"/>
                                        <p:tgtEl>
                                          <p:spTgt spid="94"/>
                                        </p:tgtEl>
                                        <p:attrNameLst>
                                          <p:attrName>ppt_w</p:attrName>
                                        </p:attrNameLst>
                                      </p:cBhvr>
                                      <p:tavLst>
                                        <p:tav tm="0">
                                          <p:val>
                                            <p:fltVal val="0"/>
                                          </p:val>
                                        </p:tav>
                                        <p:tav tm="100000">
                                          <p:val>
                                            <p:strVal val="#ppt_w"/>
                                          </p:val>
                                        </p:tav>
                                      </p:tavLst>
                                    </p:anim>
                                    <p:anim calcmode="lin" valueType="num">
                                      <p:cBhvr>
                                        <p:cTn id="183" dur="300" fill="hold"/>
                                        <p:tgtEl>
                                          <p:spTgt spid="94"/>
                                        </p:tgtEl>
                                        <p:attrNameLst>
                                          <p:attrName>ppt_h</p:attrName>
                                        </p:attrNameLst>
                                      </p:cBhvr>
                                      <p:tavLst>
                                        <p:tav tm="0">
                                          <p:val>
                                            <p:fltVal val="0"/>
                                          </p:val>
                                        </p:tav>
                                        <p:tav tm="100000">
                                          <p:val>
                                            <p:strVal val="#ppt_h"/>
                                          </p:val>
                                        </p:tav>
                                      </p:tavLst>
                                    </p:anim>
                                    <p:anim calcmode="lin" valueType="num">
                                      <p:cBhvr>
                                        <p:cTn id="184" dur="300" fill="hold"/>
                                        <p:tgtEl>
                                          <p:spTgt spid="94"/>
                                        </p:tgtEl>
                                        <p:attrNameLst>
                                          <p:attrName>style.rotation</p:attrName>
                                        </p:attrNameLst>
                                      </p:cBhvr>
                                      <p:tavLst>
                                        <p:tav tm="0">
                                          <p:val>
                                            <p:fltVal val="90"/>
                                          </p:val>
                                        </p:tav>
                                        <p:tav tm="100000">
                                          <p:val>
                                            <p:fltVal val="0"/>
                                          </p:val>
                                        </p:tav>
                                      </p:tavLst>
                                    </p:anim>
                                    <p:animEffect transition="in" filter="fade">
                                      <p:cBhvr>
                                        <p:cTn id="185" dur="300"/>
                                        <p:tgtEl>
                                          <p:spTgt spid="94"/>
                                        </p:tgtEl>
                                      </p:cBhvr>
                                    </p:animEffect>
                                  </p:childTnLst>
                                </p:cTn>
                              </p:par>
                              <p:par>
                                <p:cTn id="186" presetID="2" presetClass="entr" presetSubtype="2" fill="hold" grpId="0" nodeType="withEffect">
                                  <p:stCondLst>
                                    <p:cond delay="0"/>
                                  </p:stCondLst>
                                  <p:childTnLst>
                                    <p:set>
                                      <p:cBhvr>
                                        <p:cTn id="187" dur="1" fill="hold">
                                          <p:stCondLst>
                                            <p:cond delay="0"/>
                                          </p:stCondLst>
                                        </p:cTn>
                                        <p:tgtEl>
                                          <p:spTgt spid="95"/>
                                        </p:tgtEl>
                                        <p:attrNameLst>
                                          <p:attrName>style.visibility</p:attrName>
                                        </p:attrNameLst>
                                      </p:cBhvr>
                                      <p:to>
                                        <p:strVal val="visible"/>
                                      </p:to>
                                    </p:set>
                                    <p:anim calcmode="lin" valueType="num">
                                      <p:cBhvr additive="base">
                                        <p:cTn id="188" dur="400" fill="hold"/>
                                        <p:tgtEl>
                                          <p:spTgt spid="95"/>
                                        </p:tgtEl>
                                        <p:attrNameLst>
                                          <p:attrName>ppt_x</p:attrName>
                                        </p:attrNameLst>
                                      </p:cBhvr>
                                      <p:tavLst>
                                        <p:tav tm="0">
                                          <p:val>
                                            <p:strVal val="1+#ppt_w/2"/>
                                          </p:val>
                                        </p:tav>
                                        <p:tav tm="100000">
                                          <p:val>
                                            <p:strVal val="#ppt_x"/>
                                          </p:val>
                                        </p:tav>
                                      </p:tavLst>
                                    </p:anim>
                                    <p:anim calcmode="lin" valueType="num">
                                      <p:cBhvr additive="base">
                                        <p:cTn id="189" dur="400" fill="hold"/>
                                        <p:tgtEl>
                                          <p:spTgt spid="95"/>
                                        </p:tgtEl>
                                        <p:attrNameLst>
                                          <p:attrName>ppt_y</p:attrName>
                                        </p:attrNameLst>
                                      </p:cBhvr>
                                      <p:tavLst>
                                        <p:tav tm="0">
                                          <p:val>
                                            <p:strVal val="#ppt_y"/>
                                          </p:val>
                                        </p:tav>
                                        <p:tav tm="100000">
                                          <p:val>
                                            <p:strVal val="#ppt_y"/>
                                          </p:val>
                                        </p:tav>
                                      </p:tavLst>
                                    </p:anim>
                                  </p:childTnLst>
                                </p:cTn>
                              </p:par>
                            </p:childTnLst>
                          </p:cTn>
                        </p:par>
                        <p:par>
                          <p:cTn id="190" fill="hold">
                            <p:stCondLst>
                              <p:cond delay="7650"/>
                            </p:stCondLst>
                            <p:childTnLst>
                              <p:par>
                                <p:cTn id="191" presetID="22" presetClass="entr" presetSubtype="4" fill="hold" grpId="0" nodeType="afterEffect">
                                  <p:stCondLst>
                                    <p:cond delay="0"/>
                                  </p:stCondLst>
                                  <p:childTnLst>
                                    <p:set>
                                      <p:cBhvr>
                                        <p:cTn id="192" dur="1" fill="hold">
                                          <p:stCondLst>
                                            <p:cond delay="0"/>
                                          </p:stCondLst>
                                        </p:cTn>
                                        <p:tgtEl>
                                          <p:spTgt spid="104"/>
                                        </p:tgtEl>
                                        <p:attrNameLst>
                                          <p:attrName>style.visibility</p:attrName>
                                        </p:attrNameLst>
                                      </p:cBhvr>
                                      <p:to>
                                        <p:strVal val="visible"/>
                                      </p:to>
                                    </p:set>
                                    <p:animEffect transition="in" filter="wipe(down)">
                                      <p:cBhvr>
                                        <p:cTn id="193" dur="300"/>
                                        <p:tgtEl>
                                          <p:spTgt spid="104"/>
                                        </p:tgtEl>
                                      </p:cBhvr>
                                    </p:animEffect>
                                  </p:childTnLst>
                                </p:cTn>
                              </p:par>
                            </p:childTnLst>
                          </p:cTn>
                        </p:par>
                        <p:par>
                          <p:cTn id="194" fill="hold">
                            <p:stCondLst>
                              <p:cond delay="7950"/>
                            </p:stCondLst>
                            <p:childTnLst>
                              <p:par>
                                <p:cTn id="195" presetID="22" presetClass="entr" presetSubtype="1" fill="hold" grpId="0" nodeType="afterEffect">
                                  <p:stCondLst>
                                    <p:cond delay="0"/>
                                  </p:stCondLst>
                                  <p:childTnLst>
                                    <p:set>
                                      <p:cBhvr>
                                        <p:cTn id="196" dur="1" fill="hold">
                                          <p:stCondLst>
                                            <p:cond delay="0"/>
                                          </p:stCondLst>
                                        </p:cTn>
                                        <p:tgtEl>
                                          <p:spTgt spid="108"/>
                                        </p:tgtEl>
                                        <p:attrNameLst>
                                          <p:attrName>style.visibility</p:attrName>
                                        </p:attrNameLst>
                                      </p:cBhvr>
                                      <p:to>
                                        <p:strVal val="visible"/>
                                      </p:to>
                                    </p:set>
                                    <p:animEffect transition="in" filter="wipe(up)">
                                      <p:cBhvr>
                                        <p:cTn id="197" dur="400"/>
                                        <p:tgtEl>
                                          <p:spTgt spid="108"/>
                                        </p:tgtEl>
                                      </p:cBhvr>
                                    </p:animEffect>
                                  </p:childTnLst>
                                </p:cTn>
                              </p:par>
                            </p:childTnLst>
                          </p:cTn>
                        </p:par>
                        <p:par>
                          <p:cTn id="198" fill="hold">
                            <p:stCondLst>
                              <p:cond delay="8350"/>
                            </p:stCondLst>
                            <p:childTnLst>
                              <p:par>
                                <p:cTn id="199" presetID="31" presetClass="entr" presetSubtype="0" fill="hold" grpId="0" nodeType="afterEffect">
                                  <p:stCondLst>
                                    <p:cond delay="0"/>
                                  </p:stCondLst>
                                  <p:childTnLst>
                                    <p:set>
                                      <p:cBhvr>
                                        <p:cTn id="200" dur="1" fill="hold">
                                          <p:stCondLst>
                                            <p:cond delay="0"/>
                                          </p:stCondLst>
                                        </p:cTn>
                                        <p:tgtEl>
                                          <p:spTgt spid="111"/>
                                        </p:tgtEl>
                                        <p:attrNameLst>
                                          <p:attrName>style.visibility</p:attrName>
                                        </p:attrNameLst>
                                      </p:cBhvr>
                                      <p:to>
                                        <p:strVal val="visible"/>
                                      </p:to>
                                    </p:set>
                                    <p:anim calcmode="lin" valueType="num">
                                      <p:cBhvr>
                                        <p:cTn id="201" dur="300" fill="hold"/>
                                        <p:tgtEl>
                                          <p:spTgt spid="111"/>
                                        </p:tgtEl>
                                        <p:attrNameLst>
                                          <p:attrName>ppt_w</p:attrName>
                                        </p:attrNameLst>
                                      </p:cBhvr>
                                      <p:tavLst>
                                        <p:tav tm="0">
                                          <p:val>
                                            <p:fltVal val="0"/>
                                          </p:val>
                                        </p:tav>
                                        <p:tav tm="100000">
                                          <p:val>
                                            <p:strVal val="#ppt_w"/>
                                          </p:val>
                                        </p:tav>
                                      </p:tavLst>
                                    </p:anim>
                                    <p:anim calcmode="lin" valueType="num">
                                      <p:cBhvr>
                                        <p:cTn id="202" dur="300" fill="hold"/>
                                        <p:tgtEl>
                                          <p:spTgt spid="111"/>
                                        </p:tgtEl>
                                        <p:attrNameLst>
                                          <p:attrName>ppt_h</p:attrName>
                                        </p:attrNameLst>
                                      </p:cBhvr>
                                      <p:tavLst>
                                        <p:tav tm="0">
                                          <p:val>
                                            <p:fltVal val="0"/>
                                          </p:val>
                                        </p:tav>
                                        <p:tav tm="100000">
                                          <p:val>
                                            <p:strVal val="#ppt_h"/>
                                          </p:val>
                                        </p:tav>
                                      </p:tavLst>
                                    </p:anim>
                                    <p:anim calcmode="lin" valueType="num">
                                      <p:cBhvr>
                                        <p:cTn id="203" dur="300" fill="hold"/>
                                        <p:tgtEl>
                                          <p:spTgt spid="111"/>
                                        </p:tgtEl>
                                        <p:attrNameLst>
                                          <p:attrName>style.rotation</p:attrName>
                                        </p:attrNameLst>
                                      </p:cBhvr>
                                      <p:tavLst>
                                        <p:tav tm="0">
                                          <p:val>
                                            <p:fltVal val="90"/>
                                          </p:val>
                                        </p:tav>
                                        <p:tav tm="100000">
                                          <p:val>
                                            <p:fltVal val="0"/>
                                          </p:val>
                                        </p:tav>
                                      </p:tavLst>
                                    </p:anim>
                                    <p:animEffect transition="in" filter="fade">
                                      <p:cBhvr>
                                        <p:cTn id="204" dur="300"/>
                                        <p:tgtEl>
                                          <p:spTgt spid="111"/>
                                        </p:tgtEl>
                                      </p:cBhvr>
                                    </p:animEffect>
                                  </p:childTnLst>
                                </p:cTn>
                              </p:par>
                              <p:par>
                                <p:cTn id="205" presetID="2" presetClass="entr" presetSubtype="2" fill="hold" grpId="0" nodeType="withEffect">
                                  <p:stCondLst>
                                    <p:cond delay="0"/>
                                  </p:stCondLst>
                                  <p:childTnLst>
                                    <p:set>
                                      <p:cBhvr>
                                        <p:cTn id="206" dur="1" fill="hold">
                                          <p:stCondLst>
                                            <p:cond delay="0"/>
                                          </p:stCondLst>
                                        </p:cTn>
                                        <p:tgtEl>
                                          <p:spTgt spid="112"/>
                                        </p:tgtEl>
                                        <p:attrNameLst>
                                          <p:attrName>style.visibility</p:attrName>
                                        </p:attrNameLst>
                                      </p:cBhvr>
                                      <p:to>
                                        <p:strVal val="visible"/>
                                      </p:to>
                                    </p:set>
                                    <p:anim calcmode="lin" valueType="num">
                                      <p:cBhvr additive="base">
                                        <p:cTn id="207" dur="400" fill="hold"/>
                                        <p:tgtEl>
                                          <p:spTgt spid="112"/>
                                        </p:tgtEl>
                                        <p:attrNameLst>
                                          <p:attrName>ppt_x</p:attrName>
                                        </p:attrNameLst>
                                      </p:cBhvr>
                                      <p:tavLst>
                                        <p:tav tm="0">
                                          <p:val>
                                            <p:strVal val="1+#ppt_w/2"/>
                                          </p:val>
                                        </p:tav>
                                        <p:tav tm="100000">
                                          <p:val>
                                            <p:strVal val="#ppt_x"/>
                                          </p:val>
                                        </p:tav>
                                      </p:tavLst>
                                    </p:anim>
                                    <p:anim calcmode="lin" valueType="num">
                                      <p:cBhvr additive="base">
                                        <p:cTn id="208" dur="400" fill="hold"/>
                                        <p:tgtEl>
                                          <p:spTgt spid="112"/>
                                        </p:tgtEl>
                                        <p:attrNameLst>
                                          <p:attrName>ppt_y</p:attrName>
                                        </p:attrNameLst>
                                      </p:cBhvr>
                                      <p:tavLst>
                                        <p:tav tm="0">
                                          <p:val>
                                            <p:strVal val="#ppt_y"/>
                                          </p:val>
                                        </p:tav>
                                        <p:tav tm="100000">
                                          <p:val>
                                            <p:strVal val="#ppt_y"/>
                                          </p:val>
                                        </p:tav>
                                      </p:tavLst>
                                    </p:anim>
                                  </p:childTnLst>
                                </p:cTn>
                              </p:par>
                            </p:childTnLst>
                          </p:cTn>
                        </p:par>
                        <p:par>
                          <p:cTn id="209" fill="hold">
                            <p:stCondLst>
                              <p:cond delay="8750"/>
                            </p:stCondLst>
                            <p:childTnLst>
                              <p:par>
                                <p:cTn id="210" presetID="22" presetClass="entr" presetSubtype="4" fill="hold" grpId="0" nodeType="afterEffect">
                                  <p:stCondLst>
                                    <p:cond delay="0"/>
                                  </p:stCondLst>
                                  <p:childTnLst>
                                    <p:set>
                                      <p:cBhvr>
                                        <p:cTn id="211" dur="1" fill="hold">
                                          <p:stCondLst>
                                            <p:cond delay="0"/>
                                          </p:stCondLst>
                                        </p:cTn>
                                        <p:tgtEl>
                                          <p:spTgt spid="81"/>
                                        </p:tgtEl>
                                        <p:attrNameLst>
                                          <p:attrName>style.visibility</p:attrName>
                                        </p:attrNameLst>
                                      </p:cBhvr>
                                      <p:to>
                                        <p:strVal val="visible"/>
                                      </p:to>
                                    </p:set>
                                    <p:animEffect transition="in" filter="wipe(down)">
                                      <p:cBhvr>
                                        <p:cTn id="212" dur="300"/>
                                        <p:tgtEl>
                                          <p:spTgt spid="81"/>
                                        </p:tgtEl>
                                      </p:cBhvr>
                                    </p:animEffect>
                                  </p:childTnLst>
                                </p:cTn>
                              </p:par>
                            </p:childTnLst>
                          </p:cTn>
                        </p:par>
                        <p:par>
                          <p:cTn id="213" fill="hold">
                            <p:stCondLst>
                              <p:cond delay="9050"/>
                            </p:stCondLst>
                            <p:childTnLst>
                              <p:par>
                                <p:cTn id="214" presetID="22" presetClass="entr" presetSubtype="1" fill="hold" grpId="0" nodeType="afterEffect">
                                  <p:stCondLst>
                                    <p:cond delay="0"/>
                                  </p:stCondLst>
                                  <p:childTnLst>
                                    <p:set>
                                      <p:cBhvr>
                                        <p:cTn id="215" dur="1" fill="hold">
                                          <p:stCondLst>
                                            <p:cond delay="0"/>
                                          </p:stCondLst>
                                        </p:cTn>
                                        <p:tgtEl>
                                          <p:spTgt spid="84"/>
                                        </p:tgtEl>
                                        <p:attrNameLst>
                                          <p:attrName>style.visibility</p:attrName>
                                        </p:attrNameLst>
                                      </p:cBhvr>
                                      <p:to>
                                        <p:strVal val="visible"/>
                                      </p:to>
                                    </p:set>
                                    <p:animEffect transition="in" filter="wipe(up)">
                                      <p:cBhvr>
                                        <p:cTn id="216" dur="400"/>
                                        <p:tgtEl>
                                          <p:spTgt spid="84"/>
                                        </p:tgtEl>
                                      </p:cBhvr>
                                    </p:animEffect>
                                  </p:childTnLst>
                                </p:cTn>
                              </p:par>
                            </p:childTnLst>
                          </p:cTn>
                        </p:par>
                        <p:par>
                          <p:cTn id="217" fill="hold">
                            <p:stCondLst>
                              <p:cond delay="9450"/>
                            </p:stCondLst>
                            <p:childTnLst>
                              <p:par>
                                <p:cTn id="218" presetID="31" presetClass="entr" presetSubtype="0" fill="hold" grpId="0" nodeType="afterEffect">
                                  <p:stCondLst>
                                    <p:cond delay="0"/>
                                  </p:stCondLst>
                                  <p:childTnLst>
                                    <p:set>
                                      <p:cBhvr>
                                        <p:cTn id="219" dur="1" fill="hold">
                                          <p:stCondLst>
                                            <p:cond delay="0"/>
                                          </p:stCondLst>
                                        </p:cTn>
                                        <p:tgtEl>
                                          <p:spTgt spid="106"/>
                                        </p:tgtEl>
                                        <p:attrNameLst>
                                          <p:attrName>style.visibility</p:attrName>
                                        </p:attrNameLst>
                                      </p:cBhvr>
                                      <p:to>
                                        <p:strVal val="visible"/>
                                      </p:to>
                                    </p:set>
                                    <p:anim calcmode="lin" valueType="num">
                                      <p:cBhvr>
                                        <p:cTn id="220" dur="300" fill="hold"/>
                                        <p:tgtEl>
                                          <p:spTgt spid="106"/>
                                        </p:tgtEl>
                                        <p:attrNameLst>
                                          <p:attrName>ppt_w</p:attrName>
                                        </p:attrNameLst>
                                      </p:cBhvr>
                                      <p:tavLst>
                                        <p:tav tm="0">
                                          <p:val>
                                            <p:fltVal val="0"/>
                                          </p:val>
                                        </p:tav>
                                        <p:tav tm="100000">
                                          <p:val>
                                            <p:strVal val="#ppt_w"/>
                                          </p:val>
                                        </p:tav>
                                      </p:tavLst>
                                    </p:anim>
                                    <p:anim calcmode="lin" valueType="num">
                                      <p:cBhvr>
                                        <p:cTn id="221" dur="300" fill="hold"/>
                                        <p:tgtEl>
                                          <p:spTgt spid="106"/>
                                        </p:tgtEl>
                                        <p:attrNameLst>
                                          <p:attrName>ppt_h</p:attrName>
                                        </p:attrNameLst>
                                      </p:cBhvr>
                                      <p:tavLst>
                                        <p:tav tm="0">
                                          <p:val>
                                            <p:fltVal val="0"/>
                                          </p:val>
                                        </p:tav>
                                        <p:tav tm="100000">
                                          <p:val>
                                            <p:strVal val="#ppt_h"/>
                                          </p:val>
                                        </p:tav>
                                      </p:tavLst>
                                    </p:anim>
                                    <p:anim calcmode="lin" valueType="num">
                                      <p:cBhvr>
                                        <p:cTn id="222" dur="300" fill="hold"/>
                                        <p:tgtEl>
                                          <p:spTgt spid="106"/>
                                        </p:tgtEl>
                                        <p:attrNameLst>
                                          <p:attrName>style.rotation</p:attrName>
                                        </p:attrNameLst>
                                      </p:cBhvr>
                                      <p:tavLst>
                                        <p:tav tm="0">
                                          <p:val>
                                            <p:fltVal val="90"/>
                                          </p:val>
                                        </p:tav>
                                        <p:tav tm="100000">
                                          <p:val>
                                            <p:fltVal val="0"/>
                                          </p:val>
                                        </p:tav>
                                      </p:tavLst>
                                    </p:anim>
                                    <p:animEffect transition="in" filter="fade">
                                      <p:cBhvr>
                                        <p:cTn id="223" dur="300"/>
                                        <p:tgtEl>
                                          <p:spTgt spid="106"/>
                                        </p:tgtEl>
                                      </p:cBhvr>
                                    </p:animEffect>
                                  </p:childTnLst>
                                </p:cTn>
                              </p:par>
                              <p:par>
                                <p:cTn id="224" presetID="2" presetClass="entr" presetSubtype="2" fill="hold" grpId="0" nodeType="withEffect">
                                  <p:stCondLst>
                                    <p:cond delay="0"/>
                                  </p:stCondLst>
                                  <p:childTnLst>
                                    <p:set>
                                      <p:cBhvr>
                                        <p:cTn id="225" dur="1" fill="hold">
                                          <p:stCondLst>
                                            <p:cond delay="0"/>
                                          </p:stCondLst>
                                        </p:cTn>
                                        <p:tgtEl>
                                          <p:spTgt spid="107"/>
                                        </p:tgtEl>
                                        <p:attrNameLst>
                                          <p:attrName>style.visibility</p:attrName>
                                        </p:attrNameLst>
                                      </p:cBhvr>
                                      <p:to>
                                        <p:strVal val="visible"/>
                                      </p:to>
                                    </p:set>
                                    <p:anim calcmode="lin" valueType="num">
                                      <p:cBhvr additive="base">
                                        <p:cTn id="226" dur="400" fill="hold"/>
                                        <p:tgtEl>
                                          <p:spTgt spid="107"/>
                                        </p:tgtEl>
                                        <p:attrNameLst>
                                          <p:attrName>ppt_x</p:attrName>
                                        </p:attrNameLst>
                                      </p:cBhvr>
                                      <p:tavLst>
                                        <p:tav tm="0">
                                          <p:val>
                                            <p:strVal val="1+#ppt_w/2"/>
                                          </p:val>
                                        </p:tav>
                                        <p:tav tm="100000">
                                          <p:val>
                                            <p:strVal val="#ppt_x"/>
                                          </p:val>
                                        </p:tav>
                                      </p:tavLst>
                                    </p:anim>
                                    <p:anim calcmode="lin" valueType="num">
                                      <p:cBhvr additive="base">
                                        <p:cTn id="227" dur="400" fill="hold"/>
                                        <p:tgtEl>
                                          <p:spTgt spid="107"/>
                                        </p:tgtEl>
                                        <p:attrNameLst>
                                          <p:attrName>ppt_y</p:attrName>
                                        </p:attrNameLst>
                                      </p:cBhvr>
                                      <p:tavLst>
                                        <p:tav tm="0">
                                          <p:val>
                                            <p:strVal val="#ppt_y"/>
                                          </p:val>
                                        </p:tav>
                                        <p:tav tm="100000">
                                          <p:val>
                                            <p:strVal val="#ppt_y"/>
                                          </p:val>
                                        </p:tav>
                                      </p:tavLst>
                                    </p:anim>
                                  </p:childTnLst>
                                </p:cTn>
                              </p:par>
                            </p:childTnLst>
                          </p:cTn>
                        </p:par>
                        <p:par>
                          <p:cTn id="228" fill="hold">
                            <p:stCondLst>
                              <p:cond delay="9850"/>
                            </p:stCondLst>
                            <p:childTnLst>
                              <p:par>
                                <p:cTn id="229" presetID="22" presetClass="entr" presetSubtype="4" fill="hold" grpId="0" nodeType="afterEffect">
                                  <p:stCondLst>
                                    <p:cond delay="0"/>
                                  </p:stCondLst>
                                  <p:childTnLst>
                                    <p:set>
                                      <p:cBhvr>
                                        <p:cTn id="230" dur="1" fill="hold">
                                          <p:stCondLst>
                                            <p:cond delay="0"/>
                                          </p:stCondLst>
                                        </p:cTn>
                                        <p:tgtEl>
                                          <p:spTgt spid="90"/>
                                        </p:tgtEl>
                                        <p:attrNameLst>
                                          <p:attrName>style.visibility</p:attrName>
                                        </p:attrNameLst>
                                      </p:cBhvr>
                                      <p:to>
                                        <p:strVal val="visible"/>
                                      </p:to>
                                    </p:set>
                                    <p:animEffect transition="in" filter="wipe(down)">
                                      <p:cBhvr>
                                        <p:cTn id="231" dur="300"/>
                                        <p:tgtEl>
                                          <p:spTgt spid="90"/>
                                        </p:tgtEl>
                                      </p:cBhvr>
                                    </p:animEffect>
                                  </p:childTnLst>
                                </p:cTn>
                              </p:par>
                            </p:childTnLst>
                          </p:cTn>
                        </p:par>
                        <p:par>
                          <p:cTn id="232" fill="hold">
                            <p:stCondLst>
                              <p:cond delay="10150"/>
                            </p:stCondLst>
                            <p:childTnLst>
                              <p:par>
                                <p:cTn id="233" presetID="22" presetClass="entr" presetSubtype="1" fill="hold" grpId="0" nodeType="afterEffect">
                                  <p:stCondLst>
                                    <p:cond delay="0"/>
                                  </p:stCondLst>
                                  <p:childTnLst>
                                    <p:set>
                                      <p:cBhvr>
                                        <p:cTn id="234" dur="1" fill="hold">
                                          <p:stCondLst>
                                            <p:cond delay="0"/>
                                          </p:stCondLst>
                                        </p:cTn>
                                        <p:tgtEl>
                                          <p:spTgt spid="91"/>
                                        </p:tgtEl>
                                        <p:attrNameLst>
                                          <p:attrName>style.visibility</p:attrName>
                                        </p:attrNameLst>
                                      </p:cBhvr>
                                      <p:to>
                                        <p:strVal val="visible"/>
                                      </p:to>
                                    </p:set>
                                    <p:animEffect transition="in" filter="wipe(up)">
                                      <p:cBhvr>
                                        <p:cTn id="235" dur="400"/>
                                        <p:tgtEl>
                                          <p:spTgt spid="91"/>
                                        </p:tgtEl>
                                      </p:cBhvr>
                                    </p:animEffect>
                                  </p:childTnLst>
                                </p:cTn>
                              </p:par>
                            </p:childTnLst>
                          </p:cTn>
                        </p:par>
                        <p:par>
                          <p:cTn id="236" fill="hold">
                            <p:stCondLst>
                              <p:cond delay="10550"/>
                            </p:stCondLst>
                            <p:childTnLst>
                              <p:par>
                                <p:cTn id="237" presetID="31" presetClass="entr" presetSubtype="0" fill="hold" grpId="0" nodeType="afterEffect">
                                  <p:stCondLst>
                                    <p:cond delay="0"/>
                                  </p:stCondLst>
                                  <p:childTnLst>
                                    <p:set>
                                      <p:cBhvr>
                                        <p:cTn id="238" dur="1" fill="hold">
                                          <p:stCondLst>
                                            <p:cond delay="0"/>
                                          </p:stCondLst>
                                        </p:cTn>
                                        <p:tgtEl>
                                          <p:spTgt spid="109"/>
                                        </p:tgtEl>
                                        <p:attrNameLst>
                                          <p:attrName>style.visibility</p:attrName>
                                        </p:attrNameLst>
                                      </p:cBhvr>
                                      <p:to>
                                        <p:strVal val="visible"/>
                                      </p:to>
                                    </p:set>
                                    <p:anim calcmode="lin" valueType="num">
                                      <p:cBhvr>
                                        <p:cTn id="239" dur="300" fill="hold"/>
                                        <p:tgtEl>
                                          <p:spTgt spid="109"/>
                                        </p:tgtEl>
                                        <p:attrNameLst>
                                          <p:attrName>ppt_w</p:attrName>
                                        </p:attrNameLst>
                                      </p:cBhvr>
                                      <p:tavLst>
                                        <p:tav tm="0">
                                          <p:val>
                                            <p:fltVal val="0"/>
                                          </p:val>
                                        </p:tav>
                                        <p:tav tm="100000">
                                          <p:val>
                                            <p:strVal val="#ppt_w"/>
                                          </p:val>
                                        </p:tav>
                                      </p:tavLst>
                                    </p:anim>
                                    <p:anim calcmode="lin" valueType="num">
                                      <p:cBhvr>
                                        <p:cTn id="240" dur="300" fill="hold"/>
                                        <p:tgtEl>
                                          <p:spTgt spid="109"/>
                                        </p:tgtEl>
                                        <p:attrNameLst>
                                          <p:attrName>ppt_h</p:attrName>
                                        </p:attrNameLst>
                                      </p:cBhvr>
                                      <p:tavLst>
                                        <p:tav tm="0">
                                          <p:val>
                                            <p:fltVal val="0"/>
                                          </p:val>
                                        </p:tav>
                                        <p:tav tm="100000">
                                          <p:val>
                                            <p:strVal val="#ppt_h"/>
                                          </p:val>
                                        </p:tav>
                                      </p:tavLst>
                                    </p:anim>
                                    <p:anim calcmode="lin" valueType="num">
                                      <p:cBhvr>
                                        <p:cTn id="241" dur="300" fill="hold"/>
                                        <p:tgtEl>
                                          <p:spTgt spid="109"/>
                                        </p:tgtEl>
                                        <p:attrNameLst>
                                          <p:attrName>style.rotation</p:attrName>
                                        </p:attrNameLst>
                                      </p:cBhvr>
                                      <p:tavLst>
                                        <p:tav tm="0">
                                          <p:val>
                                            <p:fltVal val="90"/>
                                          </p:val>
                                        </p:tav>
                                        <p:tav tm="100000">
                                          <p:val>
                                            <p:fltVal val="0"/>
                                          </p:val>
                                        </p:tav>
                                      </p:tavLst>
                                    </p:anim>
                                    <p:animEffect transition="in" filter="fade">
                                      <p:cBhvr>
                                        <p:cTn id="242" dur="300"/>
                                        <p:tgtEl>
                                          <p:spTgt spid="109"/>
                                        </p:tgtEl>
                                      </p:cBhvr>
                                    </p:animEffect>
                                  </p:childTnLst>
                                </p:cTn>
                              </p:par>
                              <p:par>
                                <p:cTn id="243" presetID="2" presetClass="entr" presetSubtype="2" fill="hold" grpId="0" nodeType="withEffect">
                                  <p:stCondLst>
                                    <p:cond delay="0"/>
                                  </p:stCondLst>
                                  <p:childTnLst>
                                    <p:set>
                                      <p:cBhvr>
                                        <p:cTn id="244" dur="1" fill="hold">
                                          <p:stCondLst>
                                            <p:cond delay="0"/>
                                          </p:stCondLst>
                                        </p:cTn>
                                        <p:tgtEl>
                                          <p:spTgt spid="110"/>
                                        </p:tgtEl>
                                        <p:attrNameLst>
                                          <p:attrName>style.visibility</p:attrName>
                                        </p:attrNameLst>
                                      </p:cBhvr>
                                      <p:to>
                                        <p:strVal val="visible"/>
                                      </p:to>
                                    </p:set>
                                    <p:anim calcmode="lin" valueType="num">
                                      <p:cBhvr additive="base">
                                        <p:cTn id="245" dur="400" fill="hold"/>
                                        <p:tgtEl>
                                          <p:spTgt spid="110"/>
                                        </p:tgtEl>
                                        <p:attrNameLst>
                                          <p:attrName>ppt_x</p:attrName>
                                        </p:attrNameLst>
                                      </p:cBhvr>
                                      <p:tavLst>
                                        <p:tav tm="0">
                                          <p:val>
                                            <p:strVal val="1+#ppt_w/2"/>
                                          </p:val>
                                        </p:tav>
                                        <p:tav tm="100000">
                                          <p:val>
                                            <p:strVal val="#ppt_x"/>
                                          </p:val>
                                        </p:tav>
                                      </p:tavLst>
                                    </p:anim>
                                    <p:anim calcmode="lin" valueType="num">
                                      <p:cBhvr additive="base">
                                        <p:cTn id="246" dur="400" fill="hold"/>
                                        <p:tgtEl>
                                          <p:spTgt spid="110"/>
                                        </p:tgtEl>
                                        <p:attrNameLst>
                                          <p:attrName>ppt_y</p:attrName>
                                        </p:attrNameLst>
                                      </p:cBhvr>
                                      <p:tavLst>
                                        <p:tav tm="0">
                                          <p:val>
                                            <p:strVal val="#ppt_y"/>
                                          </p:val>
                                        </p:tav>
                                        <p:tav tm="100000">
                                          <p:val>
                                            <p:strVal val="#ppt_y"/>
                                          </p:val>
                                        </p:tav>
                                      </p:tavLst>
                                    </p:anim>
                                  </p:childTnLst>
                                </p:cTn>
                              </p:par>
                              <p:par>
                                <p:cTn id="247" presetID="8" presetClass="emph" presetSubtype="0" repeatCount="indefinite" fill="hold" nodeType="withEffect">
                                  <p:stCondLst>
                                    <p:cond delay="0"/>
                                  </p:stCondLst>
                                  <p:childTnLst>
                                    <p:animRot by="21600000">
                                      <p:cBhvr>
                                        <p:cTn id="248" dur="5000" fill="hold"/>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6" grpId="0" animBg="1"/>
      <p:bldP spid="7" grpId="0" animBg="1"/>
      <p:bldP spid="60" grpId="0" animBg="1"/>
      <p:bldP spid="61" grpId="0" animBg="1"/>
      <p:bldP spid="74" grpId="0" animBg="1"/>
      <p:bldP spid="75" grpId="0" animBg="1"/>
      <p:bldP spid="81" grpId="0" animBg="1"/>
      <p:bldP spid="84" grpId="0" animBg="1"/>
      <p:bldP spid="90" grpId="0" animBg="1"/>
      <p:bldP spid="91" grpId="0" animBg="1"/>
      <p:bldP spid="96" grpId="0"/>
      <p:bldP spid="18" grpId="0"/>
      <p:bldP spid="97" grpId="0"/>
      <p:bldP spid="98" grpId="0"/>
      <p:bldP spid="99" grpId="0"/>
      <p:bldP spid="105" grpId="0"/>
      <p:bldP spid="106" grpId="0"/>
      <p:bldP spid="107" grpId="0"/>
      <p:bldP spid="109" grpId="0"/>
      <p:bldP spid="110" grpId="0"/>
      <p:bldP spid="68" grpId="0" animBg="1"/>
      <p:bldP spid="69" grpId="0" animBg="1"/>
      <p:bldP spid="70" grpId="0"/>
      <p:bldP spid="71" grpId="0"/>
      <p:bldP spid="88" grpId="0" animBg="1"/>
      <p:bldP spid="89" grpId="0" animBg="1"/>
      <p:bldP spid="94" grpId="0"/>
      <p:bldP spid="95" grpId="0"/>
      <p:bldP spid="104" grpId="0" animBg="1"/>
      <p:bldP spid="108" grpId="0" animBg="1"/>
      <p:bldP spid="111" grpId="0"/>
      <p:bldP spid="1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rPr>
              <a:t>4.2.5 </a:t>
            </a:r>
            <a:r>
              <a:rPr lang="zh-CN" altLang="en-US" kern="1200" dirty="0">
                <a:solidFill>
                  <a:srgbClr val="F8F8F8"/>
                </a:solidFill>
                <a:latin typeface="微软雅黑"/>
              </a:rPr>
              <a:t>清除浮动属性</a:t>
            </a:r>
            <a:endParaRPr lang="zh-CN" altLang="en-US" kern="1200" dirty="0">
              <a:solidFill>
                <a:srgbClr val="F8F8F8"/>
              </a:solidFill>
              <a:latin typeface="微软雅黑"/>
              <a:cs typeface="+mn-cs"/>
            </a:endParaRPr>
          </a:p>
        </p:txBody>
      </p:sp>
      <p:sp>
        <p:nvSpPr>
          <p:cNvPr id="21507" name="内容占位符 2"/>
          <p:cNvSpPr>
            <a:spLocks noGrp="1"/>
          </p:cNvSpPr>
          <p:nvPr>
            <p:ph idx="1"/>
          </p:nvPr>
        </p:nvSpPr>
        <p:spPr>
          <a:xfrm>
            <a:off x="1610122" y="980728"/>
            <a:ext cx="8964612" cy="4468812"/>
          </a:xfrm>
        </p:spPr>
        <p:txBody>
          <a:bodyPr/>
          <a:lstStyle/>
          <a:p>
            <a:pPr marL="0" indent="0">
              <a:buNone/>
            </a:pPr>
            <a:r>
              <a:rPr lang="zh-CN" altLang="en-US" dirty="0" smtClean="0">
                <a:latin typeface="+mn-ea"/>
              </a:rPr>
              <a:t>三种方法实现父元素高度的恢复：</a:t>
            </a:r>
            <a:endParaRPr lang="en-US" altLang="zh-CN" dirty="0" smtClean="0">
              <a:latin typeface="+mn-ea"/>
            </a:endParaRPr>
          </a:p>
          <a:p>
            <a:pPr marL="0" indent="0">
              <a:buNone/>
            </a:pPr>
            <a:r>
              <a:rPr lang="zh-CN" altLang="zh-CN" dirty="0" smtClean="0">
                <a:latin typeface="+mn-ea"/>
              </a:rPr>
              <a:t>（</a:t>
            </a:r>
            <a:r>
              <a:rPr lang="en-US" altLang="zh-CN" dirty="0" smtClean="0">
                <a:latin typeface="+mn-ea"/>
              </a:rPr>
              <a:t>3</a:t>
            </a:r>
            <a:r>
              <a:rPr lang="zh-CN" altLang="zh-CN" dirty="0" smtClean="0">
                <a:latin typeface="+mn-ea"/>
              </a:rPr>
              <a:t>）利用</a:t>
            </a:r>
            <a:r>
              <a:rPr lang="en-US" altLang="zh-CN" dirty="0" smtClean="0">
                <a:latin typeface="+mn-ea"/>
              </a:rPr>
              <a:t>::after</a:t>
            </a:r>
            <a:r>
              <a:rPr lang="zh-CN" altLang="zh-CN" dirty="0" smtClean="0">
                <a:latin typeface="+mn-ea"/>
              </a:rPr>
              <a:t>伪元素</a:t>
            </a:r>
          </a:p>
          <a:p>
            <a:pPr marL="0" indent="0">
              <a:buNone/>
            </a:pPr>
            <a:r>
              <a:rPr lang="en-US" altLang="zh-CN" dirty="0" smtClean="0">
                <a:latin typeface="+mn-ea"/>
              </a:rPr>
              <a:t>:after</a:t>
            </a:r>
            <a:r>
              <a:rPr lang="zh-CN" altLang="zh-CN" dirty="0" smtClean="0">
                <a:latin typeface="+mn-ea"/>
              </a:rPr>
              <a:t>伪元素的作用是自动在元素末尾插入</a:t>
            </a:r>
            <a:r>
              <a:rPr lang="zh-CN" altLang="en-US" dirty="0" smtClean="0">
                <a:latin typeface="+mn-ea"/>
              </a:rPr>
              <a:t>用于清除的元素</a:t>
            </a:r>
            <a:r>
              <a:rPr lang="zh-CN" altLang="zh-CN" dirty="0" smtClean="0">
                <a:latin typeface="+mn-ea"/>
              </a:rPr>
              <a:t>。</a:t>
            </a:r>
          </a:p>
          <a:p>
            <a:pPr marL="0" indent="0">
              <a:buNone/>
            </a:pPr>
            <a:endParaRPr lang="en-US" altLang="zh-CN" dirty="0" smtClean="0">
              <a:latin typeface="+mn-ea"/>
            </a:endParaRPr>
          </a:p>
          <a:p>
            <a:pPr marL="0" indent="0">
              <a:buNone/>
            </a:pPr>
            <a:r>
              <a:rPr lang="en-US" altLang="zh-CN" dirty="0" smtClean="0">
                <a:latin typeface="+mn-ea"/>
              </a:rPr>
              <a:t>#wrapper::after{  </a:t>
            </a:r>
          </a:p>
          <a:p>
            <a:pPr marL="0" indent="0">
              <a:buNone/>
            </a:pPr>
            <a:r>
              <a:rPr lang="en-US" altLang="zh-CN" dirty="0" smtClean="0">
                <a:latin typeface="+mn-ea"/>
              </a:rPr>
              <a:t>/*</a:t>
            </a:r>
            <a:r>
              <a:rPr lang="zh-CN" altLang="zh-CN" dirty="0" smtClean="0">
                <a:latin typeface="+mn-ea"/>
              </a:rPr>
              <a:t>设置自动插入的文字内容为空，块元素，清除浮动</a:t>
            </a:r>
            <a:r>
              <a:rPr lang="en-US" altLang="zh-CN" dirty="0" smtClean="0">
                <a:latin typeface="+mn-ea"/>
              </a:rPr>
              <a:t>*/</a:t>
            </a:r>
            <a:endParaRPr lang="zh-CN" altLang="zh-CN" dirty="0" smtClean="0">
              <a:latin typeface="+mn-ea"/>
            </a:endParaRPr>
          </a:p>
          <a:p>
            <a:pPr marL="0" indent="0">
              <a:buNone/>
            </a:pPr>
            <a:r>
              <a:rPr lang="en-US" altLang="zh-CN" dirty="0" smtClean="0">
                <a:latin typeface="+mn-ea"/>
              </a:rPr>
              <a:t>	    content: "";</a:t>
            </a:r>
            <a:endParaRPr lang="zh-CN" altLang="zh-CN" dirty="0" smtClean="0">
              <a:latin typeface="+mn-ea"/>
            </a:endParaRPr>
          </a:p>
          <a:p>
            <a:pPr marL="0" indent="0">
              <a:buNone/>
            </a:pPr>
            <a:r>
              <a:rPr lang="en-US" altLang="zh-CN" dirty="0" smtClean="0">
                <a:latin typeface="+mn-ea"/>
              </a:rPr>
              <a:t>	    </a:t>
            </a:r>
            <a:r>
              <a:rPr lang="en-US" altLang="zh-CN" dirty="0" err="1" smtClean="0">
                <a:latin typeface="+mn-ea"/>
              </a:rPr>
              <a:t>display:block</a:t>
            </a:r>
            <a:r>
              <a:rPr lang="en-US" altLang="zh-CN" dirty="0" smtClean="0">
                <a:latin typeface="+mn-ea"/>
              </a:rPr>
              <a:t>;</a:t>
            </a:r>
            <a:endParaRPr lang="zh-CN" altLang="zh-CN" dirty="0" smtClean="0">
              <a:latin typeface="+mn-ea"/>
            </a:endParaRPr>
          </a:p>
          <a:p>
            <a:pPr marL="0" indent="0">
              <a:buNone/>
            </a:pPr>
            <a:r>
              <a:rPr lang="en-US" altLang="zh-CN" dirty="0" smtClean="0">
                <a:latin typeface="+mn-ea"/>
              </a:rPr>
              <a:t>	    </a:t>
            </a:r>
            <a:r>
              <a:rPr lang="en-US" altLang="zh-CN" dirty="0" err="1" smtClean="0">
                <a:latin typeface="+mn-ea"/>
              </a:rPr>
              <a:t>clear:both</a:t>
            </a:r>
            <a:r>
              <a:rPr lang="en-US" altLang="zh-CN" dirty="0" smtClean="0">
                <a:latin typeface="+mn-ea"/>
              </a:rPr>
              <a:t>;</a:t>
            </a:r>
            <a:endParaRPr lang="zh-CN" altLang="zh-CN" dirty="0" smtClean="0">
              <a:latin typeface="+mn-ea"/>
            </a:endParaRPr>
          </a:p>
          <a:p>
            <a:pPr marL="0" indent="0">
              <a:buNone/>
            </a:pPr>
            <a:r>
              <a:rPr lang="en-US" altLang="zh-CN" dirty="0" smtClean="0">
                <a:latin typeface="+mn-ea"/>
              </a:rPr>
              <a:t>}</a:t>
            </a:r>
            <a:endParaRPr lang="zh-CN" altLang="zh-CN" dirty="0" smtClean="0">
              <a:latin typeface="+mn-ea"/>
            </a:endParaRPr>
          </a:p>
          <a:p>
            <a:pPr marL="0" indent="0">
              <a:buNone/>
            </a:pPr>
            <a:endParaRPr lang="zh-CN" altLang="en-US" dirty="0" smtClean="0">
              <a:latin typeface="+mn-ea"/>
            </a:endParaRPr>
          </a:p>
        </p:txBody>
      </p:sp>
    </p:spTree>
    <p:extLst>
      <p:ext uri="{BB962C8B-B14F-4D97-AF65-F5344CB8AC3E}">
        <p14:creationId xmlns:p14="http://schemas.microsoft.com/office/powerpoint/2010/main" val="3212629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7207" y="245419"/>
            <a:ext cx="8393113"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4.2.6 </a:t>
            </a:r>
            <a:r>
              <a:rPr lang="zh-CN" altLang="zh-CN" kern="1200" dirty="0">
                <a:solidFill>
                  <a:srgbClr val="F8F8F8"/>
                </a:solidFill>
                <a:latin typeface="微软雅黑"/>
                <a:cs typeface="+mn-cs"/>
              </a:rPr>
              <a:t>元素浮动案例实践</a:t>
            </a:r>
            <a:endParaRPr lang="zh-CN" altLang="en-US" kern="1200" dirty="0">
              <a:solidFill>
                <a:srgbClr val="F8F8F8"/>
              </a:solidFill>
              <a:latin typeface="微软雅黑"/>
              <a:cs typeface="+mn-cs"/>
            </a:endParaRPr>
          </a:p>
        </p:txBody>
      </p:sp>
      <p:sp>
        <p:nvSpPr>
          <p:cNvPr id="22531" name="内容占位符 2"/>
          <p:cNvSpPr>
            <a:spLocks noGrp="1"/>
          </p:cNvSpPr>
          <p:nvPr>
            <p:ph idx="1"/>
          </p:nvPr>
        </p:nvSpPr>
        <p:spPr>
          <a:xfrm>
            <a:off x="1489869" y="908051"/>
            <a:ext cx="9721775" cy="649287"/>
          </a:xfrm>
        </p:spPr>
        <p:txBody>
          <a:bodyPr/>
          <a:lstStyle/>
          <a:p>
            <a:pPr marL="0" indent="0">
              <a:buNone/>
            </a:pPr>
            <a:r>
              <a:rPr lang="zh-CN" altLang="zh-CN" dirty="0" smtClean="0">
                <a:latin typeface="+mn-ea"/>
              </a:rPr>
              <a:t>【例</a:t>
            </a:r>
            <a:r>
              <a:rPr lang="en-US" altLang="zh-CN" dirty="0" smtClean="0">
                <a:latin typeface="+mn-ea"/>
              </a:rPr>
              <a:t>4-8</a:t>
            </a:r>
            <a:r>
              <a:rPr lang="zh-CN" altLang="zh-CN" dirty="0" smtClean="0">
                <a:latin typeface="+mn-ea"/>
              </a:rPr>
              <a:t>】横向导航条效果如图所示。当鼠标悬停在某个链接上时效果如图所示。</a:t>
            </a:r>
            <a:endParaRPr lang="zh-CN" altLang="en-US" dirty="0" smtClean="0">
              <a:latin typeface="+mn-ea"/>
            </a:endParaRPr>
          </a:p>
        </p:txBody>
      </p:sp>
      <p:pic>
        <p:nvPicPr>
          <p:cNvPr id="2253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769" y="1557338"/>
            <a:ext cx="8534400"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769" y="5758538"/>
            <a:ext cx="8534400" cy="57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4561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25624" y="1052736"/>
            <a:ext cx="10313317" cy="5112568"/>
          </a:xfrm>
        </p:spPr>
        <p:txBody>
          <a:bodyPr/>
          <a:lstStyle/>
          <a:p>
            <a:pPr marL="0" indent="0">
              <a:buNone/>
            </a:pPr>
            <a:r>
              <a:rPr lang="zh-CN" altLang="en-US" dirty="0"/>
              <a:t>（</a:t>
            </a:r>
            <a:r>
              <a:rPr lang="en-US" altLang="zh-CN" dirty="0"/>
              <a:t>1</a:t>
            </a:r>
            <a:r>
              <a:rPr lang="zh-CN" altLang="en-US" dirty="0"/>
              <a:t>）广义的“定位”：要将某个元素放到某个位置的时候，这个动作可以称为定位操作，可以使用任何</a:t>
            </a:r>
            <a:r>
              <a:rPr lang="en-US" altLang="zh-CN" dirty="0"/>
              <a:t>CSS</a:t>
            </a:r>
            <a:r>
              <a:rPr lang="zh-CN" altLang="en-US" dirty="0"/>
              <a:t>规则来实现，这就是泛指的一个网页排版中的定位</a:t>
            </a:r>
            <a:r>
              <a:rPr lang="zh-CN" altLang="en-US" dirty="0" smtClean="0"/>
              <a:t>操作。</a:t>
            </a:r>
            <a:endParaRPr lang="en-US" altLang="zh-CN" dirty="0" smtClean="0"/>
          </a:p>
          <a:p>
            <a:pPr marL="0" indent="0">
              <a:buNone/>
            </a:pPr>
            <a:endParaRPr lang="zh-CN" altLang="en-US" dirty="0"/>
          </a:p>
          <a:p>
            <a:pPr marL="0" indent="0">
              <a:buNone/>
            </a:pPr>
            <a:r>
              <a:rPr lang="zh-CN" altLang="en-US" dirty="0"/>
              <a:t>（</a:t>
            </a:r>
            <a:r>
              <a:rPr lang="en-US" altLang="zh-CN" dirty="0"/>
              <a:t>2</a:t>
            </a:r>
            <a:r>
              <a:rPr lang="zh-CN" altLang="en-US" dirty="0"/>
              <a:t>）狭义的“定位”：在</a:t>
            </a:r>
            <a:r>
              <a:rPr lang="en-US" altLang="zh-CN" dirty="0"/>
              <a:t>CSS</a:t>
            </a:r>
            <a:r>
              <a:rPr lang="zh-CN" altLang="en-US" dirty="0"/>
              <a:t>中有一个非常重要的属性</a:t>
            </a:r>
            <a:r>
              <a:rPr lang="en-US" altLang="zh-CN" dirty="0"/>
              <a:t>position</a:t>
            </a:r>
            <a:r>
              <a:rPr lang="zh-CN" altLang="en-US" dirty="0"/>
              <a:t>，这个单词翻译为中文也是定位的意思。然而要使用</a:t>
            </a:r>
            <a:r>
              <a:rPr lang="en-US" altLang="zh-CN" dirty="0"/>
              <a:t>CSS</a:t>
            </a:r>
            <a:r>
              <a:rPr lang="zh-CN" altLang="en-US" dirty="0"/>
              <a:t>进行定位操作并不仅仅通过这个属性来实现，因此不要把二者混淆。</a:t>
            </a:r>
          </a:p>
          <a:p>
            <a:pPr marL="0" indent="0">
              <a:buNone/>
            </a:pPr>
            <a:endParaRPr lang="zh-CN" altLang="en-US" dirty="0"/>
          </a:p>
        </p:txBody>
      </p:sp>
      <p:sp>
        <p:nvSpPr>
          <p:cNvPr id="3" name="标题 2"/>
          <p:cNvSpPr>
            <a:spLocks noGrp="1"/>
          </p:cNvSpPr>
          <p:nvPr>
            <p:ph type="title"/>
          </p:nvPr>
        </p:nvSpPr>
        <p:spPr/>
        <p:txBody>
          <a:bodyPr/>
          <a:lstStyle/>
          <a:p>
            <a:r>
              <a:rPr lang="en-US" altLang="zh-CN" kern="1200" dirty="0">
                <a:solidFill>
                  <a:srgbClr val="F8F8F8"/>
                </a:solidFill>
                <a:latin typeface="微软雅黑"/>
              </a:rPr>
              <a:t>4.3  </a:t>
            </a:r>
            <a:r>
              <a:rPr lang="zh-CN" altLang="zh-CN" kern="1200" dirty="0">
                <a:solidFill>
                  <a:srgbClr val="F8F8F8"/>
                </a:solidFill>
                <a:latin typeface="微软雅黑"/>
              </a:rPr>
              <a:t>元素的定位</a:t>
            </a:r>
            <a:endParaRPr lang="zh-CN" altLang="en-US" dirty="0"/>
          </a:p>
        </p:txBody>
      </p:sp>
    </p:spTree>
    <p:extLst>
      <p:ext uri="{BB962C8B-B14F-4D97-AF65-F5344CB8AC3E}">
        <p14:creationId xmlns:p14="http://schemas.microsoft.com/office/powerpoint/2010/main" val="37833124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7861" y="260648"/>
            <a:ext cx="8393113"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  </a:t>
            </a:r>
            <a:r>
              <a:rPr lang="zh-CN" altLang="zh-CN" kern="1200" dirty="0">
                <a:solidFill>
                  <a:srgbClr val="F8F8F8"/>
                </a:solidFill>
                <a:latin typeface="微软雅黑"/>
                <a:cs typeface="+mn-cs"/>
              </a:rPr>
              <a:t>元素的定位</a:t>
            </a:r>
            <a:endParaRPr lang="zh-CN" altLang="en-US" kern="1200" dirty="0">
              <a:solidFill>
                <a:srgbClr val="F8F8F8"/>
              </a:solidFill>
              <a:latin typeface="微软雅黑"/>
              <a:cs typeface="+mn-cs"/>
            </a:endParaRPr>
          </a:p>
        </p:txBody>
      </p:sp>
      <p:sp>
        <p:nvSpPr>
          <p:cNvPr id="3" name="内容占位符 2"/>
          <p:cNvSpPr>
            <a:spLocks noGrp="1"/>
          </p:cNvSpPr>
          <p:nvPr>
            <p:ph idx="1"/>
          </p:nvPr>
        </p:nvSpPr>
        <p:spPr>
          <a:xfrm>
            <a:off x="1561877" y="1124744"/>
            <a:ext cx="8388350" cy="3452813"/>
          </a:xfrm>
        </p:spPr>
        <p:txBody>
          <a:bodyPr/>
          <a:lstStyle/>
          <a:p>
            <a:pPr marL="0" indent="0">
              <a:buNone/>
              <a:defRPr/>
            </a:pPr>
            <a:r>
              <a:rPr lang="en-US" altLang="zh-CN" b="1" dirty="0" smtClean="0">
                <a:latin typeface="+mn-ea"/>
              </a:rPr>
              <a:t>4.3.1 </a:t>
            </a:r>
            <a:r>
              <a:rPr lang="zh-CN" altLang="zh-CN" b="1" dirty="0" smtClean="0">
                <a:latin typeface="+mn-ea"/>
              </a:rPr>
              <a:t>定位属性（</a:t>
            </a:r>
            <a:r>
              <a:rPr lang="en-US" altLang="zh-CN" b="1" dirty="0" smtClean="0">
                <a:latin typeface="+mn-ea"/>
              </a:rPr>
              <a:t>position</a:t>
            </a:r>
            <a:r>
              <a:rPr lang="zh-CN" altLang="zh-CN" b="1" dirty="0" smtClean="0">
                <a:latin typeface="+mn-ea"/>
              </a:rPr>
              <a:t>）</a:t>
            </a:r>
          </a:p>
          <a:p>
            <a:pPr marL="0" indent="0">
              <a:defRPr/>
            </a:pPr>
            <a:r>
              <a:rPr lang="zh-CN" altLang="zh-CN" dirty="0">
                <a:solidFill>
                  <a:srgbClr val="0000FF"/>
                </a:solidFill>
                <a:latin typeface="+mn-ea"/>
              </a:rPr>
              <a:t>定位属性（</a:t>
            </a:r>
            <a:r>
              <a:rPr lang="en-US" altLang="zh-CN" dirty="0">
                <a:solidFill>
                  <a:srgbClr val="0000FF"/>
                </a:solidFill>
                <a:latin typeface="+mn-ea"/>
              </a:rPr>
              <a:t>position</a:t>
            </a:r>
            <a:r>
              <a:rPr lang="zh-CN" altLang="zh-CN" dirty="0">
                <a:solidFill>
                  <a:srgbClr val="0000FF"/>
                </a:solidFill>
                <a:latin typeface="+mn-ea"/>
              </a:rPr>
              <a:t>）</a:t>
            </a:r>
            <a:r>
              <a:rPr lang="zh-CN" altLang="zh-CN" dirty="0" smtClean="0">
                <a:latin typeface="+mn-ea"/>
              </a:rPr>
              <a:t>实现元素定位主要有三种方式</a:t>
            </a:r>
            <a:endParaRPr lang="en-US" altLang="zh-CN" dirty="0" smtClean="0">
              <a:latin typeface="+mn-ea"/>
            </a:endParaRPr>
          </a:p>
          <a:p>
            <a:pPr lvl="1">
              <a:defRPr/>
            </a:pPr>
            <a:r>
              <a:rPr lang="zh-CN" altLang="zh-CN" b="0" dirty="0" smtClean="0">
                <a:solidFill>
                  <a:srgbClr val="C00000"/>
                </a:solidFill>
                <a:latin typeface="+mn-ea"/>
                <a:ea typeface="+mn-ea"/>
              </a:rPr>
              <a:t>绝对定位</a:t>
            </a:r>
            <a:endParaRPr lang="en-US" altLang="zh-CN" b="0" dirty="0" smtClean="0">
              <a:solidFill>
                <a:srgbClr val="C00000"/>
              </a:solidFill>
              <a:latin typeface="+mn-ea"/>
              <a:ea typeface="+mn-ea"/>
            </a:endParaRPr>
          </a:p>
          <a:p>
            <a:pPr lvl="1">
              <a:defRPr/>
            </a:pPr>
            <a:r>
              <a:rPr lang="zh-CN" altLang="zh-CN" b="0" dirty="0" smtClean="0">
                <a:solidFill>
                  <a:srgbClr val="C00000"/>
                </a:solidFill>
                <a:latin typeface="+mn-ea"/>
                <a:ea typeface="+mn-ea"/>
              </a:rPr>
              <a:t>相对定位</a:t>
            </a:r>
            <a:endParaRPr lang="en-US" altLang="zh-CN" b="0" dirty="0" smtClean="0">
              <a:solidFill>
                <a:srgbClr val="C00000"/>
              </a:solidFill>
              <a:latin typeface="+mn-ea"/>
              <a:ea typeface="+mn-ea"/>
            </a:endParaRPr>
          </a:p>
          <a:p>
            <a:pPr lvl="1">
              <a:defRPr/>
            </a:pPr>
            <a:r>
              <a:rPr lang="zh-CN" altLang="zh-CN" b="0" dirty="0" smtClean="0">
                <a:solidFill>
                  <a:srgbClr val="C00000"/>
                </a:solidFill>
                <a:latin typeface="+mn-ea"/>
                <a:ea typeface="+mn-ea"/>
              </a:rPr>
              <a:t>固定定位</a:t>
            </a:r>
            <a:endParaRPr lang="en-US" altLang="zh-CN" b="0" dirty="0" smtClean="0">
              <a:solidFill>
                <a:srgbClr val="C00000"/>
              </a:solidFill>
              <a:latin typeface="+mn-ea"/>
              <a:ea typeface="+mn-ea"/>
            </a:endParaRPr>
          </a:p>
          <a:p>
            <a:pPr marL="0" indent="0">
              <a:defRPr/>
            </a:pPr>
            <a:r>
              <a:rPr lang="zh-CN" altLang="zh-CN" dirty="0">
                <a:solidFill>
                  <a:srgbClr val="0000FF"/>
                </a:solidFill>
                <a:latin typeface="+mn-ea"/>
              </a:rPr>
              <a:t>边偏移属性</a:t>
            </a:r>
            <a:r>
              <a:rPr lang="zh-CN" altLang="en-US" dirty="0" smtClean="0">
                <a:latin typeface="+mn-ea"/>
              </a:rPr>
              <a:t>：</a:t>
            </a:r>
            <a:r>
              <a:rPr lang="zh-CN" altLang="zh-CN" dirty="0" smtClean="0">
                <a:latin typeface="+mn-ea"/>
              </a:rPr>
              <a:t>用来确定元素的最终位置</a:t>
            </a:r>
            <a:endParaRPr lang="en-US" altLang="zh-CN" dirty="0" smtClean="0">
              <a:latin typeface="+mn-ea"/>
            </a:endParaRPr>
          </a:p>
          <a:p>
            <a:pPr marL="0" indent="0">
              <a:defRPr/>
            </a:pPr>
            <a:r>
              <a:rPr lang="en-US" altLang="zh-CN" dirty="0" smtClean="0">
                <a:solidFill>
                  <a:srgbClr val="0000FF"/>
                </a:solidFill>
                <a:latin typeface="+mn-ea"/>
              </a:rPr>
              <a:t>z-index</a:t>
            </a:r>
            <a:r>
              <a:rPr lang="zh-CN" altLang="zh-CN" dirty="0" smtClean="0">
                <a:solidFill>
                  <a:srgbClr val="0000FF"/>
                </a:solidFill>
                <a:latin typeface="+mn-ea"/>
              </a:rPr>
              <a:t>属性</a:t>
            </a:r>
            <a:r>
              <a:rPr lang="zh-CN" altLang="en-US" dirty="0" smtClean="0">
                <a:latin typeface="+mn-ea"/>
              </a:rPr>
              <a:t>：</a:t>
            </a:r>
            <a:r>
              <a:rPr lang="zh-CN" altLang="zh-CN" dirty="0" smtClean="0">
                <a:latin typeface="+mn-ea"/>
              </a:rPr>
              <a:t>用来确定元素的层叠顺序</a:t>
            </a:r>
            <a:endParaRPr lang="zh-CN" altLang="en-US" dirty="0" smtClean="0">
              <a:latin typeface="+mn-ea"/>
            </a:endParaRPr>
          </a:p>
          <a:p>
            <a:pPr marL="0" indent="0">
              <a:defRPr/>
            </a:pPr>
            <a:endParaRPr lang="en-US" altLang="zh-CN" dirty="0" smtClean="0">
              <a:latin typeface="+mn-ea"/>
            </a:endParaRPr>
          </a:p>
        </p:txBody>
      </p:sp>
    </p:spTree>
    <p:extLst>
      <p:ext uri="{BB962C8B-B14F-4D97-AF65-F5344CB8AC3E}">
        <p14:creationId xmlns:p14="http://schemas.microsoft.com/office/powerpoint/2010/main" val="3537479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4.3.1 </a:t>
            </a:r>
            <a:r>
              <a:rPr lang="zh-CN" altLang="en-US" kern="1200" dirty="0">
                <a:solidFill>
                  <a:srgbClr val="F8F8F8"/>
                </a:solidFill>
                <a:latin typeface="微软雅黑"/>
                <a:cs typeface="+mn-cs"/>
              </a:rPr>
              <a:t>定位属性（</a:t>
            </a:r>
            <a:r>
              <a:rPr lang="en-US" altLang="zh-CN" kern="1200" dirty="0">
                <a:solidFill>
                  <a:srgbClr val="F8F8F8"/>
                </a:solidFill>
                <a:latin typeface="微软雅黑"/>
                <a:cs typeface="+mn-cs"/>
              </a:rPr>
              <a:t>position</a:t>
            </a:r>
            <a:r>
              <a:rPr lang="zh-CN" altLang="en-US" kern="1200" dirty="0" smtClean="0">
                <a:solidFill>
                  <a:srgbClr val="F8F8F8"/>
                </a:solidFill>
                <a:latin typeface="微软雅黑"/>
                <a:cs typeface="+mn-cs"/>
              </a:rPr>
              <a:t>）</a:t>
            </a:r>
            <a:endParaRPr lang="zh-CN" altLang="en-US" kern="1200" dirty="0">
              <a:solidFill>
                <a:srgbClr val="F8F8F8"/>
              </a:solidFill>
              <a:latin typeface="微软雅黑"/>
              <a:cs typeface="+mn-cs"/>
            </a:endParaRPr>
          </a:p>
        </p:txBody>
      </p:sp>
      <p:sp>
        <p:nvSpPr>
          <p:cNvPr id="3" name="内容占位符 2"/>
          <p:cNvSpPr>
            <a:spLocks noGrp="1"/>
          </p:cNvSpPr>
          <p:nvPr>
            <p:ph idx="1"/>
          </p:nvPr>
        </p:nvSpPr>
        <p:spPr>
          <a:xfrm>
            <a:off x="1261940" y="981076"/>
            <a:ext cx="9588969" cy="4360863"/>
          </a:xfrm>
        </p:spPr>
        <p:txBody>
          <a:bodyPr/>
          <a:lstStyle/>
          <a:p>
            <a:pPr marL="0" indent="0">
              <a:buNone/>
              <a:defRPr/>
            </a:pPr>
            <a:r>
              <a:rPr lang="zh-CN" altLang="zh-CN" dirty="0" smtClean="0">
                <a:latin typeface="+mn-ea"/>
              </a:rPr>
              <a:t>（</a:t>
            </a:r>
            <a:r>
              <a:rPr lang="en-US" altLang="zh-CN" dirty="0" smtClean="0">
                <a:latin typeface="+mn-ea"/>
              </a:rPr>
              <a:t>1</a:t>
            </a:r>
            <a:r>
              <a:rPr lang="zh-CN" altLang="zh-CN" dirty="0" smtClean="0">
                <a:latin typeface="+mn-ea"/>
              </a:rPr>
              <a:t>）定位属性</a:t>
            </a:r>
          </a:p>
          <a:p>
            <a:pPr marL="0" indent="0">
              <a:defRPr/>
            </a:pPr>
            <a:r>
              <a:rPr lang="zh-CN" altLang="zh-CN" dirty="0" smtClean="0">
                <a:latin typeface="+mn-ea"/>
              </a:rPr>
              <a:t>具体语法如下：</a:t>
            </a:r>
          </a:p>
          <a:p>
            <a:pPr marL="0" indent="0" algn="ctr">
              <a:buNone/>
              <a:defRPr/>
            </a:pPr>
            <a:r>
              <a:rPr lang="en-US" altLang="zh-CN" b="1" dirty="0" smtClean="0">
                <a:latin typeface="+mn-ea"/>
              </a:rPr>
              <a:t>position: static | absolute | relative | fixed;</a:t>
            </a:r>
            <a:endParaRPr lang="zh-CN" altLang="zh-CN" dirty="0" smtClean="0">
              <a:latin typeface="+mn-ea"/>
            </a:endParaRPr>
          </a:p>
          <a:p>
            <a:pPr marL="0" indent="0">
              <a:defRPr/>
            </a:pPr>
            <a:r>
              <a:rPr lang="zh-CN" altLang="zh-CN" dirty="0" smtClean="0">
                <a:latin typeface="+mn-ea"/>
              </a:rPr>
              <a:t>各个取值的含义如下：</a:t>
            </a:r>
          </a:p>
          <a:p>
            <a:pPr lvl="1">
              <a:defRPr/>
            </a:pPr>
            <a:r>
              <a:rPr lang="en-US" altLang="zh-CN" dirty="0" smtClean="0">
                <a:latin typeface="+mn-ea"/>
                <a:ea typeface="+mn-ea"/>
              </a:rPr>
              <a:t>static</a:t>
            </a:r>
            <a:r>
              <a:rPr lang="zh-CN" altLang="zh-CN" dirty="0" smtClean="0">
                <a:latin typeface="+mn-ea"/>
                <a:ea typeface="+mn-ea"/>
              </a:rPr>
              <a:t>：静态定位。默认取值，即页面中的所有元素默认均为静态定位。</a:t>
            </a:r>
          </a:p>
          <a:p>
            <a:pPr lvl="1">
              <a:defRPr/>
            </a:pPr>
            <a:r>
              <a:rPr lang="en-US" altLang="zh-CN" dirty="0" smtClean="0">
                <a:latin typeface="+mn-ea"/>
                <a:ea typeface="+mn-ea"/>
              </a:rPr>
              <a:t>absolute</a:t>
            </a:r>
            <a:r>
              <a:rPr lang="zh-CN" altLang="zh-CN" dirty="0" smtClean="0">
                <a:latin typeface="+mn-ea"/>
                <a:ea typeface="+mn-ea"/>
              </a:rPr>
              <a:t>：绝对定位。</a:t>
            </a:r>
          </a:p>
          <a:p>
            <a:pPr lvl="1">
              <a:defRPr/>
            </a:pPr>
            <a:r>
              <a:rPr lang="en-US" altLang="zh-CN" dirty="0" smtClean="0">
                <a:latin typeface="+mn-ea"/>
                <a:ea typeface="+mn-ea"/>
              </a:rPr>
              <a:t>relative</a:t>
            </a:r>
            <a:r>
              <a:rPr lang="zh-CN" altLang="zh-CN" dirty="0" smtClean="0">
                <a:latin typeface="+mn-ea"/>
                <a:ea typeface="+mn-ea"/>
              </a:rPr>
              <a:t>：相对定位。</a:t>
            </a:r>
          </a:p>
          <a:p>
            <a:pPr lvl="1">
              <a:defRPr/>
            </a:pPr>
            <a:r>
              <a:rPr lang="en-US" altLang="zh-CN" dirty="0" smtClean="0">
                <a:latin typeface="+mn-ea"/>
                <a:ea typeface="+mn-ea"/>
              </a:rPr>
              <a:t>fixed</a:t>
            </a:r>
            <a:r>
              <a:rPr lang="zh-CN" altLang="zh-CN" dirty="0" smtClean="0">
                <a:latin typeface="+mn-ea"/>
                <a:ea typeface="+mn-ea"/>
              </a:rPr>
              <a:t>：固定定位。</a:t>
            </a:r>
          </a:p>
          <a:p>
            <a:pPr lvl="1">
              <a:defRPr/>
            </a:pPr>
            <a:endParaRPr lang="zh-CN" altLang="en-US" dirty="0" smtClean="0">
              <a:latin typeface="+mn-ea"/>
              <a:ea typeface="+mn-ea"/>
            </a:endParaRPr>
          </a:p>
        </p:txBody>
      </p:sp>
    </p:spTree>
    <p:extLst>
      <p:ext uri="{BB962C8B-B14F-4D97-AF65-F5344CB8AC3E}">
        <p14:creationId xmlns:p14="http://schemas.microsoft.com/office/powerpoint/2010/main" val="678472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3"/>
          <p:cNvSpPr>
            <a:spLocks noGrp="1" noChangeArrowheads="1"/>
          </p:cNvSpPr>
          <p:nvPr>
            <p:ph type="body" idx="1"/>
          </p:nvPr>
        </p:nvSpPr>
        <p:spPr>
          <a:xfrm>
            <a:off x="1511300" y="908720"/>
            <a:ext cx="8382000" cy="3402013"/>
          </a:xfrm>
        </p:spPr>
        <p:txBody>
          <a:bodyPr/>
          <a:lstStyle/>
          <a:p>
            <a:pPr eaLnBrk="1" hangingPunct="1">
              <a:defRPr/>
            </a:pPr>
            <a:r>
              <a:rPr lang="en-US" altLang="zh-CN" dirty="0" smtClean="0">
                <a:ea typeface="宋体" pitchFamily="2" charset="-122"/>
              </a:rPr>
              <a:t>4</a:t>
            </a:r>
            <a:r>
              <a:rPr lang="zh-CN" altLang="en-US" dirty="0" smtClean="0">
                <a:ea typeface="宋体" pitchFamily="2" charset="-122"/>
              </a:rPr>
              <a:t>个边偏移属性</a:t>
            </a:r>
            <a:endParaRPr lang="zh-CN" altLang="en-US" dirty="0" smtClean="0">
              <a:solidFill>
                <a:srgbClr val="FF0000"/>
              </a:solidFill>
              <a:ea typeface="宋体" pitchFamily="2" charset="-122"/>
            </a:endParaRPr>
          </a:p>
          <a:p>
            <a:pPr lvl="1" eaLnBrk="1" hangingPunct="1">
              <a:defRPr/>
            </a:pPr>
            <a:r>
              <a:rPr lang="en-US" altLang="zh-CN" dirty="0" smtClean="0">
                <a:solidFill>
                  <a:srgbClr val="FF0000"/>
                </a:solidFill>
                <a:latin typeface="Comic Sans MS" pitchFamily="66" charset="0"/>
                <a:ea typeface="宋体" pitchFamily="2" charset="-122"/>
              </a:rPr>
              <a:t>top</a:t>
            </a:r>
            <a:r>
              <a:rPr lang="en-US" altLang="zh-CN" dirty="0" smtClean="0">
                <a:ea typeface="宋体" pitchFamily="2" charset="-122"/>
              </a:rPr>
              <a:t>——</a:t>
            </a:r>
            <a:r>
              <a:rPr lang="zh-CN" altLang="en-US" dirty="0" smtClean="0">
                <a:ea typeface="宋体" pitchFamily="2" charset="-122"/>
              </a:rPr>
              <a:t>定义元素上边界相对于</a:t>
            </a:r>
            <a:r>
              <a:rPr lang="zh-CN" altLang="en-US" dirty="0" smtClean="0">
                <a:solidFill>
                  <a:srgbClr val="FF0000"/>
                </a:solidFill>
                <a:ea typeface="宋体" pitchFamily="2" charset="-122"/>
              </a:rPr>
              <a:t>参照对象</a:t>
            </a:r>
            <a:r>
              <a:rPr lang="zh-CN" altLang="en-US" dirty="0" smtClean="0">
                <a:ea typeface="宋体" pitchFamily="2" charset="-122"/>
              </a:rPr>
              <a:t>上边界的距离</a:t>
            </a:r>
          </a:p>
          <a:p>
            <a:pPr lvl="1" eaLnBrk="1" hangingPunct="1">
              <a:defRPr/>
            </a:pPr>
            <a:r>
              <a:rPr lang="en-US" altLang="zh-CN" dirty="0" smtClean="0">
                <a:solidFill>
                  <a:srgbClr val="FF0000"/>
                </a:solidFill>
                <a:latin typeface="Comic Sans MS" pitchFamily="66" charset="0"/>
                <a:ea typeface="宋体" pitchFamily="2" charset="-122"/>
              </a:rPr>
              <a:t>right</a:t>
            </a:r>
            <a:r>
              <a:rPr lang="en-US" altLang="zh-CN" dirty="0" smtClean="0">
                <a:ea typeface="宋体" pitchFamily="2" charset="-122"/>
              </a:rPr>
              <a:t>——………</a:t>
            </a:r>
            <a:r>
              <a:rPr lang="zh-CN" altLang="en-US" dirty="0" smtClean="0">
                <a:ea typeface="宋体" pitchFamily="2" charset="-122"/>
              </a:rPr>
              <a:t>右边界</a:t>
            </a:r>
            <a:r>
              <a:rPr lang="en-US" altLang="zh-CN" dirty="0" smtClean="0">
                <a:ea typeface="宋体" pitchFamily="2" charset="-122"/>
              </a:rPr>
              <a:t>…………………..</a:t>
            </a:r>
            <a:r>
              <a:rPr lang="zh-CN" altLang="en-US" dirty="0" smtClean="0">
                <a:ea typeface="宋体" pitchFamily="2" charset="-122"/>
              </a:rPr>
              <a:t>右边界</a:t>
            </a:r>
            <a:r>
              <a:rPr lang="en-US" altLang="zh-CN" dirty="0" smtClean="0">
                <a:ea typeface="宋体" pitchFamily="2" charset="-122"/>
              </a:rPr>
              <a:t>…………</a:t>
            </a:r>
          </a:p>
          <a:p>
            <a:pPr lvl="1" eaLnBrk="1" hangingPunct="1">
              <a:defRPr/>
            </a:pPr>
            <a:r>
              <a:rPr lang="en-US" altLang="zh-CN" dirty="0" smtClean="0">
                <a:solidFill>
                  <a:srgbClr val="FF0000"/>
                </a:solidFill>
                <a:latin typeface="Comic Sans MS" pitchFamily="66" charset="0"/>
                <a:ea typeface="宋体" pitchFamily="2" charset="-122"/>
              </a:rPr>
              <a:t>left</a:t>
            </a:r>
            <a:r>
              <a:rPr lang="en-US" altLang="zh-CN" dirty="0" smtClean="0">
                <a:ea typeface="宋体" pitchFamily="2" charset="-122"/>
              </a:rPr>
              <a:t>——………..</a:t>
            </a:r>
            <a:r>
              <a:rPr lang="zh-CN" altLang="en-US" dirty="0" smtClean="0">
                <a:ea typeface="宋体" pitchFamily="2" charset="-122"/>
              </a:rPr>
              <a:t>左边界</a:t>
            </a:r>
            <a:r>
              <a:rPr lang="en-US" altLang="zh-CN" dirty="0" smtClean="0">
                <a:ea typeface="宋体" pitchFamily="2" charset="-122"/>
              </a:rPr>
              <a:t>…………………..</a:t>
            </a:r>
            <a:r>
              <a:rPr lang="zh-CN" altLang="en-US" dirty="0" smtClean="0">
                <a:ea typeface="宋体" pitchFamily="2" charset="-122"/>
              </a:rPr>
              <a:t>左边界</a:t>
            </a:r>
            <a:r>
              <a:rPr lang="en-US" altLang="zh-CN" dirty="0" smtClean="0">
                <a:ea typeface="宋体" pitchFamily="2" charset="-122"/>
              </a:rPr>
              <a:t>..………..</a:t>
            </a:r>
          </a:p>
          <a:p>
            <a:pPr lvl="1" eaLnBrk="1" hangingPunct="1">
              <a:defRPr/>
            </a:pPr>
            <a:r>
              <a:rPr lang="en-US" altLang="zh-CN" dirty="0" smtClean="0">
                <a:solidFill>
                  <a:srgbClr val="FF0000"/>
                </a:solidFill>
                <a:latin typeface="Comic Sans MS" pitchFamily="66" charset="0"/>
                <a:ea typeface="宋体" pitchFamily="2" charset="-122"/>
              </a:rPr>
              <a:t>bottom</a:t>
            </a:r>
            <a:r>
              <a:rPr lang="en-US" altLang="zh-CN" dirty="0" smtClean="0">
                <a:ea typeface="宋体" pitchFamily="2" charset="-122"/>
              </a:rPr>
              <a:t>——……</a:t>
            </a:r>
            <a:r>
              <a:rPr lang="zh-CN" altLang="en-US" dirty="0" smtClean="0">
                <a:ea typeface="宋体" pitchFamily="2" charset="-122"/>
              </a:rPr>
              <a:t>下边界</a:t>
            </a:r>
            <a:r>
              <a:rPr lang="en-US" altLang="zh-CN" dirty="0" smtClean="0">
                <a:ea typeface="宋体" pitchFamily="2" charset="-122"/>
              </a:rPr>
              <a:t>…………………..</a:t>
            </a:r>
            <a:r>
              <a:rPr lang="zh-CN" altLang="en-US" dirty="0" smtClean="0">
                <a:ea typeface="宋体" pitchFamily="2" charset="-122"/>
              </a:rPr>
              <a:t>下边界</a:t>
            </a:r>
            <a:r>
              <a:rPr lang="en-US" altLang="zh-CN" dirty="0" smtClean="0">
                <a:ea typeface="宋体" pitchFamily="2" charset="-122"/>
              </a:rPr>
              <a:t>..………..</a:t>
            </a:r>
          </a:p>
        </p:txBody>
      </p:sp>
      <p:sp>
        <p:nvSpPr>
          <p:cNvPr id="195592" name="AutoShape 8"/>
          <p:cNvSpPr>
            <a:spLocks noChangeArrowheads="1"/>
          </p:cNvSpPr>
          <p:nvPr/>
        </p:nvSpPr>
        <p:spPr bwMode="auto">
          <a:xfrm>
            <a:off x="8330629" y="404663"/>
            <a:ext cx="3456384" cy="2041069"/>
          </a:xfrm>
          <a:prstGeom prst="cloudCallout">
            <a:avLst>
              <a:gd name="adj1" fmla="val -51938"/>
              <a:gd name="adj2" fmla="val 82532"/>
            </a:avLst>
          </a:prstGeom>
          <a:solidFill>
            <a:srgbClr val="F4F862"/>
          </a:solidFill>
          <a:ln w="9525">
            <a:solidFill>
              <a:schemeClr val="tx1"/>
            </a:solidFill>
            <a:round/>
            <a:headEnd/>
            <a:tailEnd/>
          </a:ln>
        </p:spPr>
        <p:txBody>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ctr" eaLnBrk="1" hangingPunct="1"/>
            <a:r>
              <a:rPr lang="zh-CN" altLang="en-US" sz="2400" dirty="0">
                <a:solidFill>
                  <a:srgbClr val="C00000"/>
                </a:solidFill>
              </a:rPr>
              <a:t>一般只用其中的</a:t>
            </a:r>
            <a:r>
              <a:rPr lang="en-US" altLang="zh-CN" sz="2400" dirty="0">
                <a:solidFill>
                  <a:srgbClr val="C00000"/>
                </a:solidFill>
              </a:rPr>
              <a:t>1</a:t>
            </a:r>
            <a:r>
              <a:rPr lang="zh-CN" altLang="en-US" sz="2400" dirty="0">
                <a:solidFill>
                  <a:srgbClr val="C00000"/>
                </a:solidFill>
              </a:rPr>
              <a:t>个或</a:t>
            </a:r>
            <a:r>
              <a:rPr lang="en-US" altLang="zh-CN" sz="2400" dirty="0">
                <a:solidFill>
                  <a:srgbClr val="C00000"/>
                </a:solidFill>
              </a:rPr>
              <a:t>2</a:t>
            </a:r>
            <a:r>
              <a:rPr lang="zh-CN" altLang="en-US" sz="2400" dirty="0">
                <a:solidFill>
                  <a:srgbClr val="C00000"/>
                </a:solidFill>
              </a:rPr>
              <a:t>个边偏移属性就可以定位子元素</a:t>
            </a:r>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045" y="2996952"/>
            <a:ext cx="5399088" cy="363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pic>
      <p:sp>
        <p:nvSpPr>
          <p:cNvPr id="5"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4.3.1 </a:t>
            </a:r>
            <a:r>
              <a:rPr lang="zh-CN" altLang="en-US" kern="1200" dirty="0">
                <a:solidFill>
                  <a:srgbClr val="F8F8F8"/>
                </a:solidFill>
                <a:latin typeface="微软雅黑"/>
                <a:cs typeface="+mn-cs"/>
              </a:rPr>
              <a:t>定位属性（</a:t>
            </a:r>
            <a:r>
              <a:rPr lang="en-US" altLang="zh-CN" kern="1200" dirty="0">
                <a:solidFill>
                  <a:srgbClr val="F8F8F8"/>
                </a:solidFill>
                <a:latin typeface="微软雅黑"/>
                <a:cs typeface="+mn-cs"/>
              </a:rPr>
              <a:t>position</a:t>
            </a:r>
            <a:r>
              <a:rPr lang="zh-CN" altLang="en-US" kern="1200" dirty="0" smtClean="0">
                <a:solidFill>
                  <a:srgbClr val="F8F8F8"/>
                </a:solidFill>
                <a:latin typeface="微软雅黑"/>
                <a:cs typeface="+mn-cs"/>
              </a:rPr>
              <a:t>）</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1352234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592"/>
                                        </p:tgtEl>
                                        <p:attrNameLst>
                                          <p:attrName>style.visibility</p:attrName>
                                        </p:attrNameLst>
                                      </p:cBhvr>
                                      <p:to>
                                        <p:strVal val="visible"/>
                                      </p:to>
                                    </p:set>
                                    <p:anim calcmode="lin" valueType="num">
                                      <p:cBhvr additive="base">
                                        <p:cTn id="7" dur="500" fill="hold"/>
                                        <p:tgtEl>
                                          <p:spTgt spid="195592"/>
                                        </p:tgtEl>
                                        <p:attrNameLst>
                                          <p:attrName>ppt_x</p:attrName>
                                        </p:attrNameLst>
                                      </p:cBhvr>
                                      <p:tavLst>
                                        <p:tav tm="0">
                                          <p:val>
                                            <p:strVal val="#ppt_x"/>
                                          </p:val>
                                        </p:tav>
                                        <p:tav tm="100000">
                                          <p:val>
                                            <p:strVal val="#ppt_x"/>
                                          </p:val>
                                        </p:tav>
                                      </p:tavLst>
                                    </p:anim>
                                    <p:anim calcmode="lin" valueType="num">
                                      <p:cBhvr additive="base">
                                        <p:cTn id="8" dur="500" fill="hold"/>
                                        <p:tgtEl>
                                          <p:spTgt spid="1955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1057821" y="957841"/>
            <a:ext cx="9433048" cy="1285875"/>
          </a:xfrm>
          <a:prstGeom prst="rect">
            <a:avLst/>
          </a:prstGeom>
        </p:spPr>
        <p:txBody>
          <a:bodyPr/>
          <a:lstStyle/>
          <a:p>
            <a:pPr marL="342900" indent="532800">
              <a:lnSpc>
                <a:spcPct val="130000"/>
              </a:lnSpc>
              <a:defRPr/>
            </a:pPr>
            <a:r>
              <a:rPr lang="en-US" altLang="zh-CN" sz="2000" dirty="0">
                <a:solidFill>
                  <a:schemeClr val="accent6"/>
                </a:solidFill>
                <a:latin typeface="+mn-ea"/>
                <a:ea typeface="+mn-ea"/>
              </a:rPr>
              <a:t>static</a:t>
            </a:r>
            <a:r>
              <a:rPr lang="zh-CN" altLang="en-US" sz="2000" dirty="0">
                <a:solidFill>
                  <a:schemeClr val="accent6"/>
                </a:solidFill>
                <a:latin typeface="+mn-ea"/>
                <a:ea typeface="+mn-ea"/>
              </a:rPr>
              <a:t>为默认值，它表示块保持在原本应该在的位置上，即该值没有任何移动的效果。因此，前面的所有例子实际上都是</a:t>
            </a:r>
            <a:r>
              <a:rPr lang="en-US" altLang="zh-CN" sz="2000" dirty="0">
                <a:solidFill>
                  <a:schemeClr val="accent6"/>
                </a:solidFill>
                <a:latin typeface="+mn-ea"/>
                <a:ea typeface="+mn-ea"/>
              </a:rPr>
              <a:t>static</a:t>
            </a:r>
            <a:r>
              <a:rPr lang="zh-CN" altLang="en-US" sz="2000" dirty="0">
                <a:solidFill>
                  <a:schemeClr val="accent6"/>
                </a:solidFill>
                <a:latin typeface="+mn-ea"/>
                <a:ea typeface="+mn-ea"/>
              </a:rPr>
              <a:t>方式的</a:t>
            </a:r>
            <a:r>
              <a:rPr lang="zh-CN" altLang="en-US" sz="2000" dirty="0" smtClean="0">
                <a:solidFill>
                  <a:schemeClr val="accent6"/>
                </a:solidFill>
                <a:latin typeface="+mn-ea"/>
                <a:ea typeface="+mn-ea"/>
              </a:rPr>
              <a:t>结构。</a:t>
            </a:r>
            <a:endParaRPr lang="zh-CN" altLang="en-US" sz="2000" dirty="0">
              <a:solidFill>
                <a:schemeClr val="accent6"/>
              </a:solidFill>
              <a:latin typeface="+mn-ea"/>
              <a:ea typeface="+mn-ea"/>
            </a:endParaRPr>
          </a:p>
          <a:p>
            <a:pPr marL="342900" indent="532800">
              <a:lnSpc>
                <a:spcPct val="130000"/>
              </a:lnSpc>
              <a:defRPr/>
            </a:pPr>
            <a:endParaRPr lang="zh-CN" altLang="en-US" sz="2000" dirty="0">
              <a:solidFill>
                <a:schemeClr val="accent6"/>
              </a:solidFill>
              <a:latin typeface="+mn-ea"/>
              <a:ea typeface="+mn-ea"/>
            </a:endParaRPr>
          </a:p>
        </p:txBody>
      </p:sp>
      <p:sp>
        <p:nvSpPr>
          <p:cNvPr id="26627" name="Text Box 10"/>
          <p:cNvSpPr txBox="1">
            <a:spLocks noChangeArrowheads="1"/>
          </p:cNvSpPr>
          <p:nvPr/>
        </p:nvSpPr>
        <p:spPr bwMode="auto">
          <a:xfrm>
            <a:off x="1273845" y="214313"/>
            <a:ext cx="751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lvl1pPr>
              <a:defRPr sz="2400">
                <a:solidFill>
                  <a:srgbClr val="F8F8F8"/>
                </a:solidFill>
                <a:latin typeface="微软雅黑"/>
                <a:ea typeface="+mj-ea"/>
              </a:defRPr>
            </a:lvl1pPr>
            <a:lvl2pPr>
              <a:defRPr sz="2400">
                <a:solidFill>
                  <a:schemeClr val="tx2"/>
                </a:solidFill>
                <a:ea typeface="微软雅黑" pitchFamily="34" charset="-122"/>
              </a:defRPr>
            </a:lvl2pPr>
            <a:lvl3pPr>
              <a:defRPr sz="2400">
                <a:solidFill>
                  <a:schemeClr val="tx2"/>
                </a:solidFill>
                <a:ea typeface="微软雅黑" pitchFamily="34" charset="-122"/>
              </a:defRPr>
            </a:lvl3pPr>
            <a:lvl4pPr>
              <a:defRPr sz="2400">
                <a:solidFill>
                  <a:schemeClr val="tx2"/>
                </a:solidFill>
                <a:ea typeface="微软雅黑" pitchFamily="34" charset="-122"/>
              </a:defRPr>
            </a:lvl4pPr>
            <a:lvl5pPr>
              <a:defRPr sz="2400">
                <a:solidFill>
                  <a:schemeClr val="tx2"/>
                </a:solidFill>
                <a:ea typeface="微软雅黑" pitchFamily="34" charset="-122"/>
              </a:defRPr>
            </a:lvl5pPr>
            <a:lvl6pPr marL="457200" fontAlgn="base">
              <a:spcBef>
                <a:spcPct val="0"/>
              </a:spcBef>
              <a:spcAft>
                <a:spcPct val="0"/>
              </a:spcAft>
              <a:defRPr sz="2400">
                <a:solidFill>
                  <a:schemeClr val="tx2"/>
                </a:solidFill>
                <a:ea typeface="微软雅黑" pitchFamily="34" charset="-122"/>
              </a:defRPr>
            </a:lvl6pPr>
            <a:lvl7pPr marL="914400" fontAlgn="base">
              <a:spcBef>
                <a:spcPct val="0"/>
              </a:spcBef>
              <a:spcAft>
                <a:spcPct val="0"/>
              </a:spcAft>
              <a:defRPr sz="2400">
                <a:solidFill>
                  <a:schemeClr val="tx2"/>
                </a:solidFill>
                <a:ea typeface="微软雅黑" pitchFamily="34" charset="-122"/>
              </a:defRPr>
            </a:lvl7pPr>
            <a:lvl8pPr marL="1371600" fontAlgn="base">
              <a:spcBef>
                <a:spcPct val="0"/>
              </a:spcBef>
              <a:spcAft>
                <a:spcPct val="0"/>
              </a:spcAft>
              <a:defRPr sz="2400">
                <a:solidFill>
                  <a:schemeClr val="tx2"/>
                </a:solidFill>
                <a:ea typeface="微软雅黑" pitchFamily="34" charset="-122"/>
              </a:defRPr>
            </a:lvl8pPr>
            <a:lvl9pPr marL="1828800" fontAlgn="base">
              <a:spcBef>
                <a:spcPct val="0"/>
              </a:spcBef>
              <a:spcAft>
                <a:spcPct val="0"/>
              </a:spcAft>
              <a:defRPr sz="2400">
                <a:solidFill>
                  <a:schemeClr val="tx2"/>
                </a:solidFill>
                <a:ea typeface="微软雅黑" pitchFamily="34" charset="-122"/>
              </a:defRPr>
            </a:lvl9pPr>
          </a:lstStyle>
          <a:p>
            <a:r>
              <a:rPr lang="zh-CN" altLang="en-US" dirty="0" smtClean="0"/>
              <a:t>静态</a:t>
            </a:r>
            <a:r>
              <a:rPr lang="zh-CN" altLang="en-US" dirty="0"/>
              <a:t>定位</a:t>
            </a:r>
          </a:p>
        </p:txBody>
      </p:sp>
      <p:pic>
        <p:nvPicPr>
          <p:cNvPr id="2" name="图片 1"/>
          <p:cNvPicPr>
            <a:picLocks noChangeAspect="1"/>
          </p:cNvPicPr>
          <p:nvPr/>
        </p:nvPicPr>
        <p:blipFill>
          <a:blip r:embed="rId3"/>
          <a:stretch>
            <a:fillRect/>
          </a:stretch>
        </p:blipFill>
        <p:spPr>
          <a:xfrm>
            <a:off x="2458565" y="2708920"/>
            <a:ext cx="6647619" cy="2476190"/>
          </a:xfrm>
          <a:prstGeom prst="rect">
            <a:avLst/>
          </a:prstGeom>
        </p:spPr>
      </p:pic>
    </p:spTree>
    <p:extLst>
      <p:ext uri="{BB962C8B-B14F-4D97-AF65-F5344CB8AC3E}">
        <p14:creationId xmlns:p14="http://schemas.microsoft.com/office/powerpoint/2010/main" val="4176109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4.3.2 </a:t>
            </a:r>
            <a:r>
              <a:rPr lang="zh-CN" altLang="en-US" kern="1200" dirty="0">
                <a:solidFill>
                  <a:srgbClr val="F8F8F8"/>
                </a:solidFill>
                <a:latin typeface="微软雅黑"/>
                <a:cs typeface="+mn-cs"/>
              </a:rPr>
              <a:t>相对</a:t>
            </a:r>
            <a:r>
              <a:rPr lang="zh-CN" altLang="en-US" kern="1200" dirty="0" smtClean="0">
                <a:solidFill>
                  <a:srgbClr val="F8F8F8"/>
                </a:solidFill>
                <a:latin typeface="微软雅黑"/>
                <a:cs typeface="+mn-cs"/>
              </a:rPr>
              <a:t>定位</a:t>
            </a:r>
            <a:endParaRPr lang="zh-CN" altLang="en-US" kern="1200" dirty="0">
              <a:solidFill>
                <a:srgbClr val="F8F8F8"/>
              </a:solidFill>
              <a:latin typeface="微软雅黑"/>
              <a:cs typeface="+mn-cs"/>
            </a:endParaRPr>
          </a:p>
        </p:txBody>
      </p:sp>
      <p:sp>
        <p:nvSpPr>
          <p:cNvPr id="26627" name="内容占位符 2"/>
          <p:cNvSpPr>
            <a:spLocks noGrp="1"/>
          </p:cNvSpPr>
          <p:nvPr>
            <p:ph idx="1"/>
          </p:nvPr>
        </p:nvSpPr>
        <p:spPr>
          <a:xfrm>
            <a:off x="1261939" y="935569"/>
            <a:ext cx="9300937" cy="3933591"/>
          </a:xfrm>
        </p:spPr>
        <p:txBody>
          <a:bodyPr/>
          <a:lstStyle/>
          <a:p>
            <a:pPr marL="0" indent="0"/>
            <a:r>
              <a:rPr lang="zh-CN" altLang="zh-CN" dirty="0" smtClean="0">
                <a:latin typeface="+mn-ea"/>
              </a:rPr>
              <a:t>相对定位即将</a:t>
            </a:r>
            <a:r>
              <a:rPr lang="en-US" altLang="zh-CN" dirty="0" smtClean="0">
                <a:latin typeface="+mn-ea"/>
              </a:rPr>
              <a:t>position</a:t>
            </a:r>
            <a:r>
              <a:rPr lang="zh-CN" altLang="zh-CN" dirty="0" smtClean="0">
                <a:latin typeface="+mn-ea"/>
              </a:rPr>
              <a:t>属性值设置为</a:t>
            </a:r>
            <a:r>
              <a:rPr lang="en-US" altLang="zh-CN" dirty="0" smtClean="0">
                <a:latin typeface="+mn-ea"/>
              </a:rPr>
              <a:t>relative</a:t>
            </a:r>
            <a:r>
              <a:rPr lang="zh-CN" altLang="zh-CN" dirty="0" smtClean="0">
                <a:latin typeface="+mn-ea"/>
              </a:rPr>
              <a:t>。</a:t>
            </a:r>
          </a:p>
          <a:p>
            <a:pPr marL="0" indent="0"/>
            <a:endParaRPr lang="en-US" altLang="zh-CN" dirty="0" smtClean="0">
              <a:latin typeface="+mn-ea"/>
            </a:endParaRPr>
          </a:p>
          <a:p>
            <a:pPr marL="0" indent="0"/>
            <a:r>
              <a:rPr lang="zh-CN" altLang="zh-CN" dirty="0" smtClean="0">
                <a:latin typeface="+mn-ea"/>
              </a:rPr>
              <a:t>相对定位时，参照对象是被定位元素本身在普通流（此时</a:t>
            </a:r>
            <a:r>
              <a:rPr lang="en-US" altLang="zh-CN" dirty="0" smtClean="0">
                <a:latin typeface="+mn-ea"/>
              </a:rPr>
              <a:t>position</a:t>
            </a:r>
            <a:r>
              <a:rPr lang="zh-CN" altLang="zh-CN" dirty="0" smtClean="0">
                <a:latin typeface="+mn-ea"/>
              </a:rPr>
              <a:t>值为默认值</a:t>
            </a:r>
            <a:r>
              <a:rPr lang="en-US" altLang="zh-CN" dirty="0" smtClean="0">
                <a:latin typeface="+mn-ea"/>
              </a:rPr>
              <a:t>static</a:t>
            </a:r>
            <a:r>
              <a:rPr lang="zh-CN" altLang="zh-CN" dirty="0" smtClean="0">
                <a:latin typeface="+mn-ea"/>
              </a:rPr>
              <a:t>）中的位置</a:t>
            </a:r>
            <a:r>
              <a:rPr lang="zh-CN" altLang="en-US" dirty="0" smtClean="0">
                <a:latin typeface="+mn-ea"/>
              </a:rPr>
              <a:t>，相对</a:t>
            </a:r>
            <a:r>
              <a:rPr lang="zh-CN" altLang="en-US" dirty="0">
                <a:latin typeface="+mn-ea"/>
              </a:rPr>
              <a:t>于</a:t>
            </a:r>
            <a:r>
              <a:rPr lang="zh-CN" altLang="en-US" u="sng" dirty="0">
                <a:solidFill>
                  <a:srgbClr val="FF3300"/>
                </a:solidFill>
                <a:effectLst>
                  <a:outerShdw blurRad="38100" dist="38100" dir="2700000" algn="tl">
                    <a:srgbClr val="000000"/>
                  </a:outerShdw>
                </a:effectLst>
                <a:latin typeface="+mn-ea"/>
              </a:rPr>
              <a:t>该元素的默认位置 </a:t>
            </a:r>
            <a:r>
              <a:rPr lang="zh-CN" altLang="en-US" dirty="0">
                <a:latin typeface="+mn-ea"/>
              </a:rPr>
              <a:t>进行位置的偏移</a:t>
            </a:r>
            <a:r>
              <a:rPr lang="zh-CN" altLang="en-US" dirty="0" smtClean="0">
                <a:latin typeface="+mn-ea"/>
              </a:rPr>
              <a:t>定位。</a:t>
            </a:r>
            <a:endParaRPr lang="zh-CN" altLang="en-US" dirty="0">
              <a:latin typeface="+mn-ea"/>
            </a:endParaRPr>
          </a:p>
          <a:p>
            <a:pPr marL="0" indent="0"/>
            <a:endParaRPr lang="en-US" altLang="zh-CN" dirty="0" smtClean="0">
              <a:latin typeface="+mn-ea"/>
            </a:endParaRPr>
          </a:p>
          <a:p>
            <a:pPr eaLnBrk="1" hangingPunct="1">
              <a:defRPr/>
            </a:pPr>
            <a:r>
              <a:rPr lang="zh-CN" altLang="en-US" dirty="0" smtClean="0">
                <a:latin typeface="+mn-ea"/>
              </a:rPr>
              <a:t>如果</a:t>
            </a:r>
            <a:r>
              <a:rPr lang="zh-CN" altLang="en-US" dirty="0">
                <a:latin typeface="+mn-ea"/>
              </a:rPr>
              <a:t>一个元素进行相对定位，它将</a:t>
            </a:r>
            <a:r>
              <a:rPr lang="zh-CN" altLang="en-US" dirty="0">
                <a:solidFill>
                  <a:srgbClr val="FF0000"/>
                </a:solidFill>
                <a:latin typeface="+mn-ea"/>
              </a:rPr>
              <a:t>以它原本所在的位置（未定位时的位置）为基准点</a:t>
            </a:r>
            <a:r>
              <a:rPr lang="zh-CN" altLang="en-US" dirty="0">
                <a:latin typeface="+mn-ea"/>
              </a:rPr>
              <a:t>，然后，可以通过设置垂直或水平偏移属性，让这个元素“相对于”它的基准点进行偏移</a:t>
            </a:r>
          </a:p>
          <a:p>
            <a:pPr marL="0" indent="0"/>
            <a:endParaRPr lang="zh-CN" altLang="zh-CN" dirty="0" smtClean="0">
              <a:latin typeface="+mn-ea"/>
            </a:endParaRPr>
          </a:p>
          <a:p>
            <a:pPr marL="0" indent="0"/>
            <a:endParaRPr lang="en-US" altLang="zh-CN" dirty="0" smtClean="0">
              <a:latin typeface="+mn-ea"/>
            </a:endParaRPr>
          </a:p>
        </p:txBody>
      </p:sp>
    </p:spTree>
    <p:extLst>
      <p:ext uri="{BB962C8B-B14F-4D97-AF65-F5344CB8AC3E}">
        <p14:creationId xmlns:p14="http://schemas.microsoft.com/office/powerpoint/2010/main" val="4236550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rPr>
              <a:t>4.3.2 </a:t>
            </a:r>
            <a:r>
              <a:rPr lang="zh-CN" altLang="en-US" kern="1200" dirty="0">
                <a:solidFill>
                  <a:srgbClr val="F8F8F8"/>
                </a:solidFill>
                <a:latin typeface="微软雅黑"/>
              </a:rPr>
              <a:t>相对定位</a:t>
            </a:r>
            <a:endParaRPr lang="en-US" altLang="zh-CN" kern="1200" dirty="0">
              <a:solidFill>
                <a:srgbClr val="F8F8F8"/>
              </a:solidFill>
              <a:latin typeface="微软雅黑"/>
              <a:cs typeface="+mn-cs"/>
            </a:endParaRPr>
          </a:p>
        </p:txBody>
      </p:sp>
      <p:sp>
        <p:nvSpPr>
          <p:cNvPr id="193539" name="Rectangle 3"/>
          <p:cNvSpPr>
            <a:spLocks noGrp="1" noChangeArrowheads="1"/>
          </p:cNvSpPr>
          <p:nvPr>
            <p:ph type="body" idx="1"/>
          </p:nvPr>
        </p:nvSpPr>
        <p:spPr/>
        <p:txBody>
          <a:bodyPr/>
          <a:lstStyle/>
          <a:p>
            <a:pPr eaLnBrk="1" hangingPunct="1">
              <a:defRPr/>
            </a:pPr>
            <a:endParaRPr lang="en-US" altLang="zh-CN" dirty="0" smtClean="0">
              <a:latin typeface="+mn-ea"/>
            </a:endParaRPr>
          </a:p>
        </p:txBody>
      </p:sp>
      <p:pic>
        <p:nvPicPr>
          <p:cNvPr id="19354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624" y="1052736"/>
            <a:ext cx="5464175"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1" name="Picture 5" descr="position_rel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221" y="3618558"/>
            <a:ext cx="51816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5633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3543"/>
                                        </p:tgtEl>
                                        <p:attrNameLst>
                                          <p:attrName>style.visibility</p:attrName>
                                        </p:attrNameLst>
                                      </p:cBhvr>
                                      <p:to>
                                        <p:strVal val="visible"/>
                                      </p:to>
                                    </p:set>
                                    <p:anim calcmode="lin" valueType="num">
                                      <p:cBhvr additive="base">
                                        <p:cTn id="7" dur="500" fill="hold"/>
                                        <p:tgtEl>
                                          <p:spTgt spid="193543"/>
                                        </p:tgtEl>
                                        <p:attrNameLst>
                                          <p:attrName>ppt_x</p:attrName>
                                        </p:attrNameLst>
                                      </p:cBhvr>
                                      <p:tavLst>
                                        <p:tav tm="0">
                                          <p:val>
                                            <p:strVal val="#ppt_x"/>
                                          </p:val>
                                        </p:tav>
                                        <p:tav tm="100000">
                                          <p:val>
                                            <p:strVal val="#ppt_x"/>
                                          </p:val>
                                        </p:tav>
                                      </p:tavLst>
                                    </p:anim>
                                    <p:anim calcmode="lin" valueType="num">
                                      <p:cBhvr additive="base">
                                        <p:cTn id="8" dur="500" fill="hold"/>
                                        <p:tgtEl>
                                          <p:spTgt spid="19354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3541"/>
                                        </p:tgtEl>
                                        <p:attrNameLst>
                                          <p:attrName>style.visibility</p:attrName>
                                        </p:attrNameLst>
                                      </p:cBhvr>
                                      <p:to>
                                        <p:strVal val="visible"/>
                                      </p:to>
                                    </p:set>
                                    <p:anim calcmode="lin" valueType="num">
                                      <p:cBhvr additive="base">
                                        <p:cTn id="13" dur="500" fill="hold"/>
                                        <p:tgtEl>
                                          <p:spTgt spid="193541"/>
                                        </p:tgtEl>
                                        <p:attrNameLst>
                                          <p:attrName>ppt_x</p:attrName>
                                        </p:attrNameLst>
                                      </p:cBhvr>
                                      <p:tavLst>
                                        <p:tav tm="0">
                                          <p:val>
                                            <p:strVal val="#ppt_x"/>
                                          </p:val>
                                        </p:tav>
                                        <p:tav tm="100000">
                                          <p:val>
                                            <p:strVal val="#ppt_x"/>
                                          </p:val>
                                        </p:tav>
                                      </p:tavLst>
                                    </p:anim>
                                    <p:anim calcmode="lin" valueType="num">
                                      <p:cBhvr additive="base">
                                        <p:cTn id="14" dur="500" fill="hold"/>
                                        <p:tgtEl>
                                          <p:spTgt spid="1935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zh-CN" altLang="en-US" kern="1200">
                <a:solidFill>
                  <a:srgbClr val="F8F8F8"/>
                </a:solidFill>
                <a:latin typeface="微软雅黑"/>
                <a:cs typeface="+mn-cs"/>
              </a:rPr>
              <a:t>实例</a:t>
            </a:r>
          </a:p>
        </p:txBody>
      </p:sp>
      <p:sp>
        <p:nvSpPr>
          <p:cNvPr id="28675" name="Rectangle 3"/>
          <p:cNvSpPr>
            <a:spLocks noGrp="1" noChangeArrowheads="1"/>
          </p:cNvSpPr>
          <p:nvPr>
            <p:ph type="body" idx="1"/>
          </p:nvPr>
        </p:nvSpPr>
        <p:spPr>
          <a:xfrm>
            <a:off x="1261940" y="990600"/>
            <a:ext cx="4988841" cy="2654424"/>
          </a:xfrm>
        </p:spPr>
        <p:txBody>
          <a:bodyPr/>
          <a:lstStyle/>
          <a:p>
            <a:pPr eaLnBrk="1" hangingPunct="1"/>
            <a:r>
              <a:rPr lang="zh-CN" altLang="en-US" dirty="0" smtClean="0">
                <a:latin typeface="+mn-ea"/>
              </a:rPr>
              <a:t>采用相对定位实现右图所示布局：已知</a:t>
            </a:r>
            <a:r>
              <a:rPr lang="en-US" altLang="zh-CN" dirty="0" smtClean="0">
                <a:latin typeface="+mn-ea"/>
              </a:rPr>
              <a:t>top</a:t>
            </a:r>
            <a:r>
              <a:rPr lang="zh-CN" altLang="en-US" dirty="0" smtClean="0">
                <a:latin typeface="+mn-ea"/>
              </a:rPr>
              <a:t>块的边偏移属性</a:t>
            </a:r>
            <a:r>
              <a:rPr lang="en-US" altLang="zh-CN" dirty="0" smtClean="0">
                <a:solidFill>
                  <a:srgbClr val="FF0000"/>
                </a:solidFill>
                <a:latin typeface="+mn-ea"/>
              </a:rPr>
              <a:t>left</a:t>
            </a:r>
            <a:r>
              <a:rPr lang="zh-CN" altLang="en-US" dirty="0" smtClean="0">
                <a:latin typeface="+mn-ea"/>
              </a:rPr>
              <a:t>和</a:t>
            </a:r>
            <a:r>
              <a:rPr lang="en-US" altLang="zh-CN" dirty="0" smtClean="0">
                <a:solidFill>
                  <a:srgbClr val="FF0000"/>
                </a:solidFill>
                <a:latin typeface="+mn-ea"/>
              </a:rPr>
              <a:t>top</a:t>
            </a:r>
            <a:r>
              <a:rPr lang="zh-CN" altLang="en-US" dirty="0" smtClean="0">
                <a:latin typeface="+mn-ea"/>
              </a:rPr>
              <a:t>均为</a:t>
            </a:r>
            <a:r>
              <a:rPr lang="en-US" altLang="zh-CN" dirty="0" smtClean="0">
                <a:latin typeface="+mn-ea"/>
              </a:rPr>
              <a:t>0</a:t>
            </a:r>
            <a:r>
              <a:rPr lang="zh-CN" altLang="en-US" dirty="0" smtClean="0">
                <a:latin typeface="+mn-ea"/>
              </a:rPr>
              <a:t>，则其他两块应设为多少？</a:t>
            </a:r>
          </a:p>
        </p:txBody>
      </p:sp>
      <p:pic>
        <p:nvPicPr>
          <p:cNvPr id="286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181" y="1219201"/>
            <a:ext cx="42672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03830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1526381" y="3124200"/>
            <a:ext cx="91440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algn="ctr" eaLnBrk="1" hangingPunct="1"/>
            <a:endParaRPr kumimoji="1" lang="zh-CN" altLang="en-US" sz="4400" b="0">
              <a:solidFill>
                <a:srgbClr val="FFFF00"/>
              </a:solidFill>
              <a:latin typeface="黑体" panose="02010609060101010101" pitchFamily="49" charset="-122"/>
              <a:ea typeface="黑体" panose="02010609060101010101" pitchFamily="49" charset="-122"/>
            </a:endParaRPr>
          </a:p>
          <a:p>
            <a:endParaRPr kumimoji="1" lang="zh-CN" altLang="en-US" sz="4400" b="0">
              <a:latin typeface="黑体" panose="02010609060101010101" pitchFamily="49" charset="-122"/>
              <a:ea typeface="黑体" panose="02010609060101010101" pitchFamily="49" charset="-122"/>
            </a:endParaRPr>
          </a:p>
        </p:txBody>
      </p:sp>
      <p:sp>
        <p:nvSpPr>
          <p:cNvPr id="4099" name="Rectangle 3"/>
          <p:cNvSpPr>
            <a:spLocks noGrp="1" noChangeArrowheads="1"/>
          </p:cNvSpPr>
          <p:nvPr>
            <p:ph type="title"/>
          </p:nvPr>
        </p:nvSpPr>
        <p:spPr>
          <a:xfrm>
            <a:off x="1411111" y="260648"/>
            <a:ext cx="4674678"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buFont typeface="Arial" pitchFamily="34" charset="0"/>
            </a:pPr>
            <a:r>
              <a:rPr lang="zh-CN" altLang="zh-CN" kern="1200" dirty="0">
                <a:solidFill>
                  <a:srgbClr val="F8F8F8"/>
                </a:solidFill>
                <a:latin typeface="微软雅黑"/>
                <a:ea typeface="微软雅黑"/>
                <a:cs typeface="+mn-cs"/>
              </a:rPr>
              <a:t>第</a:t>
            </a:r>
            <a:r>
              <a:rPr lang="en-US" altLang="zh-CN" kern="1200" dirty="0">
                <a:solidFill>
                  <a:srgbClr val="F8F8F8"/>
                </a:solidFill>
                <a:latin typeface="微软雅黑"/>
                <a:ea typeface="微软雅黑"/>
                <a:cs typeface="+mn-cs"/>
              </a:rPr>
              <a:t>4</a:t>
            </a:r>
            <a:r>
              <a:rPr lang="zh-CN" altLang="zh-CN" kern="1200" dirty="0">
                <a:solidFill>
                  <a:srgbClr val="F8F8F8"/>
                </a:solidFill>
                <a:latin typeface="微软雅黑"/>
                <a:ea typeface="微软雅黑"/>
                <a:cs typeface="+mn-cs"/>
              </a:rPr>
              <a:t>章</a:t>
            </a:r>
            <a:r>
              <a:rPr lang="en-US" altLang="zh-CN" kern="1200" dirty="0">
                <a:solidFill>
                  <a:srgbClr val="F8F8F8"/>
                </a:solidFill>
                <a:latin typeface="微软雅黑"/>
                <a:ea typeface="微软雅黑"/>
                <a:cs typeface="+mn-cs"/>
              </a:rPr>
              <a:t>  </a:t>
            </a:r>
            <a:r>
              <a:rPr lang="zh-CN" altLang="zh-CN" kern="1200" dirty="0">
                <a:solidFill>
                  <a:srgbClr val="F8F8F8"/>
                </a:solidFill>
                <a:latin typeface="微软雅黑"/>
                <a:ea typeface="微软雅黑"/>
                <a:cs typeface="+mn-cs"/>
              </a:rPr>
              <a:t>使用</a:t>
            </a:r>
            <a:r>
              <a:rPr lang="en-US" altLang="zh-CN" kern="1200" dirty="0">
                <a:solidFill>
                  <a:srgbClr val="F8F8F8"/>
                </a:solidFill>
                <a:latin typeface="微软雅黑"/>
                <a:ea typeface="微软雅黑"/>
                <a:cs typeface="+mn-cs"/>
              </a:rPr>
              <a:t>HTML+CSS</a:t>
            </a:r>
            <a:r>
              <a:rPr lang="zh-CN" altLang="zh-CN" kern="1200" dirty="0">
                <a:solidFill>
                  <a:srgbClr val="F8F8F8"/>
                </a:solidFill>
                <a:latin typeface="微软雅黑"/>
                <a:ea typeface="微软雅黑"/>
                <a:cs typeface="+mn-cs"/>
              </a:rPr>
              <a:t>布局网页</a:t>
            </a:r>
            <a:endParaRPr lang="zh-CN" altLang="en-US" kern="1200" dirty="0">
              <a:solidFill>
                <a:srgbClr val="F8F8F8"/>
              </a:solidFill>
              <a:latin typeface="微软雅黑"/>
              <a:ea typeface="微软雅黑"/>
              <a:cs typeface="+mn-cs"/>
            </a:endParaRPr>
          </a:p>
        </p:txBody>
      </p:sp>
      <p:sp>
        <p:nvSpPr>
          <p:cNvPr id="4100" name="Rectangle 4"/>
          <p:cNvSpPr>
            <a:spLocks noGrp="1" noChangeArrowheads="1"/>
          </p:cNvSpPr>
          <p:nvPr>
            <p:ph type="body" idx="1"/>
          </p:nvPr>
        </p:nvSpPr>
        <p:spPr>
          <a:xfrm>
            <a:off x="1406985" y="908720"/>
            <a:ext cx="8388350" cy="4875212"/>
          </a:xfrm>
        </p:spPr>
        <p:txBody>
          <a:bodyPr/>
          <a:lstStyle/>
          <a:p>
            <a:pPr eaLnBrk="1" hangingPunct="1">
              <a:spcAft>
                <a:spcPct val="25000"/>
              </a:spcAft>
              <a:buFont typeface="Wingdings" panose="05000000000000000000" pitchFamily="2" charset="2"/>
              <a:buNone/>
            </a:pPr>
            <a:r>
              <a:rPr lang="zh-CN" altLang="en-US" sz="2400" dirty="0" smtClean="0">
                <a:solidFill>
                  <a:schemeClr val="accent1"/>
                </a:solidFill>
                <a:latin typeface="+mn-ea"/>
              </a:rPr>
              <a:t>学习目标：</a:t>
            </a:r>
          </a:p>
          <a:p>
            <a:r>
              <a:rPr lang="zh-CN" altLang="zh-CN" dirty="0" smtClean="0">
                <a:latin typeface="+mn-ea"/>
              </a:rPr>
              <a:t>理解</a:t>
            </a:r>
            <a:r>
              <a:rPr lang="en-US" altLang="zh-CN" dirty="0" smtClean="0">
                <a:latin typeface="+mn-ea"/>
              </a:rPr>
              <a:t>CSS</a:t>
            </a:r>
            <a:r>
              <a:rPr lang="zh-CN" altLang="zh-CN" dirty="0" smtClean="0">
                <a:latin typeface="+mn-ea"/>
              </a:rPr>
              <a:t>布局的概念</a:t>
            </a:r>
          </a:p>
          <a:p>
            <a:r>
              <a:rPr lang="zh-CN" altLang="zh-CN" dirty="0" smtClean="0">
                <a:latin typeface="+mn-ea"/>
              </a:rPr>
              <a:t>理解三种常见的定位机制</a:t>
            </a:r>
          </a:p>
          <a:p>
            <a:r>
              <a:rPr lang="zh-CN" altLang="zh-CN" dirty="0" smtClean="0">
                <a:latin typeface="+mn-ea"/>
              </a:rPr>
              <a:t>掌握浮动定位</a:t>
            </a:r>
          </a:p>
          <a:p>
            <a:r>
              <a:rPr lang="zh-CN" altLang="zh-CN" dirty="0" smtClean="0">
                <a:latin typeface="+mn-ea"/>
              </a:rPr>
              <a:t>熟悉</a:t>
            </a:r>
            <a:r>
              <a:rPr lang="en-US" altLang="zh-CN" dirty="0" smtClean="0">
                <a:latin typeface="+mn-ea"/>
              </a:rPr>
              <a:t>position</a:t>
            </a:r>
            <a:r>
              <a:rPr lang="zh-CN" altLang="zh-CN" dirty="0" smtClean="0">
                <a:latin typeface="+mn-ea"/>
              </a:rPr>
              <a:t>定位属性的应用</a:t>
            </a:r>
          </a:p>
          <a:p>
            <a:r>
              <a:rPr lang="zh-CN" altLang="zh-CN" dirty="0" smtClean="0">
                <a:latin typeface="+mn-ea"/>
              </a:rPr>
              <a:t>掌握图片的布局以及利用</a:t>
            </a:r>
            <a:r>
              <a:rPr lang="en-US" altLang="zh-CN" dirty="0" smtClean="0">
                <a:latin typeface="+mn-ea"/>
              </a:rPr>
              <a:t>vertical-align</a:t>
            </a:r>
            <a:r>
              <a:rPr lang="zh-CN" altLang="zh-CN" dirty="0" smtClean="0">
                <a:latin typeface="+mn-ea"/>
              </a:rPr>
              <a:t>属性对行内元素进行垂直定位</a:t>
            </a:r>
          </a:p>
          <a:p>
            <a:r>
              <a:rPr lang="zh-CN" altLang="zh-CN" dirty="0" smtClean="0">
                <a:latin typeface="+mn-ea"/>
              </a:rPr>
              <a:t>掌握表单的制作和利用</a:t>
            </a:r>
            <a:r>
              <a:rPr lang="en-US" altLang="zh-CN" dirty="0" smtClean="0">
                <a:latin typeface="+mn-ea"/>
              </a:rPr>
              <a:t>CSS</a:t>
            </a:r>
            <a:r>
              <a:rPr lang="zh-CN" altLang="zh-CN" dirty="0" smtClean="0">
                <a:latin typeface="+mn-ea"/>
              </a:rPr>
              <a:t>进行布局</a:t>
            </a:r>
          </a:p>
          <a:p>
            <a:r>
              <a:rPr lang="zh-CN" altLang="zh-CN" dirty="0" smtClean="0">
                <a:latin typeface="+mn-ea"/>
              </a:rPr>
              <a:t>理解</a:t>
            </a:r>
            <a:r>
              <a:rPr lang="en-US" altLang="zh-CN" dirty="0" smtClean="0">
                <a:latin typeface="+mn-ea"/>
              </a:rPr>
              <a:t>CSS Table</a:t>
            </a:r>
            <a:r>
              <a:rPr lang="zh-CN" altLang="zh-CN" dirty="0" smtClean="0">
                <a:latin typeface="+mn-ea"/>
              </a:rPr>
              <a:t>实现各种常用布局</a:t>
            </a:r>
          </a:p>
          <a:p>
            <a:r>
              <a:rPr lang="zh-CN" altLang="zh-CN" dirty="0" smtClean="0">
                <a:latin typeface="+mn-ea"/>
              </a:rPr>
              <a:t>掌握常见的</a:t>
            </a:r>
            <a:r>
              <a:rPr lang="en-US" altLang="zh-CN" dirty="0" smtClean="0">
                <a:latin typeface="+mn-ea"/>
              </a:rPr>
              <a:t>DIV+CSS</a:t>
            </a:r>
            <a:r>
              <a:rPr lang="zh-CN" altLang="zh-CN" dirty="0" smtClean="0">
                <a:latin typeface="+mn-ea"/>
              </a:rPr>
              <a:t>布局形式</a:t>
            </a:r>
          </a:p>
          <a:p>
            <a:r>
              <a:rPr lang="zh-CN" altLang="zh-CN" dirty="0" smtClean="0">
                <a:latin typeface="+mn-ea"/>
              </a:rPr>
              <a:t>了解</a:t>
            </a:r>
            <a:r>
              <a:rPr lang="en-US" altLang="zh-CN" dirty="0" smtClean="0">
                <a:latin typeface="+mn-ea"/>
              </a:rPr>
              <a:t>CSS</a:t>
            </a:r>
            <a:r>
              <a:rPr lang="zh-CN" altLang="zh-CN" dirty="0" smtClean="0">
                <a:latin typeface="+mn-ea"/>
              </a:rPr>
              <a:t>代码复用的思想</a:t>
            </a:r>
          </a:p>
          <a:p>
            <a:r>
              <a:rPr lang="zh-CN" altLang="zh-CN" dirty="0" smtClean="0">
                <a:latin typeface="+mn-ea"/>
              </a:rPr>
              <a:t>能利用</a:t>
            </a:r>
            <a:r>
              <a:rPr lang="en-US" altLang="zh-CN" dirty="0" smtClean="0">
                <a:latin typeface="+mn-ea"/>
              </a:rPr>
              <a:t>DIV+CSS</a:t>
            </a:r>
            <a:r>
              <a:rPr lang="zh-CN" altLang="zh-CN" dirty="0" smtClean="0">
                <a:latin typeface="+mn-ea"/>
              </a:rPr>
              <a:t>完成页面布局</a:t>
            </a:r>
          </a:p>
        </p:txBody>
      </p:sp>
    </p:spTree>
    <p:extLst>
      <p:ext uri="{BB962C8B-B14F-4D97-AF65-F5344CB8AC3E}">
        <p14:creationId xmlns:p14="http://schemas.microsoft.com/office/powerpoint/2010/main" val="2480726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iterate type="wd">
                                    <p:tmAbs val="300"/>
                                  </p:iterate>
                                  <p:childTnLst>
                                    <p:set>
                                      <p:cBhvr>
                                        <p:cTn id="6" dur="1" fill="hold">
                                          <p:stCondLst>
                                            <p:cond delay="299"/>
                                          </p:stCondLst>
                                        </p:cTn>
                                        <p:tgtEl>
                                          <p:spTgt spid="36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a:xfrm>
            <a:off x="1265114" y="260648"/>
            <a:ext cx="8774113"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smtClean="0">
                <a:solidFill>
                  <a:srgbClr val="F8F8F8"/>
                </a:solidFill>
                <a:latin typeface="微软雅黑"/>
                <a:cs typeface="+mn-cs"/>
              </a:rPr>
              <a:t>4.3.3 </a:t>
            </a:r>
            <a:r>
              <a:rPr lang="zh-CN" altLang="en-US" kern="1200" dirty="0" smtClean="0">
                <a:solidFill>
                  <a:srgbClr val="F8F8F8"/>
                </a:solidFill>
                <a:latin typeface="微软雅黑"/>
                <a:cs typeface="+mn-cs"/>
              </a:rPr>
              <a:t>绝对定位</a:t>
            </a:r>
            <a:endParaRPr lang="en-US" altLang="zh-CN" kern="1200" dirty="0">
              <a:solidFill>
                <a:srgbClr val="F8F8F8"/>
              </a:solidFill>
              <a:latin typeface="微软雅黑"/>
              <a:cs typeface="+mn-cs"/>
            </a:endParaRPr>
          </a:p>
        </p:txBody>
      </p:sp>
      <p:sp>
        <p:nvSpPr>
          <p:cNvPr id="29699" name="Rectangle 3"/>
          <p:cNvSpPr>
            <a:spLocks noGrp="1" noChangeArrowheads="1"/>
          </p:cNvSpPr>
          <p:nvPr>
            <p:ph type="body" idx="1"/>
          </p:nvPr>
        </p:nvSpPr>
        <p:spPr>
          <a:xfrm>
            <a:off x="1273845" y="980728"/>
            <a:ext cx="8686800" cy="2474913"/>
          </a:xfrm>
        </p:spPr>
        <p:txBody>
          <a:bodyPr/>
          <a:lstStyle/>
          <a:p>
            <a:pPr eaLnBrk="1" hangingPunct="1"/>
            <a:r>
              <a:rPr lang="zh-CN" altLang="en-US" dirty="0" smtClean="0">
                <a:latin typeface="+mn-ea"/>
              </a:rPr>
              <a:t>绝对定位的元素的位置由</a:t>
            </a:r>
            <a:r>
              <a:rPr lang="zh-CN" altLang="en-US" dirty="0" smtClean="0">
                <a:solidFill>
                  <a:srgbClr val="FF0000"/>
                </a:solidFill>
                <a:latin typeface="+mn-ea"/>
              </a:rPr>
              <a:t>偏移属性</a:t>
            </a:r>
            <a:r>
              <a:rPr lang="zh-CN" altLang="en-US" dirty="0" smtClean="0">
                <a:latin typeface="+mn-ea"/>
              </a:rPr>
              <a:t>确定，偏移值以其“</a:t>
            </a:r>
            <a:r>
              <a:rPr lang="zh-CN" altLang="en-US" dirty="0" smtClean="0">
                <a:solidFill>
                  <a:srgbClr val="00B050"/>
                </a:solidFill>
                <a:latin typeface="+mn-ea"/>
              </a:rPr>
              <a:t>最近的</a:t>
            </a:r>
            <a:r>
              <a:rPr lang="zh-CN" altLang="en-US" dirty="0" smtClean="0">
                <a:solidFill>
                  <a:srgbClr val="FF3300"/>
                </a:solidFill>
                <a:latin typeface="+mn-ea"/>
              </a:rPr>
              <a:t>已定位（即</a:t>
            </a:r>
            <a:r>
              <a:rPr lang="en-US" altLang="zh-CN" dirty="0" smtClean="0">
                <a:solidFill>
                  <a:srgbClr val="FF3300"/>
                </a:solidFill>
                <a:latin typeface="+mn-ea"/>
              </a:rPr>
              <a:t>position</a:t>
            </a:r>
            <a:r>
              <a:rPr lang="zh-CN" altLang="en-US" dirty="0" smtClean="0">
                <a:solidFill>
                  <a:srgbClr val="FF3300"/>
                </a:solidFill>
                <a:latin typeface="+mn-ea"/>
              </a:rPr>
              <a:t>属性值不等于</a:t>
            </a:r>
            <a:r>
              <a:rPr lang="en-US" altLang="zh-CN" dirty="0" smtClean="0">
                <a:solidFill>
                  <a:srgbClr val="FF3300"/>
                </a:solidFill>
                <a:latin typeface="+mn-ea"/>
              </a:rPr>
              <a:t>static</a:t>
            </a:r>
            <a:r>
              <a:rPr lang="zh-CN" altLang="en-US" dirty="0" smtClean="0">
                <a:solidFill>
                  <a:srgbClr val="FF3300"/>
                </a:solidFill>
                <a:latin typeface="+mn-ea"/>
              </a:rPr>
              <a:t>）”的祖先元素</a:t>
            </a:r>
            <a:r>
              <a:rPr lang="zh-CN" altLang="en-US" dirty="0" smtClean="0">
                <a:latin typeface="+mn-ea"/>
              </a:rPr>
              <a:t>为参照元素，</a:t>
            </a:r>
            <a:r>
              <a:rPr lang="zh-CN" altLang="en-US" i="1" dirty="0" smtClean="0">
                <a:solidFill>
                  <a:srgbClr val="FF0000"/>
                </a:solidFill>
                <a:latin typeface="+mn-ea"/>
              </a:rPr>
              <a:t>若祖先元素都未定位，</a:t>
            </a:r>
            <a:r>
              <a:rPr lang="zh-CN" altLang="en-US" dirty="0" smtClean="0">
                <a:solidFill>
                  <a:srgbClr val="FF0000"/>
                </a:solidFill>
                <a:latin typeface="+mn-ea"/>
              </a:rPr>
              <a:t>则</a:t>
            </a:r>
            <a:r>
              <a:rPr lang="zh-CN" altLang="en-US" i="1" dirty="0" smtClean="0">
                <a:solidFill>
                  <a:srgbClr val="FF0000"/>
                </a:solidFill>
                <a:latin typeface="+mn-ea"/>
              </a:rPr>
              <a:t>以</a:t>
            </a:r>
            <a:r>
              <a:rPr lang="en-US" altLang="zh-CN" i="1" dirty="0" smtClean="0">
                <a:solidFill>
                  <a:srgbClr val="FF0000"/>
                </a:solidFill>
                <a:latin typeface="+mn-ea"/>
              </a:rPr>
              <a:t>body</a:t>
            </a:r>
            <a:r>
              <a:rPr lang="zh-CN" altLang="en-US" i="1" dirty="0" smtClean="0">
                <a:solidFill>
                  <a:srgbClr val="FF0000"/>
                </a:solidFill>
                <a:latin typeface="+mn-ea"/>
              </a:rPr>
              <a:t>为参照元素</a:t>
            </a:r>
            <a:r>
              <a:rPr lang="zh-CN" altLang="en-US" dirty="0" smtClean="0">
                <a:latin typeface="+mn-ea"/>
              </a:rPr>
              <a:t>进行定位。</a:t>
            </a:r>
          </a:p>
          <a:p>
            <a:pPr eaLnBrk="1" hangingPunct="1"/>
            <a:r>
              <a:rPr lang="zh-CN" altLang="en-US" dirty="0" smtClean="0">
                <a:latin typeface="+mn-ea"/>
              </a:rPr>
              <a:t>绝对定位使元素完全从网页中独立出来（而漂浮在网页上），因此该元素可能会覆盖其他元素或者被其他元素覆盖。</a:t>
            </a:r>
          </a:p>
          <a:p>
            <a:pPr eaLnBrk="1" hangingPunct="1"/>
            <a:endParaRPr lang="en-US" altLang="zh-CN" dirty="0" smtClean="0">
              <a:latin typeface="+mn-ea"/>
            </a:endParaRPr>
          </a:p>
        </p:txBody>
      </p:sp>
    </p:spTree>
    <p:extLst>
      <p:ext uri="{BB962C8B-B14F-4D97-AF65-F5344CB8AC3E}">
        <p14:creationId xmlns:p14="http://schemas.microsoft.com/office/powerpoint/2010/main" val="127865036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4.3.3 </a:t>
            </a:r>
            <a:r>
              <a:rPr lang="zh-CN" altLang="en-US" kern="1200" dirty="0">
                <a:solidFill>
                  <a:srgbClr val="F8F8F8"/>
                </a:solidFill>
                <a:latin typeface="微软雅黑"/>
                <a:cs typeface="+mn-cs"/>
              </a:rPr>
              <a:t>绝对定位</a:t>
            </a: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893" y="764704"/>
            <a:ext cx="71469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743" y="3582260"/>
            <a:ext cx="70707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4294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4.3.3 </a:t>
            </a:r>
            <a:r>
              <a:rPr lang="zh-CN" altLang="en-US" kern="1200" dirty="0">
                <a:solidFill>
                  <a:srgbClr val="F8F8F8"/>
                </a:solidFill>
                <a:latin typeface="微软雅黑"/>
                <a:cs typeface="+mn-cs"/>
              </a:rPr>
              <a:t>绝对定位</a:t>
            </a:r>
          </a:p>
        </p:txBody>
      </p:sp>
      <p:sp>
        <p:nvSpPr>
          <p:cNvPr id="3" name="内容占位符 2"/>
          <p:cNvSpPr>
            <a:spLocks noGrp="1"/>
          </p:cNvSpPr>
          <p:nvPr>
            <p:ph idx="1"/>
          </p:nvPr>
        </p:nvSpPr>
        <p:spPr>
          <a:xfrm>
            <a:off x="985813" y="980728"/>
            <a:ext cx="10009112" cy="4813300"/>
          </a:xfrm>
        </p:spPr>
        <p:txBody>
          <a:bodyPr/>
          <a:lstStyle/>
          <a:p>
            <a:pPr>
              <a:defRPr/>
            </a:pPr>
            <a:r>
              <a:rPr lang="zh-CN" altLang="zh-CN" dirty="0" smtClean="0">
                <a:latin typeface="+mn-ea"/>
              </a:rPr>
              <a:t>绝对定位时，参照对象的确定要根据该绝对定位元素的祖先元素是否定位进行判断。</a:t>
            </a:r>
            <a:endParaRPr lang="en-US" altLang="zh-CN" dirty="0" smtClean="0">
              <a:latin typeface="+mn-ea"/>
            </a:endParaRPr>
          </a:p>
          <a:p>
            <a:pPr>
              <a:defRPr/>
            </a:pPr>
            <a:endParaRPr lang="zh-CN" altLang="zh-CN" dirty="0" smtClean="0">
              <a:latin typeface="+mn-ea"/>
            </a:endParaRPr>
          </a:p>
          <a:p>
            <a:pPr lvl="1">
              <a:defRPr/>
            </a:pPr>
            <a:r>
              <a:rPr lang="zh-CN" altLang="zh-CN" b="1" dirty="0" smtClean="0">
                <a:solidFill>
                  <a:srgbClr val="FF0000"/>
                </a:solidFill>
                <a:latin typeface="+mn-ea"/>
                <a:ea typeface="+mn-ea"/>
              </a:rPr>
              <a:t>参照对象为</a:t>
            </a:r>
            <a:r>
              <a:rPr lang="en-US" altLang="zh-CN" b="1" dirty="0" smtClean="0">
                <a:solidFill>
                  <a:srgbClr val="FF0000"/>
                </a:solidFill>
                <a:latin typeface="+mn-ea"/>
                <a:ea typeface="+mn-ea"/>
              </a:rPr>
              <a:t>body</a:t>
            </a:r>
            <a:r>
              <a:rPr lang="zh-CN" altLang="zh-CN" b="1" dirty="0" smtClean="0">
                <a:latin typeface="+mn-ea"/>
                <a:ea typeface="+mn-ea"/>
              </a:rPr>
              <a:t>：</a:t>
            </a:r>
            <a:r>
              <a:rPr lang="zh-CN" altLang="zh-CN" dirty="0" smtClean="0">
                <a:latin typeface="+mn-ea"/>
                <a:ea typeface="+mn-ea"/>
              </a:rPr>
              <a:t>如果不存在“已经定位”的祖先元素，则参照对象是</a:t>
            </a:r>
            <a:r>
              <a:rPr lang="en-US" altLang="zh-CN" dirty="0" smtClean="0">
                <a:latin typeface="+mn-ea"/>
                <a:ea typeface="+mn-ea"/>
              </a:rPr>
              <a:t>body</a:t>
            </a:r>
            <a:r>
              <a:rPr lang="zh-CN" altLang="zh-CN" dirty="0" smtClean="0">
                <a:latin typeface="+mn-ea"/>
                <a:ea typeface="+mn-ea"/>
              </a:rPr>
              <a:t>。</a:t>
            </a:r>
          </a:p>
          <a:p>
            <a:pPr lvl="1">
              <a:defRPr/>
            </a:pPr>
            <a:r>
              <a:rPr lang="zh-CN" altLang="zh-CN" b="1" dirty="0" smtClean="0">
                <a:solidFill>
                  <a:srgbClr val="FF0000"/>
                </a:solidFill>
                <a:latin typeface="+mn-ea"/>
                <a:ea typeface="+mn-ea"/>
              </a:rPr>
              <a:t>参照对象为父元素</a:t>
            </a:r>
            <a:r>
              <a:rPr lang="zh-CN" altLang="zh-CN" dirty="0" smtClean="0">
                <a:latin typeface="+mn-ea"/>
                <a:ea typeface="+mn-ea"/>
              </a:rPr>
              <a:t>：如果父元素是“已经定位”（即要求</a:t>
            </a:r>
            <a:r>
              <a:rPr lang="en-US" altLang="zh-CN" dirty="0" smtClean="0">
                <a:latin typeface="+mn-ea"/>
                <a:ea typeface="+mn-ea"/>
              </a:rPr>
              <a:t>position</a:t>
            </a:r>
            <a:r>
              <a:rPr lang="zh-CN" altLang="zh-CN" dirty="0" smtClean="0">
                <a:latin typeface="+mn-ea"/>
                <a:ea typeface="+mn-ea"/>
              </a:rPr>
              <a:t>值不为</a:t>
            </a:r>
            <a:r>
              <a:rPr lang="en-US" altLang="zh-CN" dirty="0" smtClean="0">
                <a:latin typeface="+mn-ea"/>
                <a:ea typeface="+mn-ea"/>
              </a:rPr>
              <a:t>static</a:t>
            </a:r>
            <a:r>
              <a:rPr lang="zh-CN" altLang="zh-CN" dirty="0" smtClean="0">
                <a:latin typeface="+mn-ea"/>
                <a:ea typeface="+mn-ea"/>
              </a:rPr>
              <a:t>）的，则参照对象是其父元素</a:t>
            </a:r>
          </a:p>
          <a:p>
            <a:pPr lvl="1">
              <a:defRPr/>
            </a:pPr>
            <a:r>
              <a:rPr lang="zh-CN" altLang="zh-CN" b="1" dirty="0" smtClean="0">
                <a:solidFill>
                  <a:srgbClr val="FF0000"/>
                </a:solidFill>
                <a:latin typeface="+mn-ea"/>
                <a:ea typeface="+mn-ea"/>
              </a:rPr>
              <a:t>参照对象为最近的已定位祖先元素</a:t>
            </a:r>
            <a:r>
              <a:rPr lang="zh-CN" altLang="zh-CN" b="1" dirty="0" smtClean="0">
                <a:latin typeface="+mn-ea"/>
                <a:ea typeface="+mn-ea"/>
              </a:rPr>
              <a:t>：</a:t>
            </a:r>
            <a:r>
              <a:rPr lang="zh-CN" altLang="zh-CN" dirty="0" smtClean="0">
                <a:latin typeface="+mn-ea"/>
                <a:ea typeface="+mn-ea"/>
              </a:rPr>
              <a:t>如果父元素没有定位（即</a:t>
            </a:r>
            <a:r>
              <a:rPr lang="en-US" altLang="zh-CN" dirty="0" smtClean="0">
                <a:latin typeface="+mn-ea"/>
                <a:ea typeface="+mn-ea"/>
              </a:rPr>
              <a:t>position</a:t>
            </a:r>
            <a:r>
              <a:rPr lang="zh-CN" altLang="zh-CN" dirty="0" smtClean="0">
                <a:latin typeface="+mn-ea"/>
                <a:ea typeface="+mn-ea"/>
              </a:rPr>
              <a:t>值为默认值</a:t>
            </a:r>
            <a:r>
              <a:rPr lang="en-US" altLang="zh-CN" dirty="0" smtClean="0">
                <a:latin typeface="+mn-ea"/>
                <a:ea typeface="+mn-ea"/>
              </a:rPr>
              <a:t>static</a:t>
            </a:r>
            <a:r>
              <a:rPr lang="zh-CN" altLang="zh-CN" dirty="0" smtClean="0">
                <a:latin typeface="+mn-ea"/>
                <a:ea typeface="+mn-ea"/>
              </a:rPr>
              <a:t>），则相对于其最近的一个有定位设置的祖先元素进行绝对定位。</a:t>
            </a:r>
          </a:p>
          <a:p>
            <a:pPr lvl="1">
              <a:defRPr/>
            </a:pPr>
            <a:endParaRPr lang="zh-CN" altLang="en-US" dirty="0" smtClean="0">
              <a:latin typeface="+mn-ea"/>
              <a:ea typeface="+mn-ea"/>
            </a:endParaRPr>
          </a:p>
        </p:txBody>
      </p:sp>
    </p:spTree>
    <p:extLst>
      <p:ext uri="{BB962C8B-B14F-4D97-AF65-F5344CB8AC3E}">
        <p14:creationId xmlns:p14="http://schemas.microsoft.com/office/powerpoint/2010/main" val="2449242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4.3.3 </a:t>
            </a:r>
            <a:r>
              <a:rPr lang="zh-CN" altLang="en-US" kern="1200" dirty="0">
                <a:solidFill>
                  <a:srgbClr val="F8F8F8"/>
                </a:solidFill>
                <a:latin typeface="微软雅黑"/>
                <a:cs typeface="+mn-cs"/>
              </a:rPr>
              <a:t>绝对定位</a:t>
            </a:r>
          </a:p>
        </p:txBody>
      </p:sp>
      <p:sp>
        <p:nvSpPr>
          <p:cNvPr id="32771" name="内容占位符 2"/>
          <p:cNvSpPr>
            <a:spLocks noGrp="1"/>
          </p:cNvSpPr>
          <p:nvPr>
            <p:ph idx="1"/>
          </p:nvPr>
        </p:nvSpPr>
        <p:spPr>
          <a:xfrm>
            <a:off x="1169195" y="980728"/>
            <a:ext cx="9681714" cy="1439862"/>
          </a:xfrm>
        </p:spPr>
        <p:txBody>
          <a:bodyPr/>
          <a:lstStyle/>
          <a:p>
            <a:pPr marL="0" indent="0">
              <a:buNone/>
            </a:pPr>
            <a:r>
              <a:rPr lang="en-US" altLang="zh-CN" b="1" dirty="0" smtClean="0">
                <a:latin typeface="+mn-ea"/>
              </a:rPr>
              <a:t>1</a:t>
            </a:r>
            <a:r>
              <a:rPr lang="zh-CN" altLang="zh-CN" b="1" dirty="0" smtClean="0">
                <a:latin typeface="+mn-ea"/>
              </a:rPr>
              <a:t>．父元素和祖先元素均没有定位，绝对定位的参照对象是</a:t>
            </a:r>
            <a:r>
              <a:rPr lang="en-US" altLang="zh-CN" b="1" dirty="0" smtClean="0">
                <a:latin typeface="+mn-ea"/>
              </a:rPr>
              <a:t>body</a:t>
            </a:r>
            <a:endParaRPr lang="zh-CN" altLang="zh-CN" dirty="0" smtClean="0">
              <a:latin typeface="+mn-ea"/>
            </a:endParaRPr>
          </a:p>
          <a:p>
            <a:pPr marL="0" indent="0"/>
            <a:r>
              <a:rPr lang="zh-CN" altLang="en-US" dirty="0" smtClean="0">
                <a:latin typeface="+mn-ea"/>
              </a:rPr>
              <a:t>页面中三个块：红色</a:t>
            </a:r>
            <a:r>
              <a:rPr lang="en-US" altLang="zh-CN" dirty="0" smtClean="0">
                <a:latin typeface="+mn-ea"/>
              </a:rPr>
              <a:t>wrapper</a:t>
            </a:r>
            <a:r>
              <a:rPr lang="zh-CN" altLang="en-US" dirty="0" smtClean="0">
                <a:latin typeface="+mn-ea"/>
              </a:rPr>
              <a:t>块包含</a:t>
            </a:r>
            <a:r>
              <a:rPr lang="en-US" altLang="zh-CN" dirty="0" smtClean="0">
                <a:latin typeface="+mn-ea"/>
              </a:rPr>
              <a:t>main</a:t>
            </a:r>
            <a:r>
              <a:rPr lang="zh-CN" altLang="en-US" dirty="0" smtClean="0">
                <a:latin typeface="+mn-ea"/>
              </a:rPr>
              <a:t>块，</a:t>
            </a:r>
            <a:r>
              <a:rPr lang="en-US" altLang="zh-CN" dirty="0" smtClean="0">
                <a:latin typeface="+mn-ea"/>
              </a:rPr>
              <a:t>main</a:t>
            </a:r>
            <a:r>
              <a:rPr lang="zh-CN" altLang="en-US" dirty="0" smtClean="0">
                <a:latin typeface="+mn-ea"/>
              </a:rPr>
              <a:t>块又包含</a:t>
            </a:r>
            <a:r>
              <a:rPr lang="en-US" altLang="zh-CN" dirty="0" smtClean="0">
                <a:latin typeface="+mn-ea"/>
              </a:rPr>
              <a:t>sub</a:t>
            </a:r>
            <a:r>
              <a:rPr lang="zh-CN" altLang="en-US" dirty="0" smtClean="0">
                <a:latin typeface="+mn-ea"/>
              </a:rPr>
              <a:t>块。</a:t>
            </a:r>
            <a:r>
              <a:rPr lang="en-US" altLang="zh-CN" dirty="0" smtClean="0">
                <a:latin typeface="+mn-ea"/>
              </a:rPr>
              <a:t>Sub</a:t>
            </a:r>
            <a:r>
              <a:rPr lang="zh-CN" altLang="en-US" dirty="0" smtClean="0">
                <a:latin typeface="+mn-ea"/>
              </a:rPr>
              <a:t>块采用绝对定位（</a:t>
            </a:r>
            <a:r>
              <a:rPr lang="en-US" altLang="zh-CN" dirty="0" smtClean="0">
                <a:latin typeface="+mn-ea"/>
              </a:rPr>
              <a:t>left</a:t>
            </a:r>
            <a:r>
              <a:rPr lang="zh-CN" altLang="en-US" dirty="0" smtClean="0">
                <a:latin typeface="+mn-ea"/>
              </a:rPr>
              <a:t>和</a:t>
            </a:r>
            <a:r>
              <a:rPr lang="en-US" altLang="zh-CN" dirty="0" smtClean="0">
                <a:latin typeface="+mn-ea"/>
              </a:rPr>
              <a:t>top</a:t>
            </a:r>
            <a:r>
              <a:rPr lang="zh-CN" altLang="en-US" dirty="0" smtClean="0">
                <a:latin typeface="+mn-ea"/>
              </a:rPr>
              <a:t>为</a:t>
            </a:r>
            <a:r>
              <a:rPr lang="en-US" altLang="zh-CN" dirty="0" smtClean="0">
                <a:latin typeface="+mn-ea"/>
              </a:rPr>
              <a:t>0px</a:t>
            </a:r>
            <a:r>
              <a:rPr lang="zh-CN" altLang="en-US" dirty="0" smtClean="0">
                <a:latin typeface="+mn-ea"/>
              </a:rPr>
              <a:t>），</a:t>
            </a:r>
            <a:r>
              <a:rPr lang="en-US" altLang="zh-CN" dirty="0" smtClean="0">
                <a:latin typeface="+mn-ea"/>
              </a:rPr>
              <a:t>wrapper</a:t>
            </a:r>
            <a:r>
              <a:rPr lang="zh-CN" altLang="en-US" dirty="0" smtClean="0">
                <a:latin typeface="+mn-ea"/>
              </a:rPr>
              <a:t>块和</a:t>
            </a:r>
            <a:r>
              <a:rPr lang="en-US" altLang="zh-CN" dirty="0" smtClean="0">
                <a:latin typeface="+mn-ea"/>
              </a:rPr>
              <a:t>main</a:t>
            </a:r>
            <a:r>
              <a:rPr lang="zh-CN" altLang="en-US" dirty="0" smtClean="0">
                <a:latin typeface="+mn-ea"/>
              </a:rPr>
              <a:t>块均未定位。</a:t>
            </a:r>
          </a:p>
        </p:txBody>
      </p:sp>
      <p:pic>
        <p:nvPicPr>
          <p:cNvPr id="32772" name="图片 1"/>
          <p:cNvPicPr>
            <a:picLocks noChangeAspect="1" noChangeArrowheads="1"/>
          </p:cNvPicPr>
          <p:nvPr/>
        </p:nvPicPr>
        <p:blipFill>
          <a:blip r:embed="rId2">
            <a:extLst>
              <a:ext uri="{28A0092B-C50C-407E-A947-70E740481C1C}">
                <a14:useLocalDpi xmlns:a14="http://schemas.microsoft.com/office/drawing/2010/main" val="0"/>
              </a:ext>
            </a:extLst>
          </a:blip>
          <a:srcRect t="14667"/>
          <a:stretch>
            <a:fillRect/>
          </a:stretch>
        </p:blipFill>
        <p:spPr bwMode="auto">
          <a:xfrm>
            <a:off x="3074045" y="2564904"/>
            <a:ext cx="5376863"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4237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4.3.3 </a:t>
            </a:r>
            <a:r>
              <a:rPr lang="zh-CN" altLang="en-US" kern="1200" dirty="0">
                <a:solidFill>
                  <a:srgbClr val="F8F8F8"/>
                </a:solidFill>
                <a:latin typeface="微软雅黑"/>
                <a:cs typeface="+mn-cs"/>
              </a:rPr>
              <a:t>绝对定位</a:t>
            </a:r>
          </a:p>
        </p:txBody>
      </p:sp>
      <p:sp>
        <p:nvSpPr>
          <p:cNvPr id="33795" name="内容占位符 2"/>
          <p:cNvSpPr>
            <a:spLocks noGrp="1"/>
          </p:cNvSpPr>
          <p:nvPr>
            <p:ph idx="1"/>
          </p:nvPr>
        </p:nvSpPr>
        <p:spPr>
          <a:xfrm>
            <a:off x="1129829" y="908720"/>
            <a:ext cx="9577064" cy="1439862"/>
          </a:xfrm>
        </p:spPr>
        <p:txBody>
          <a:bodyPr/>
          <a:lstStyle/>
          <a:p>
            <a:pPr marL="0" indent="0">
              <a:buNone/>
            </a:pPr>
            <a:r>
              <a:rPr lang="en-US" altLang="zh-CN" b="1" dirty="0" smtClean="0">
                <a:latin typeface="+mn-ea"/>
              </a:rPr>
              <a:t>2</a:t>
            </a:r>
            <a:r>
              <a:rPr lang="zh-CN" altLang="zh-CN" b="1" dirty="0" smtClean="0">
                <a:latin typeface="+mn-ea"/>
              </a:rPr>
              <a:t>．父元素已定位，绝对定位的参照对象是父元素</a:t>
            </a:r>
            <a:endParaRPr lang="zh-CN" altLang="zh-CN" dirty="0" smtClean="0">
              <a:latin typeface="+mn-ea"/>
            </a:endParaRPr>
          </a:p>
          <a:p>
            <a:pPr marL="0" indent="0"/>
            <a:r>
              <a:rPr lang="zh-CN" altLang="en-US" dirty="0" smtClean="0">
                <a:latin typeface="+mn-ea"/>
              </a:rPr>
              <a:t>页面中三个块：红色</a:t>
            </a:r>
            <a:r>
              <a:rPr lang="en-US" altLang="zh-CN" dirty="0" smtClean="0">
                <a:latin typeface="+mn-ea"/>
              </a:rPr>
              <a:t>wrapper</a:t>
            </a:r>
            <a:r>
              <a:rPr lang="zh-CN" altLang="en-US" dirty="0" smtClean="0">
                <a:latin typeface="+mn-ea"/>
              </a:rPr>
              <a:t>块包含</a:t>
            </a:r>
            <a:r>
              <a:rPr lang="en-US" altLang="zh-CN" dirty="0" smtClean="0">
                <a:latin typeface="+mn-ea"/>
              </a:rPr>
              <a:t>main</a:t>
            </a:r>
            <a:r>
              <a:rPr lang="zh-CN" altLang="en-US" dirty="0" smtClean="0">
                <a:latin typeface="+mn-ea"/>
              </a:rPr>
              <a:t>块，</a:t>
            </a:r>
            <a:r>
              <a:rPr lang="en-US" altLang="zh-CN" dirty="0" smtClean="0">
                <a:latin typeface="+mn-ea"/>
              </a:rPr>
              <a:t>main</a:t>
            </a:r>
            <a:r>
              <a:rPr lang="zh-CN" altLang="en-US" dirty="0" smtClean="0">
                <a:latin typeface="+mn-ea"/>
              </a:rPr>
              <a:t>块又包含</a:t>
            </a:r>
            <a:r>
              <a:rPr lang="en-US" altLang="zh-CN" dirty="0" smtClean="0">
                <a:latin typeface="+mn-ea"/>
              </a:rPr>
              <a:t>sub</a:t>
            </a:r>
            <a:r>
              <a:rPr lang="zh-CN" altLang="en-US" dirty="0" smtClean="0">
                <a:latin typeface="+mn-ea"/>
              </a:rPr>
              <a:t>块。</a:t>
            </a:r>
            <a:r>
              <a:rPr lang="en-US" altLang="zh-CN" dirty="0" smtClean="0">
                <a:latin typeface="+mn-ea"/>
              </a:rPr>
              <a:t>Sub</a:t>
            </a:r>
            <a:r>
              <a:rPr lang="zh-CN" altLang="en-US" dirty="0" smtClean="0">
                <a:latin typeface="+mn-ea"/>
              </a:rPr>
              <a:t>块采用绝对定位（</a:t>
            </a:r>
            <a:r>
              <a:rPr lang="en-US" altLang="zh-CN" dirty="0" smtClean="0">
                <a:latin typeface="+mn-ea"/>
              </a:rPr>
              <a:t>left</a:t>
            </a:r>
            <a:r>
              <a:rPr lang="zh-CN" altLang="en-US" dirty="0" smtClean="0">
                <a:latin typeface="+mn-ea"/>
              </a:rPr>
              <a:t>和</a:t>
            </a:r>
            <a:r>
              <a:rPr lang="en-US" altLang="zh-CN" dirty="0" smtClean="0">
                <a:latin typeface="+mn-ea"/>
              </a:rPr>
              <a:t>top</a:t>
            </a:r>
            <a:r>
              <a:rPr lang="zh-CN" altLang="en-US" dirty="0" smtClean="0">
                <a:latin typeface="+mn-ea"/>
              </a:rPr>
              <a:t>为</a:t>
            </a:r>
            <a:r>
              <a:rPr lang="en-US" altLang="zh-CN" dirty="0" smtClean="0">
                <a:latin typeface="+mn-ea"/>
              </a:rPr>
              <a:t>0px</a:t>
            </a:r>
            <a:r>
              <a:rPr lang="zh-CN" altLang="en-US" dirty="0" smtClean="0">
                <a:latin typeface="+mn-ea"/>
              </a:rPr>
              <a:t>），</a:t>
            </a:r>
            <a:r>
              <a:rPr lang="en-US" altLang="zh-CN" dirty="0" smtClean="0">
                <a:latin typeface="+mn-ea"/>
              </a:rPr>
              <a:t>wrapper</a:t>
            </a:r>
            <a:r>
              <a:rPr lang="zh-CN" altLang="en-US" dirty="0" smtClean="0">
                <a:latin typeface="+mn-ea"/>
              </a:rPr>
              <a:t>块未定位，</a:t>
            </a:r>
            <a:r>
              <a:rPr lang="en-US" altLang="zh-CN" dirty="0" smtClean="0">
                <a:latin typeface="+mn-ea"/>
              </a:rPr>
              <a:t>main</a:t>
            </a:r>
            <a:r>
              <a:rPr lang="zh-CN" altLang="en-US" dirty="0" smtClean="0">
                <a:latin typeface="+mn-ea"/>
              </a:rPr>
              <a:t>块为相对定位。</a:t>
            </a:r>
          </a:p>
        </p:txBody>
      </p:sp>
      <p:pic>
        <p:nvPicPr>
          <p:cNvPr id="33796" name="图片 1"/>
          <p:cNvPicPr>
            <a:picLocks noChangeAspect="1" noChangeArrowheads="1"/>
          </p:cNvPicPr>
          <p:nvPr/>
        </p:nvPicPr>
        <p:blipFill>
          <a:blip r:embed="rId2">
            <a:extLst>
              <a:ext uri="{28A0092B-C50C-407E-A947-70E740481C1C}">
                <a14:useLocalDpi xmlns:a14="http://schemas.microsoft.com/office/drawing/2010/main" val="0"/>
              </a:ext>
            </a:extLst>
          </a:blip>
          <a:srcRect t="15695"/>
          <a:stretch>
            <a:fillRect/>
          </a:stretch>
        </p:blipFill>
        <p:spPr bwMode="auto">
          <a:xfrm>
            <a:off x="3577431" y="3013075"/>
            <a:ext cx="5543550"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4225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4.3.3 </a:t>
            </a:r>
            <a:r>
              <a:rPr lang="zh-CN" altLang="en-US" kern="1200" dirty="0">
                <a:solidFill>
                  <a:srgbClr val="F8F8F8"/>
                </a:solidFill>
                <a:latin typeface="微软雅黑"/>
                <a:cs typeface="+mn-cs"/>
              </a:rPr>
              <a:t>绝对定位</a:t>
            </a:r>
          </a:p>
        </p:txBody>
      </p:sp>
      <p:sp>
        <p:nvSpPr>
          <p:cNvPr id="34819" name="内容占位符 2"/>
          <p:cNvSpPr>
            <a:spLocks noGrp="1"/>
          </p:cNvSpPr>
          <p:nvPr>
            <p:ph idx="1"/>
          </p:nvPr>
        </p:nvSpPr>
        <p:spPr>
          <a:xfrm>
            <a:off x="1201837" y="971188"/>
            <a:ext cx="9721080" cy="1754187"/>
          </a:xfrm>
        </p:spPr>
        <p:txBody>
          <a:bodyPr/>
          <a:lstStyle/>
          <a:p>
            <a:pPr marL="0" indent="0">
              <a:buNone/>
            </a:pPr>
            <a:r>
              <a:rPr lang="en-US" altLang="zh-CN" b="1" dirty="0" smtClean="0">
                <a:latin typeface="+mn-ea"/>
              </a:rPr>
              <a:t>3</a:t>
            </a:r>
            <a:r>
              <a:rPr lang="zh-CN" altLang="zh-CN" b="1" dirty="0" smtClean="0">
                <a:latin typeface="+mn-ea"/>
              </a:rPr>
              <a:t>．父元素没有定位，其祖先元素已经定位，绝对定位的参照对象为最近的祖先元素</a:t>
            </a:r>
            <a:endParaRPr lang="en-US" altLang="zh-CN" b="1" dirty="0" smtClean="0">
              <a:latin typeface="+mn-ea"/>
            </a:endParaRPr>
          </a:p>
          <a:p>
            <a:pPr marL="0" indent="0">
              <a:buNone/>
            </a:pPr>
            <a:r>
              <a:rPr lang="zh-CN" altLang="en-US" dirty="0" smtClean="0">
                <a:latin typeface="+mn-ea"/>
              </a:rPr>
              <a:t>页面中三个块：红色</a:t>
            </a:r>
            <a:r>
              <a:rPr lang="en-US" altLang="zh-CN" dirty="0" smtClean="0">
                <a:latin typeface="+mn-ea"/>
              </a:rPr>
              <a:t>wrapper</a:t>
            </a:r>
            <a:r>
              <a:rPr lang="zh-CN" altLang="en-US" dirty="0" smtClean="0">
                <a:latin typeface="+mn-ea"/>
              </a:rPr>
              <a:t>块包含</a:t>
            </a:r>
            <a:r>
              <a:rPr lang="en-US" altLang="zh-CN" dirty="0" smtClean="0">
                <a:latin typeface="+mn-ea"/>
              </a:rPr>
              <a:t>main</a:t>
            </a:r>
            <a:r>
              <a:rPr lang="zh-CN" altLang="en-US" dirty="0" smtClean="0">
                <a:latin typeface="+mn-ea"/>
              </a:rPr>
              <a:t>块，</a:t>
            </a:r>
            <a:r>
              <a:rPr lang="en-US" altLang="zh-CN" dirty="0" smtClean="0">
                <a:latin typeface="+mn-ea"/>
              </a:rPr>
              <a:t>main</a:t>
            </a:r>
            <a:r>
              <a:rPr lang="zh-CN" altLang="en-US" dirty="0" smtClean="0">
                <a:latin typeface="+mn-ea"/>
              </a:rPr>
              <a:t>块又包含</a:t>
            </a:r>
            <a:r>
              <a:rPr lang="en-US" altLang="zh-CN" dirty="0" smtClean="0">
                <a:latin typeface="+mn-ea"/>
              </a:rPr>
              <a:t>sub</a:t>
            </a:r>
            <a:r>
              <a:rPr lang="zh-CN" altLang="en-US" dirty="0" smtClean="0">
                <a:latin typeface="+mn-ea"/>
              </a:rPr>
              <a:t>块。</a:t>
            </a:r>
            <a:r>
              <a:rPr lang="en-US" altLang="zh-CN" dirty="0" smtClean="0">
                <a:latin typeface="+mn-ea"/>
              </a:rPr>
              <a:t>Sub</a:t>
            </a:r>
            <a:r>
              <a:rPr lang="zh-CN" altLang="en-US" dirty="0" smtClean="0">
                <a:latin typeface="+mn-ea"/>
              </a:rPr>
              <a:t>块采用绝对定位（</a:t>
            </a:r>
            <a:r>
              <a:rPr lang="en-US" altLang="zh-CN" dirty="0" smtClean="0">
                <a:latin typeface="+mn-ea"/>
              </a:rPr>
              <a:t>left</a:t>
            </a:r>
            <a:r>
              <a:rPr lang="zh-CN" altLang="en-US" dirty="0" smtClean="0">
                <a:latin typeface="+mn-ea"/>
              </a:rPr>
              <a:t>和</a:t>
            </a:r>
            <a:r>
              <a:rPr lang="en-US" altLang="zh-CN" dirty="0" smtClean="0">
                <a:latin typeface="+mn-ea"/>
              </a:rPr>
              <a:t>top</a:t>
            </a:r>
            <a:r>
              <a:rPr lang="zh-CN" altLang="en-US" dirty="0" smtClean="0">
                <a:latin typeface="+mn-ea"/>
              </a:rPr>
              <a:t>为</a:t>
            </a:r>
            <a:r>
              <a:rPr lang="en-US" altLang="zh-CN" dirty="0" smtClean="0">
                <a:latin typeface="+mn-ea"/>
              </a:rPr>
              <a:t>0px</a:t>
            </a:r>
            <a:r>
              <a:rPr lang="zh-CN" altLang="en-US" dirty="0" smtClean="0">
                <a:latin typeface="+mn-ea"/>
              </a:rPr>
              <a:t>），</a:t>
            </a:r>
            <a:r>
              <a:rPr lang="en-US" altLang="zh-CN" dirty="0" smtClean="0">
                <a:latin typeface="+mn-ea"/>
              </a:rPr>
              <a:t>wrapper</a:t>
            </a:r>
            <a:r>
              <a:rPr lang="zh-CN" altLang="en-US" dirty="0" smtClean="0">
                <a:latin typeface="+mn-ea"/>
              </a:rPr>
              <a:t>块为相对定位，</a:t>
            </a:r>
            <a:r>
              <a:rPr lang="en-US" altLang="zh-CN" dirty="0" smtClean="0">
                <a:latin typeface="+mn-ea"/>
              </a:rPr>
              <a:t>main</a:t>
            </a:r>
            <a:r>
              <a:rPr lang="zh-CN" altLang="en-US" dirty="0" smtClean="0">
                <a:latin typeface="+mn-ea"/>
              </a:rPr>
              <a:t>块未定位。</a:t>
            </a:r>
          </a:p>
        </p:txBody>
      </p:sp>
      <p:pic>
        <p:nvPicPr>
          <p:cNvPr id="34820" name="图片 1"/>
          <p:cNvPicPr>
            <a:picLocks noChangeAspect="1" noChangeArrowheads="1"/>
          </p:cNvPicPr>
          <p:nvPr/>
        </p:nvPicPr>
        <p:blipFill>
          <a:blip r:embed="rId2">
            <a:extLst>
              <a:ext uri="{28A0092B-C50C-407E-A947-70E740481C1C}">
                <a14:useLocalDpi xmlns:a14="http://schemas.microsoft.com/office/drawing/2010/main" val="0"/>
              </a:ext>
            </a:extLst>
          </a:blip>
          <a:srcRect t="14833"/>
          <a:stretch>
            <a:fillRect/>
          </a:stretch>
        </p:blipFill>
        <p:spPr bwMode="auto">
          <a:xfrm>
            <a:off x="2930029" y="2636912"/>
            <a:ext cx="534352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1381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Grp="1" noChangeArrowheads="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zh-CN" altLang="en-US" kern="1200">
                <a:solidFill>
                  <a:srgbClr val="F8F8F8"/>
                </a:solidFill>
                <a:latin typeface="微软雅黑"/>
                <a:cs typeface="+mn-cs"/>
              </a:rPr>
              <a:t>实例</a:t>
            </a:r>
          </a:p>
        </p:txBody>
      </p:sp>
      <p:sp>
        <p:nvSpPr>
          <p:cNvPr id="273411" name="Rectangle 3"/>
          <p:cNvSpPr>
            <a:spLocks noGrp="1" noChangeArrowheads="1"/>
          </p:cNvSpPr>
          <p:nvPr>
            <p:ph type="body" idx="1"/>
          </p:nvPr>
        </p:nvSpPr>
        <p:spPr>
          <a:xfrm>
            <a:off x="985813" y="905933"/>
            <a:ext cx="4968552" cy="5029200"/>
          </a:xfrm>
        </p:spPr>
        <p:txBody>
          <a:bodyPr/>
          <a:lstStyle/>
          <a:p>
            <a:pPr eaLnBrk="1" hangingPunct="1">
              <a:defRPr/>
            </a:pPr>
            <a:r>
              <a:rPr lang="zh-CN" altLang="en-US" dirty="0" smtClean="0">
                <a:latin typeface="+mn-ea"/>
              </a:rPr>
              <a:t>如右图，在网页中有三个块，采用绝对定位实现右图所示布局：已知</a:t>
            </a:r>
            <a:r>
              <a:rPr lang="en-US" altLang="zh-CN" dirty="0" smtClean="0">
                <a:latin typeface="+mn-ea"/>
              </a:rPr>
              <a:t>top</a:t>
            </a:r>
            <a:r>
              <a:rPr lang="zh-CN" altLang="en-US" dirty="0" smtClean="0">
                <a:latin typeface="+mn-ea"/>
              </a:rPr>
              <a:t>块边偏移属性</a:t>
            </a:r>
            <a:r>
              <a:rPr lang="en-US" altLang="zh-CN" dirty="0" smtClean="0">
                <a:solidFill>
                  <a:srgbClr val="FF0000"/>
                </a:solidFill>
                <a:effectLst>
                  <a:outerShdw blurRad="38100" dist="38100" dir="2700000" algn="tl">
                    <a:srgbClr val="000000"/>
                  </a:outerShdw>
                </a:effectLst>
                <a:latin typeface="+mn-ea"/>
              </a:rPr>
              <a:t>left</a:t>
            </a:r>
            <a:r>
              <a:rPr lang="zh-CN" altLang="en-US" dirty="0" smtClean="0">
                <a:latin typeface="+mn-ea"/>
              </a:rPr>
              <a:t>和</a:t>
            </a:r>
            <a:r>
              <a:rPr lang="en-US" altLang="zh-CN" dirty="0" smtClean="0">
                <a:solidFill>
                  <a:srgbClr val="FF0000"/>
                </a:solidFill>
                <a:effectLst>
                  <a:outerShdw blurRad="38100" dist="38100" dir="2700000" algn="tl">
                    <a:srgbClr val="000000"/>
                  </a:outerShdw>
                </a:effectLst>
                <a:latin typeface="+mn-ea"/>
              </a:rPr>
              <a:t>top</a:t>
            </a:r>
            <a:r>
              <a:rPr lang="zh-CN" altLang="en-US" dirty="0" smtClean="0">
                <a:latin typeface="+mn-ea"/>
              </a:rPr>
              <a:t>均为</a:t>
            </a:r>
            <a:r>
              <a:rPr lang="en-US" altLang="zh-CN" dirty="0" smtClean="0">
                <a:latin typeface="+mn-ea"/>
              </a:rPr>
              <a:t>0px</a:t>
            </a:r>
            <a:r>
              <a:rPr lang="zh-CN" altLang="en-US" dirty="0" smtClean="0">
                <a:latin typeface="+mn-ea"/>
              </a:rPr>
              <a:t>，则其他两块的边偏移属性应设定为多少？</a:t>
            </a:r>
          </a:p>
        </p:txBody>
      </p:sp>
      <p:pic>
        <p:nvPicPr>
          <p:cNvPr id="358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4405" y="1268760"/>
            <a:ext cx="4390793" cy="442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478311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smtClean="0">
                <a:solidFill>
                  <a:srgbClr val="F8F8F8"/>
                </a:solidFill>
                <a:latin typeface="微软雅黑"/>
                <a:cs typeface="+mn-cs"/>
              </a:rPr>
              <a:t>4.3.4 </a:t>
            </a:r>
            <a:r>
              <a:rPr lang="zh-CN" altLang="en-US" kern="1200" dirty="0" smtClean="0">
                <a:solidFill>
                  <a:srgbClr val="F8F8F8"/>
                </a:solidFill>
                <a:latin typeface="微软雅黑"/>
                <a:cs typeface="+mn-cs"/>
              </a:rPr>
              <a:t>固定</a:t>
            </a:r>
            <a:r>
              <a:rPr lang="zh-CN" altLang="en-US" kern="1200" dirty="0">
                <a:solidFill>
                  <a:srgbClr val="F8F8F8"/>
                </a:solidFill>
                <a:latin typeface="微软雅黑"/>
                <a:cs typeface="+mn-cs"/>
              </a:rPr>
              <a:t>定位</a:t>
            </a:r>
          </a:p>
        </p:txBody>
      </p:sp>
      <p:sp>
        <p:nvSpPr>
          <p:cNvPr id="74757" name="Rectangle 3"/>
          <p:cNvSpPr>
            <a:spLocks noGrp="1" noChangeArrowheads="1"/>
          </p:cNvSpPr>
          <p:nvPr>
            <p:ph type="body" idx="1"/>
          </p:nvPr>
        </p:nvSpPr>
        <p:spPr>
          <a:xfrm>
            <a:off x="1057821" y="908721"/>
            <a:ext cx="10081120" cy="4248472"/>
          </a:xfrm>
        </p:spPr>
        <p:txBody>
          <a:bodyPr/>
          <a:lstStyle/>
          <a:p>
            <a:pPr eaLnBrk="1" hangingPunct="1">
              <a:lnSpc>
                <a:spcPct val="150000"/>
              </a:lnSpc>
              <a:defRPr/>
            </a:pPr>
            <a:r>
              <a:rPr lang="en-US" altLang="zh-CN" dirty="0" err="1" smtClean="0">
                <a:solidFill>
                  <a:srgbClr val="FF0000"/>
                </a:solidFill>
                <a:latin typeface="+mn-ea"/>
              </a:rPr>
              <a:t>position:fixed</a:t>
            </a:r>
            <a:endParaRPr lang="en-US" altLang="zh-CN" dirty="0" smtClean="0">
              <a:solidFill>
                <a:srgbClr val="FF0000"/>
              </a:solidFill>
              <a:latin typeface="+mn-ea"/>
            </a:endParaRPr>
          </a:p>
          <a:p>
            <a:pPr lvl="1" eaLnBrk="1" hangingPunct="1">
              <a:lnSpc>
                <a:spcPct val="150000"/>
              </a:lnSpc>
              <a:defRPr/>
            </a:pPr>
            <a:r>
              <a:rPr lang="zh-CN" altLang="en-US" dirty="0" smtClean="0">
                <a:latin typeface="+mn-ea"/>
                <a:ea typeface="+mn-ea"/>
              </a:rPr>
              <a:t>与绝对定位相似，唯一不同的是绝对定位是相对于“最近的</a:t>
            </a:r>
            <a:r>
              <a:rPr lang="zh-CN" altLang="en-US" dirty="0" smtClean="0">
                <a:solidFill>
                  <a:srgbClr val="FF0000"/>
                </a:solidFill>
                <a:latin typeface="+mn-ea"/>
                <a:ea typeface="+mn-ea"/>
              </a:rPr>
              <a:t>已定位的</a:t>
            </a:r>
            <a:r>
              <a:rPr lang="zh-CN" altLang="en-US" dirty="0" smtClean="0">
                <a:latin typeface="+mn-ea"/>
                <a:ea typeface="+mn-ea"/>
              </a:rPr>
              <a:t>”祖先元素的某一个位置，而固定定位则是相对于浏览器的某一位置，故</a:t>
            </a:r>
            <a:r>
              <a:rPr lang="zh-CN" altLang="en-US" dirty="0" smtClean="0">
                <a:solidFill>
                  <a:srgbClr val="FF0000"/>
                </a:solidFill>
                <a:latin typeface="+mn-ea"/>
                <a:ea typeface="+mn-ea"/>
              </a:rPr>
              <a:t>固定在浏览器的视框位置</a:t>
            </a:r>
          </a:p>
          <a:p>
            <a:pPr lvl="1" eaLnBrk="1" hangingPunct="1">
              <a:lnSpc>
                <a:spcPct val="150000"/>
              </a:lnSpc>
              <a:defRPr/>
            </a:pPr>
            <a:r>
              <a:rPr lang="zh-CN" altLang="en-US" dirty="0" smtClean="0">
                <a:latin typeface="+mn-ea"/>
                <a:ea typeface="+mn-ea"/>
              </a:rPr>
              <a:t>这样当窗口滚动时，固定定位的元素不会随之滚动，总是出现在屏幕的固定位置 </a:t>
            </a:r>
          </a:p>
          <a:p>
            <a:pPr lvl="1" eaLnBrk="1" hangingPunct="1">
              <a:lnSpc>
                <a:spcPct val="150000"/>
              </a:lnSpc>
              <a:defRPr/>
            </a:pPr>
            <a:r>
              <a:rPr lang="zh-CN" altLang="en-US" dirty="0" smtClean="0">
                <a:latin typeface="+mn-ea"/>
                <a:ea typeface="+mn-ea"/>
              </a:rPr>
              <a:t>注意：</a:t>
            </a:r>
            <a:r>
              <a:rPr lang="en-US" altLang="zh-CN" dirty="0" smtClean="0">
                <a:latin typeface="+mn-ea"/>
                <a:ea typeface="+mn-ea"/>
              </a:rPr>
              <a:t>IE6</a:t>
            </a:r>
            <a:r>
              <a:rPr lang="zh-CN" altLang="en-US" dirty="0" smtClean="0">
                <a:latin typeface="+mn-ea"/>
                <a:ea typeface="+mn-ea"/>
              </a:rPr>
              <a:t>不支持此属性，</a:t>
            </a:r>
            <a:r>
              <a:rPr lang="en-US" altLang="zh-CN" dirty="0" smtClean="0">
                <a:latin typeface="+mn-ea"/>
                <a:ea typeface="+mn-ea"/>
              </a:rPr>
              <a:t>IE7</a:t>
            </a:r>
            <a:r>
              <a:rPr lang="zh-CN" altLang="en-US" dirty="0" smtClean="0">
                <a:latin typeface="+mn-ea"/>
                <a:ea typeface="+mn-ea"/>
              </a:rPr>
              <a:t>以上支持。</a:t>
            </a:r>
          </a:p>
        </p:txBody>
      </p:sp>
    </p:spTree>
    <p:extLst>
      <p:ext uri="{BB962C8B-B14F-4D97-AF65-F5344CB8AC3E}">
        <p14:creationId xmlns:p14="http://schemas.microsoft.com/office/powerpoint/2010/main" val="203377529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4.3.4 </a:t>
            </a:r>
            <a:r>
              <a:rPr lang="zh-CN" altLang="en-US" kern="1200" dirty="0">
                <a:solidFill>
                  <a:srgbClr val="F8F8F8"/>
                </a:solidFill>
                <a:latin typeface="微软雅黑"/>
                <a:cs typeface="+mn-cs"/>
              </a:rPr>
              <a:t>固定定位</a:t>
            </a:r>
            <a:endParaRPr lang="zh-CN" altLang="zh-CN" kern="1200" dirty="0">
              <a:solidFill>
                <a:srgbClr val="F8F8F8"/>
              </a:solidFill>
              <a:latin typeface="微软雅黑"/>
              <a:cs typeface="+mn-cs"/>
            </a:endParaRPr>
          </a:p>
        </p:txBody>
      </p:sp>
      <p:sp>
        <p:nvSpPr>
          <p:cNvPr id="37891" name="Text Box 4"/>
          <p:cNvSpPr txBox="1">
            <a:spLocks noChangeArrowheads="1"/>
          </p:cNvSpPr>
          <p:nvPr/>
        </p:nvSpPr>
        <p:spPr bwMode="auto">
          <a:xfrm>
            <a:off x="1983581" y="914400"/>
            <a:ext cx="6019800" cy="35814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sz="2200" dirty="0">
                <a:latin typeface="Arial" panose="020B0604020202020204" pitchFamily="34" charset="0"/>
              </a:rPr>
              <a:t>.div1{</a:t>
            </a:r>
          </a:p>
          <a:p>
            <a:r>
              <a:rPr lang="en-US" altLang="zh-CN" sz="2200" dirty="0">
                <a:latin typeface="Arial" panose="020B0604020202020204" pitchFamily="34" charset="0"/>
              </a:rPr>
              <a:t>	border:2px groove #0000CC;</a:t>
            </a:r>
          </a:p>
          <a:p>
            <a:r>
              <a:rPr lang="en-US" altLang="zh-CN" sz="2200" dirty="0">
                <a:latin typeface="Arial" panose="020B0604020202020204" pitchFamily="34" charset="0"/>
              </a:rPr>
              <a:t>	height: 200px;</a:t>
            </a:r>
          </a:p>
          <a:p>
            <a:r>
              <a:rPr lang="en-US" altLang="zh-CN" sz="2200" dirty="0">
                <a:latin typeface="Arial" panose="020B0604020202020204" pitchFamily="34" charset="0"/>
              </a:rPr>
              <a:t>	width: 180px;</a:t>
            </a:r>
          </a:p>
          <a:p>
            <a:r>
              <a:rPr lang="en-US" altLang="zh-CN" sz="2200" dirty="0">
                <a:latin typeface="Arial" panose="020B0604020202020204" pitchFamily="34" charset="0"/>
              </a:rPr>
              <a:t>	margin: 20px;</a:t>
            </a:r>
          </a:p>
          <a:p>
            <a:r>
              <a:rPr lang="en-US" altLang="zh-CN" sz="2200" dirty="0">
                <a:latin typeface="Arial" panose="020B0604020202020204" pitchFamily="34" charset="0"/>
              </a:rPr>
              <a:t> 	padding: 20px;</a:t>
            </a:r>
          </a:p>
          <a:p>
            <a:r>
              <a:rPr lang="en-US" altLang="zh-CN" sz="2200" dirty="0">
                <a:latin typeface="Arial" panose="020B0604020202020204" pitchFamily="34" charset="0"/>
              </a:rPr>
              <a:t>	left:20px;</a:t>
            </a:r>
          </a:p>
          <a:p>
            <a:r>
              <a:rPr lang="en-US" altLang="zh-CN" sz="2200" dirty="0">
                <a:latin typeface="Arial" panose="020B0604020202020204" pitchFamily="34" charset="0"/>
              </a:rPr>
              <a:t>	top:20px;</a:t>
            </a:r>
          </a:p>
          <a:p>
            <a:r>
              <a:rPr lang="en-US" altLang="zh-CN" sz="2200" dirty="0">
                <a:latin typeface="Arial" panose="020B0604020202020204" pitchFamily="34" charset="0"/>
              </a:rPr>
              <a:t>	position: </a:t>
            </a:r>
            <a:r>
              <a:rPr lang="en-US" altLang="zh-CN" sz="2200" dirty="0">
                <a:solidFill>
                  <a:srgbClr val="FF0000"/>
                </a:solidFill>
                <a:latin typeface="Arial" panose="020B0604020202020204" pitchFamily="34" charset="0"/>
              </a:rPr>
              <a:t>fixed;</a:t>
            </a:r>
          </a:p>
          <a:p>
            <a:r>
              <a:rPr lang="en-US" altLang="zh-CN" sz="2200" dirty="0">
                <a:latin typeface="Arial" panose="020B0604020202020204" pitchFamily="34" charset="0"/>
              </a:rPr>
              <a:t>}</a:t>
            </a:r>
          </a:p>
        </p:txBody>
      </p:sp>
    </p:spTree>
    <p:extLst>
      <p:ext uri="{BB962C8B-B14F-4D97-AF65-F5344CB8AC3E}">
        <p14:creationId xmlns:p14="http://schemas.microsoft.com/office/powerpoint/2010/main" val="96970407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4.3.5  </a:t>
            </a:r>
            <a:r>
              <a:rPr lang="en-US" altLang="zh-CN" kern="1200" dirty="0" smtClean="0">
                <a:solidFill>
                  <a:srgbClr val="F8F8F8"/>
                </a:solidFill>
                <a:latin typeface="微软雅黑"/>
                <a:cs typeface="+mn-cs"/>
              </a:rPr>
              <a:t>z-index</a:t>
            </a:r>
            <a:endParaRPr lang="zh-CN" altLang="en-US" kern="1200" dirty="0">
              <a:solidFill>
                <a:srgbClr val="F8F8F8"/>
              </a:solidFill>
              <a:latin typeface="微软雅黑"/>
              <a:cs typeface="+mn-cs"/>
            </a:endParaRPr>
          </a:p>
        </p:txBody>
      </p:sp>
      <p:sp>
        <p:nvSpPr>
          <p:cNvPr id="38915" name="内容占位符 2"/>
          <p:cNvSpPr>
            <a:spLocks noGrp="1"/>
          </p:cNvSpPr>
          <p:nvPr>
            <p:ph idx="1"/>
          </p:nvPr>
        </p:nvSpPr>
        <p:spPr>
          <a:xfrm>
            <a:off x="1261939" y="980729"/>
            <a:ext cx="9804993" cy="2232248"/>
          </a:xfrm>
        </p:spPr>
        <p:txBody>
          <a:bodyPr/>
          <a:lstStyle/>
          <a:p>
            <a:pPr marL="0" indent="0"/>
            <a:r>
              <a:rPr lang="zh-CN" altLang="zh-CN" dirty="0" smtClean="0">
                <a:latin typeface="+mn-ea"/>
              </a:rPr>
              <a:t>利用</a:t>
            </a:r>
            <a:r>
              <a:rPr lang="en-US" altLang="zh-CN" dirty="0" smtClean="0">
                <a:latin typeface="+mn-ea"/>
              </a:rPr>
              <a:t>position</a:t>
            </a:r>
            <a:r>
              <a:rPr lang="zh-CN" altLang="zh-CN" dirty="0" smtClean="0">
                <a:latin typeface="+mn-ea"/>
              </a:rPr>
              <a:t>属性重新定位元素的位置以后，可能会发生与其他元素的重叠。</a:t>
            </a:r>
            <a:endParaRPr lang="en-US" altLang="zh-CN" dirty="0" smtClean="0">
              <a:latin typeface="+mn-ea"/>
            </a:endParaRPr>
          </a:p>
          <a:p>
            <a:pPr marL="0" indent="0"/>
            <a:r>
              <a:rPr lang="en-US" altLang="zh-CN" dirty="0" smtClean="0">
                <a:latin typeface="+mn-ea"/>
              </a:rPr>
              <a:t>z-index</a:t>
            </a:r>
            <a:r>
              <a:rPr lang="zh-CN" altLang="zh-CN" dirty="0" smtClean="0">
                <a:latin typeface="+mn-ea"/>
              </a:rPr>
              <a:t>属性用以控制多个元素重叠时的顺序关系。取值可以是正数也可以是负数，默认取值为</a:t>
            </a:r>
            <a:r>
              <a:rPr lang="en-US" altLang="zh-CN" dirty="0" smtClean="0">
                <a:latin typeface="+mn-ea"/>
              </a:rPr>
              <a:t>0</a:t>
            </a:r>
            <a:r>
              <a:rPr lang="zh-CN" altLang="zh-CN" dirty="0" smtClean="0">
                <a:latin typeface="+mn-ea"/>
              </a:rPr>
              <a:t>。</a:t>
            </a:r>
            <a:r>
              <a:rPr lang="zh-CN" altLang="zh-CN" dirty="0" smtClean="0">
                <a:solidFill>
                  <a:srgbClr val="FF0000"/>
                </a:solidFill>
                <a:latin typeface="+mn-ea"/>
              </a:rPr>
              <a:t>取值越大，则在层叠关系中越处于上层</a:t>
            </a:r>
            <a:r>
              <a:rPr lang="zh-CN" altLang="zh-CN" dirty="0" smtClean="0">
                <a:latin typeface="+mn-ea"/>
              </a:rPr>
              <a:t>；反之，则处于下层。</a:t>
            </a:r>
          </a:p>
          <a:p>
            <a:pPr marL="0" indent="0"/>
            <a:r>
              <a:rPr lang="zh-CN" altLang="zh-CN" dirty="0" smtClean="0">
                <a:latin typeface="+mn-ea"/>
              </a:rPr>
              <a:t>同样的，</a:t>
            </a:r>
            <a:r>
              <a:rPr lang="en-US" altLang="zh-CN" dirty="0" smtClean="0">
                <a:solidFill>
                  <a:srgbClr val="6600FF"/>
                </a:solidFill>
                <a:latin typeface="+mn-ea"/>
              </a:rPr>
              <a:t>z-index</a:t>
            </a:r>
            <a:r>
              <a:rPr lang="zh-CN" altLang="zh-CN" dirty="0" smtClean="0">
                <a:solidFill>
                  <a:srgbClr val="6600FF"/>
                </a:solidFill>
                <a:latin typeface="+mn-ea"/>
              </a:rPr>
              <a:t>属性也需要配合使用</a:t>
            </a:r>
            <a:r>
              <a:rPr lang="en-US" altLang="zh-CN" dirty="0" smtClean="0">
                <a:solidFill>
                  <a:srgbClr val="6600FF"/>
                </a:solidFill>
                <a:latin typeface="+mn-ea"/>
              </a:rPr>
              <a:t>position</a:t>
            </a:r>
            <a:r>
              <a:rPr lang="zh-CN" altLang="zh-CN" dirty="0" smtClean="0">
                <a:solidFill>
                  <a:srgbClr val="6600FF"/>
                </a:solidFill>
                <a:latin typeface="+mn-ea"/>
              </a:rPr>
              <a:t>定位属性</a:t>
            </a:r>
            <a:r>
              <a:rPr lang="zh-CN" altLang="zh-CN" dirty="0" smtClean="0">
                <a:latin typeface="+mn-ea"/>
              </a:rPr>
              <a:t>（不包括</a:t>
            </a:r>
            <a:r>
              <a:rPr lang="en-US" altLang="zh-CN" dirty="0" smtClean="0">
                <a:latin typeface="+mn-ea"/>
              </a:rPr>
              <a:t>static</a:t>
            </a:r>
            <a:r>
              <a:rPr lang="zh-CN" altLang="zh-CN" dirty="0" smtClean="0">
                <a:latin typeface="+mn-ea"/>
              </a:rPr>
              <a:t>值）时才能生效，单独使用也是无效的。</a:t>
            </a:r>
          </a:p>
          <a:p>
            <a:pPr marL="0" indent="0"/>
            <a:endParaRPr lang="zh-CN" altLang="en-US" dirty="0" smtClean="0">
              <a:latin typeface="+mn-ea"/>
            </a:endParaRPr>
          </a:p>
        </p:txBody>
      </p:sp>
      <p:pic>
        <p:nvPicPr>
          <p:cNvPr id="4" name="Picture 2" descr="14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2117" y="3221988"/>
            <a:ext cx="3429000"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439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273845" y="849349"/>
            <a:ext cx="3960440"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marL="342900" indent="-342900">
              <a:spcBef>
                <a:spcPct val="20000"/>
              </a:spcBef>
              <a:spcAft>
                <a:spcPct val="25000"/>
              </a:spcAft>
              <a:buClr>
                <a:schemeClr val="accent1"/>
              </a:buClr>
            </a:pPr>
            <a:r>
              <a:rPr lang="en-US" altLang="zh-CN" dirty="0">
                <a:solidFill>
                  <a:schemeClr val="accent1"/>
                </a:solidFill>
                <a:latin typeface="+mn-ea"/>
                <a:ea typeface="+mn-ea"/>
                <a:cs typeface="+mn-cs"/>
              </a:rPr>
              <a:t>4.1.1 CSS</a:t>
            </a:r>
            <a:r>
              <a:rPr lang="zh-CN" altLang="zh-CN" dirty="0">
                <a:solidFill>
                  <a:schemeClr val="accent1"/>
                </a:solidFill>
                <a:latin typeface="+mn-ea"/>
                <a:ea typeface="+mn-ea"/>
                <a:cs typeface="+mn-cs"/>
              </a:rPr>
              <a:t>布局相关概念</a:t>
            </a:r>
          </a:p>
        </p:txBody>
      </p:sp>
      <p:sp>
        <p:nvSpPr>
          <p:cNvPr id="5123" name="Rectangle 3"/>
          <p:cNvSpPr>
            <a:spLocks noGrp="1" noChangeArrowheads="1"/>
          </p:cNvSpPr>
          <p:nvPr>
            <p:ph type="body" idx="1"/>
          </p:nvPr>
        </p:nvSpPr>
        <p:spPr>
          <a:xfrm>
            <a:off x="1633885" y="1835448"/>
            <a:ext cx="8223250" cy="1554163"/>
          </a:xfrm>
        </p:spPr>
        <p:txBody>
          <a:bodyPr/>
          <a:lstStyle/>
          <a:p>
            <a:pPr eaLnBrk="1" hangingPunct="1">
              <a:lnSpc>
                <a:spcPct val="150000"/>
              </a:lnSpc>
              <a:spcBef>
                <a:spcPts val="0"/>
              </a:spcBef>
              <a:defRPr/>
            </a:pPr>
            <a:r>
              <a:rPr lang="zh-CN" altLang="zh-CN" dirty="0">
                <a:latin typeface="+mn-ea"/>
              </a:rPr>
              <a:t>盒模型</a:t>
            </a:r>
            <a:endParaRPr lang="en-US" altLang="zh-CN" dirty="0">
              <a:latin typeface="+mn-ea"/>
            </a:endParaRPr>
          </a:p>
          <a:p>
            <a:pPr lvl="1" eaLnBrk="1" hangingPunct="1">
              <a:lnSpc>
                <a:spcPct val="150000"/>
              </a:lnSpc>
              <a:spcBef>
                <a:spcPts val="0"/>
              </a:spcBef>
              <a:defRPr/>
            </a:pPr>
            <a:r>
              <a:rPr lang="zh-CN" altLang="zh-CN" dirty="0" smtClean="0">
                <a:latin typeface="+mn-ea"/>
                <a:ea typeface="+mn-ea"/>
              </a:rPr>
              <a:t>块元素（</a:t>
            </a:r>
            <a:r>
              <a:rPr lang="en-US" altLang="zh-CN" dirty="0" smtClean="0">
                <a:latin typeface="+mn-ea"/>
                <a:ea typeface="+mn-ea"/>
              </a:rPr>
              <a:t>block</a:t>
            </a:r>
            <a:r>
              <a:rPr lang="zh-CN" altLang="zh-CN" dirty="0" smtClean="0">
                <a:latin typeface="+mn-ea"/>
                <a:ea typeface="+mn-ea"/>
              </a:rPr>
              <a:t>）</a:t>
            </a:r>
            <a:r>
              <a:rPr lang="zh-CN" altLang="en-US" dirty="0" smtClean="0">
                <a:latin typeface="+mn-ea"/>
                <a:ea typeface="+mn-ea"/>
              </a:rPr>
              <a:t>：</a:t>
            </a:r>
            <a:r>
              <a:rPr lang="zh-CN" altLang="zh-CN" dirty="0" smtClean="0">
                <a:latin typeface="+mn-ea"/>
                <a:ea typeface="+mn-ea"/>
              </a:rPr>
              <a:t>块级框</a:t>
            </a:r>
            <a:endParaRPr lang="en-US" altLang="zh-CN" dirty="0" smtClean="0">
              <a:latin typeface="+mn-ea"/>
              <a:ea typeface="+mn-ea"/>
            </a:endParaRPr>
          </a:p>
          <a:p>
            <a:pPr lvl="1" eaLnBrk="1" hangingPunct="1">
              <a:lnSpc>
                <a:spcPct val="150000"/>
              </a:lnSpc>
              <a:spcBef>
                <a:spcPts val="0"/>
              </a:spcBef>
              <a:defRPr/>
            </a:pPr>
            <a:r>
              <a:rPr lang="zh-CN" altLang="zh-CN" dirty="0" smtClean="0">
                <a:latin typeface="+mn-ea"/>
                <a:ea typeface="+mn-ea"/>
              </a:rPr>
              <a:t>行内元素（</a:t>
            </a:r>
            <a:r>
              <a:rPr lang="en-US" altLang="zh-CN" dirty="0" smtClean="0">
                <a:latin typeface="+mn-ea"/>
                <a:ea typeface="+mn-ea"/>
              </a:rPr>
              <a:t>inline</a:t>
            </a:r>
            <a:r>
              <a:rPr lang="zh-CN" altLang="zh-CN" dirty="0" smtClean="0">
                <a:latin typeface="+mn-ea"/>
                <a:ea typeface="+mn-ea"/>
              </a:rPr>
              <a:t>）</a:t>
            </a:r>
            <a:r>
              <a:rPr lang="zh-CN" altLang="en-US" dirty="0" smtClean="0">
                <a:latin typeface="+mn-ea"/>
                <a:ea typeface="+mn-ea"/>
              </a:rPr>
              <a:t>：</a:t>
            </a:r>
            <a:r>
              <a:rPr lang="zh-CN" altLang="zh-CN" dirty="0" smtClean="0">
                <a:latin typeface="+mn-ea"/>
                <a:ea typeface="+mn-ea"/>
              </a:rPr>
              <a:t>行内框</a:t>
            </a:r>
            <a:endParaRPr lang="en-US" altLang="zh-CN" dirty="0" smtClean="0">
              <a:latin typeface="+mn-ea"/>
              <a:ea typeface="+mn-ea"/>
            </a:endParaRPr>
          </a:p>
          <a:p>
            <a:pPr eaLnBrk="1" hangingPunct="1">
              <a:lnSpc>
                <a:spcPct val="150000"/>
              </a:lnSpc>
              <a:spcBef>
                <a:spcPts val="0"/>
              </a:spcBef>
              <a:defRPr/>
            </a:pPr>
            <a:r>
              <a:rPr lang="zh-CN" altLang="zh-CN" dirty="0" smtClean="0">
                <a:latin typeface="+mn-ea"/>
              </a:rPr>
              <a:t>块元素和行内元素默认的显示特性不同</a:t>
            </a:r>
            <a:endParaRPr lang="en-US" altLang="zh-CN" dirty="0" smtClean="0">
              <a:latin typeface="+mn-ea"/>
            </a:endParaRPr>
          </a:p>
        </p:txBody>
      </p:sp>
      <p:sp>
        <p:nvSpPr>
          <p:cNvPr id="2" name="矩形 1"/>
          <p:cNvSpPr/>
          <p:nvPr/>
        </p:nvSpPr>
        <p:spPr>
          <a:xfrm>
            <a:off x="1273845" y="235110"/>
            <a:ext cx="66967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r>
              <a:rPr lang="en-US" altLang="zh-CN" sz="2400" dirty="0">
                <a:solidFill>
                  <a:srgbClr val="F8F8F8"/>
                </a:solidFill>
                <a:latin typeface="微软雅黑"/>
                <a:ea typeface="微软雅黑"/>
              </a:rPr>
              <a:t>4.1  CSS</a:t>
            </a:r>
            <a:r>
              <a:rPr lang="zh-CN" altLang="zh-CN" sz="2400" dirty="0">
                <a:solidFill>
                  <a:srgbClr val="F8F8F8"/>
                </a:solidFill>
                <a:latin typeface="微软雅黑"/>
                <a:ea typeface="微软雅黑"/>
              </a:rPr>
              <a:t>布局概述</a:t>
            </a:r>
            <a:endParaRPr lang="zh-CN" altLang="en-US" sz="2400" dirty="0">
              <a:solidFill>
                <a:srgbClr val="F8F8F8"/>
              </a:solidFill>
              <a:latin typeface="微软雅黑"/>
              <a:ea typeface="微软雅黑"/>
            </a:endParaRPr>
          </a:p>
        </p:txBody>
      </p:sp>
    </p:spTree>
    <p:extLst>
      <p:ext uri="{BB962C8B-B14F-4D97-AF65-F5344CB8AC3E}">
        <p14:creationId xmlns:p14="http://schemas.microsoft.com/office/powerpoint/2010/main" val="3549229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p:cNvSpPr>
          <p:nvPr>
            <p:ph idx="1"/>
          </p:nvPr>
        </p:nvSpPr>
        <p:spPr>
          <a:xfrm>
            <a:off x="1526381" y="908720"/>
            <a:ext cx="9324527" cy="2881313"/>
          </a:xfrm>
        </p:spPr>
        <p:txBody>
          <a:bodyPr/>
          <a:lstStyle/>
          <a:p>
            <a:pPr marL="0" indent="0">
              <a:lnSpc>
                <a:spcPct val="120000"/>
              </a:lnSpc>
              <a:spcBef>
                <a:spcPts val="0"/>
              </a:spcBef>
              <a:buNone/>
            </a:pPr>
            <a:r>
              <a:rPr lang="en-US" altLang="zh-CN" b="1" dirty="0" smtClean="0">
                <a:latin typeface="+mn-ea"/>
              </a:rPr>
              <a:t>1</a:t>
            </a:r>
            <a:r>
              <a:rPr lang="zh-CN" altLang="zh-CN" b="1" dirty="0" smtClean="0">
                <a:latin typeface="+mn-ea"/>
              </a:rPr>
              <a:t>．绝对定位元素居中</a:t>
            </a:r>
            <a:endParaRPr lang="en-US" altLang="zh-CN" b="1" dirty="0" smtClean="0">
              <a:latin typeface="+mn-ea"/>
            </a:endParaRPr>
          </a:p>
          <a:p>
            <a:pPr marL="0" indent="0">
              <a:lnSpc>
                <a:spcPct val="120000"/>
              </a:lnSpc>
              <a:spcBef>
                <a:spcPts val="0"/>
              </a:spcBef>
              <a:buNone/>
            </a:pPr>
            <a:r>
              <a:rPr lang="en-US" altLang="zh-CN" dirty="0" smtClean="0">
                <a:latin typeface="+mn-ea"/>
              </a:rPr>
              <a:t>	</a:t>
            </a:r>
            <a:r>
              <a:rPr lang="zh-CN" altLang="zh-CN" dirty="0" smtClean="0">
                <a:latin typeface="+mn-ea"/>
              </a:rPr>
              <a:t>对于绝对定位的元素，要使其在页面中水平居中可以通过设置负外边距（</a:t>
            </a:r>
            <a:r>
              <a:rPr lang="en-US" altLang="zh-CN" dirty="0" smtClean="0">
                <a:latin typeface="+mn-ea"/>
              </a:rPr>
              <a:t>margin</a:t>
            </a:r>
            <a:r>
              <a:rPr lang="zh-CN" altLang="zh-CN" dirty="0" smtClean="0">
                <a:latin typeface="+mn-ea"/>
              </a:rPr>
              <a:t>）值来实现。如图所示，首先设置绝对定位元素（图中小块）左边线向右偏移页面宽度的</a:t>
            </a:r>
            <a:r>
              <a:rPr lang="en-US" altLang="zh-CN" dirty="0" smtClean="0">
                <a:latin typeface="+mn-ea"/>
              </a:rPr>
              <a:t>50%</a:t>
            </a:r>
            <a:r>
              <a:rPr lang="zh-CN" altLang="zh-CN" dirty="0" smtClean="0">
                <a:latin typeface="+mn-ea"/>
              </a:rPr>
              <a:t>，此时元素左边线紧靠页面中线；再设置左外边距值为负的元素宽度的一半，这样就使得绝对定位的元素在页面中居中。</a:t>
            </a:r>
          </a:p>
          <a:p>
            <a:pPr marL="0" indent="0">
              <a:lnSpc>
                <a:spcPct val="120000"/>
              </a:lnSpc>
              <a:spcBef>
                <a:spcPts val="0"/>
              </a:spcBef>
              <a:buNone/>
            </a:pPr>
            <a:endParaRPr lang="zh-CN" altLang="zh-CN" dirty="0" smtClean="0">
              <a:latin typeface="+mn-ea"/>
            </a:endParaRPr>
          </a:p>
        </p:txBody>
      </p:sp>
      <p:graphicFrame>
        <p:nvGraphicFramePr>
          <p:cNvPr id="39940" name="对象 4"/>
          <p:cNvGraphicFramePr>
            <a:graphicFrameLocks noChangeAspect="1"/>
          </p:cNvGraphicFramePr>
          <p:nvPr>
            <p:extLst>
              <p:ext uri="{D42A27DB-BD31-4B8C-83A1-F6EECF244321}">
                <p14:modId xmlns:p14="http://schemas.microsoft.com/office/powerpoint/2010/main" val="3481453784"/>
              </p:ext>
            </p:extLst>
          </p:nvPr>
        </p:nvGraphicFramePr>
        <p:xfrm>
          <a:off x="3218657" y="2924944"/>
          <a:ext cx="4841875" cy="3600450"/>
        </p:xfrm>
        <a:graphic>
          <a:graphicData uri="http://schemas.openxmlformats.org/presentationml/2006/ole">
            <mc:AlternateContent xmlns:mc="http://schemas.openxmlformats.org/markup-compatibility/2006">
              <mc:Choice xmlns:v="urn:schemas-microsoft-com:vml" Requires="v">
                <p:oleObj spid="_x0000_s6203" r:id="rId3" imgW="4228490" imgH="3137916" progId="Visio.Drawing.11">
                  <p:embed/>
                </p:oleObj>
              </mc:Choice>
              <mc:Fallback>
                <p:oleObj r:id="rId3" imgW="4228490" imgH="313791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57" y="2924944"/>
                        <a:ext cx="48418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1345853" y="246771"/>
            <a:ext cx="7056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r>
              <a:rPr lang="en-US" altLang="zh-CN" sz="2400" dirty="0">
                <a:solidFill>
                  <a:srgbClr val="F8F8F8"/>
                </a:solidFill>
                <a:latin typeface="微软雅黑"/>
                <a:ea typeface="+mj-ea"/>
              </a:rPr>
              <a:t>4.3.6 </a:t>
            </a:r>
            <a:r>
              <a:rPr lang="zh-CN" altLang="zh-CN" sz="2400" dirty="0">
                <a:solidFill>
                  <a:srgbClr val="F8F8F8"/>
                </a:solidFill>
                <a:latin typeface="微软雅黑"/>
                <a:ea typeface="+mj-ea"/>
              </a:rPr>
              <a:t>定位元素的居中</a:t>
            </a:r>
          </a:p>
        </p:txBody>
      </p:sp>
    </p:spTree>
    <p:extLst>
      <p:ext uri="{BB962C8B-B14F-4D97-AF65-F5344CB8AC3E}">
        <p14:creationId xmlns:p14="http://schemas.microsoft.com/office/powerpoint/2010/main" val="2533098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内容占位符 2"/>
          <p:cNvSpPr>
            <a:spLocks noGrp="1"/>
          </p:cNvSpPr>
          <p:nvPr>
            <p:ph idx="1"/>
          </p:nvPr>
        </p:nvSpPr>
        <p:spPr>
          <a:xfrm>
            <a:off x="1633885" y="1052736"/>
            <a:ext cx="8388350" cy="4062413"/>
          </a:xfrm>
        </p:spPr>
        <p:txBody>
          <a:bodyPr/>
          <a:lstStyle/>
          <a:p>
            <a:pPr marL="0" indent="0">
              <a:buNone/>
            </a:pPr>
            <a:r>
              <a:rPr lang="en-US" altLang="zh-CN" dirty="0" smtClean="0">
                <a:ea typeface="宋体" panose="02010600030101010101" pitchFamily="2" charset="-122"/>
              </a:rPr>
              <a:t>#main {</a:t>
            </a:r>
            <a:endParaRPr lang="zh-CN" altLang="zh-CN" dirty="0" smtClean="0">
              <a:ea typeface="宋体" panose="02010600030101010101" pitchFamily="2" charset="-122"/>
            </a:endParaRPr>
          </a:p>
          <a:p>
            <a:pPr marL="0" indent="0">
              <a:buNone/>
            </a:pPr>
            <a:r>
              <a:rPr lang="en-US" altLang="zh-CN" dirty="0" smtClean="0">
                <a:ea typeface="宋体" panose="02010600030101010101" pitchFamily="2" charset="-122"/>
              </a:rPr>
              <a:t>	</a:t>
            </a:r>
            <a:r>
              <a:rPr lang="en-US" altLang="zh-CN" b="1" dirty="0" smtClean="0">
                <a:ea typeface="宋体" panose="02010600030101010101" pitchFamily="2" charset="-122"/>
              </a:rPr>
              <a:t>position: absolute;</a:t>
            </a:r>
            <a:endParaRPr lang="zh-CN" altLang="zh-CN" dirty="0" smtClean="0">
              <a:ea typeface="宋体" panose="02010600030101010101" pitchFamily="2" charset="-122"/>
            </a:endParaRPr>
          </a:p>
          <a:p>
            <a:pPr marL="0" indent="0">
              <a:buNone/>
            </a:pPr>
            <a:r>
              <a:rPr lang="en-US" altLang="zh-CN" b="1" dirty="0" smtClean="0">
                <a:ea typeface="宋体" panose="02010600030101010101" pitchFamily="2" charset="-122"/>
              </a:rPr>
              <a:t>	left: 50%;</a:t>
            </a:r>
            <a:endParaRPr lang="zh-CN" altLang="zh-CN" dirty="0" smtClean="0">
              <a:ea typeface="宋体" panose="02010600030101010101" pitchFamily="2" charset="-122"/>
            </a:endParaRPr>
          </a:p>
          <a:p>
            <a:pPr marL="0" indent="0">
              <a:buNone/>
            </a:pPr>
            <a:r>
              <a:rPr lang="en-US" altLang="zh-CN" b="1" dirty="0" smtClean="0">
                <a:ea typeface="宋体" panose="02010600030101010101" pitchFamily="2" charset="-122"/>
              </a:rPr>
              <a:t>	top: 0px;	</a:t>
            </a:r>
            <a:endParaRPr lang="zh-CN" altLang="zh-CN" dirty="0" smtClean="0">
              <a:ea typeface="宋体" panose="02010600030101010101" pitchFamily="2" charset="-122"/>
            </a:endParaRPr>
          </a:p>
          <a:p>
            <a:pPr marL="0" indent="0">
              <a:buNone/>
            </a:pPr>
            <a:r>
              <a:rPr lang="en-US" altLang="zh-CN" dirty="0" smtClean="0">
                <a:ea typeface="宋体" panose="02010600030101010101" pitchFamily="2" charset="-122"/>
              </a:rPr>
              <a:t>	width:200px;</a:t>
            </a:r>
            <a:endParaRPr lang="zh-CN" altLang="zh-CN" dirty="0" smtClean="0">
              <a:ea typeface="宋体" panose="02010600030101010101" pitchFamily="2" charset="-122"/>
            </a:endParaRPr>
          </a:p>
          <a:p>
            <a:pPr marL="0" indent="0">
              <a:buNone/>
            </a:pPr>
            <a:r>
              <a:rPr lang="en-US" altLang="zh-CN" dirty="0" smtClean="0">
                <a:ea typeface="宋体" panose="02010600030101010101" pitchFamily="2" charset="-122"/>
              </a:rPr>
              <a:t>	height:200px;</a:t>
            </a:r>
            <a:endParaRPr lang="zh-CN" altLang="zh-CN" dirty="0" smtClean="0">
              <a:ea typeface="宋体" panose="02010600030101010101" pitchFamily="2" charset="-122"/>
            </a:endParaRPr>
          </a:p>
          <a:p>
            <a:pPr marL="0" indent="0">
              <a:buNone/>
            </a:pPr>
            <a:r>
              <a:rPr lang="en-US" altLang="zh-CN" dirty="0" smtClean="0">
                <a:ea typeface="宋体" panose="02010600030101010101" pitchFamily="2" charset="-122"/>
              </a:rPr>
              <a:t>	background-color: #CCC;</a:t>
            </a:r>
            <a:endParaRPr lang="zh-CN" altLang="zh-CN" dirty="0" smtClean="0">
              <a:ea typeface="宋体" panose="02010600030101010101" pitchFamily="2" charset="-122"/>
            </a:endParaRPr>
          </a:p>
          <a:p>
            <a:pPr marL="0" indent="0">
              <a:buNone/>
            </a:pPr>
            <a:r>
              <a:rPr lang="en-US" altLang="zh-CN" dirty="0" smtClean="0">
                <a:ea typeface="宋体" panose="02010600030101010101" pitchFamily="2" charset="-122"/>
              </a:rPr>
              <a:t>	</a:t>
            </a:r>
            <a:r>
              <a:rPr lang="en-US" altLang="zh-CN" b="1" dirty="0" smtClean="0">
                <a:ea typeface="宋体" panose="02010600030101010101" pitchFamily="2" charset="-122"/>
              </a:rPr>
              <a:t>margin-left:-100px;      /*</a:t>
            </a:r>
            <a:r>
              <a:rPr lang="zh-CN" altLang="zh-CN" b="1" dirty="0" smtClean="0">
                <a:ea typeface="宋体" panose="02010600030101010101" pitchFamily="2" charset="-122"/>
              </a:rPr>
              <a:t>值为自身</a:t>
            </a:r>
            <a:r>
              <a:rPr lang="en-US" altLang="zh-CN" b="1" dirty="0" smtClean="0">
                <a:ea typeface="宋体" panose="02010600030101010101" pitchFamily="2" charset="-122"/>
              </a:rPr>
              <a:t>width</a:t>
            </a:r>
            <a:r>
              <a:rPr lang="zh-CN" altLang="zh-CN" b="1" dirty="0" smtClean="0">
                <a:ea typeface="宋体" panose="02010600030101010101" pitchFamily="2" charset="-122"/>
              </a:rPr>
              <a:t>：</a:t>
            </a:r>
            <a:r>
              <a:rPr lang="en-US" altLang="zh-CN" b="1" dirty="0" smtClean="0">
                <a:ea typeface="宋体" panose="02010600030101010101" pitchFamily="2" charset="-122"/>
              </a:rPr>
              <a:t>200px</a:t>
            </a:r>
            <a:r>
              <a:rPr lang="zh-CN" altLang="zh-CN" b="1" dirty="0" smtClean="0">
                <a:ea typeface="宋体" panose="02010600030101010101" pitchFamily="2" charset="-122"/>
              </a:rPr>
              <a:t>的一半</a:t>
            </a:r>
            <a:r>
              <a:rPr lang="en-US" altLang="zh-CN" b="1" dirty="0" smtClean="0">
                <a:ea typeface="宋体" panose="02010600030101010101" pitchFamily="2" charset="-122"/>
              </a:rPr>
              <a:t>*/</a:t>
            </a:r>
            <a:endParaRPr lang="zh-CN" altLang="zh-CN" dirty="0" smtClean="0">
              <a:ea typeface="宋体" panose="02010600030101010101" pitchFamily="2" charset="-122"/>
            </a:endParaRPr>
          </a:p>
          <a:p>
            <a:pPr marL="0" indent="0">
              <a:buNone/>
            </a:pPr>
            <a:r>
              <a:rPr lang="en-US" altLang="zh-CN" dirty="0" smtClean="0">
                <a:ea typeface="宋体" panose="02010600030101010101" pitchFamily="2" charset="-122"/>
              </a:rPr>
              <a:t>}</a:t>
            </a:r>
            <a:endParaRPr lang="zh-CN" altLang="zh-CN" dirty="0" smtClean="0">
              <a:ea typeface="宋体" panose="02010600030101010101" pitchFamily="2" charset="-122"/>
            </a:endParaRPr>
          </a:p>
          <a:p>
            <a:pPr marL="0" indent="0"/>
            <a:endParaRPr lang="zh-CN" altLang="en-US" dirty="0" smtClean="0">
              <a:ea typeface="宋体" panose="02010600030101010101" pitchFamily="2" charset="-122"/>
            </a:endParaRPr>
          </a:p>
        </p:txBody>
      </p:sp>
      <p:sp>
        <p:nvSpPr>
          <p:cNvPr id="4" name="标题 3"/>
          <p:cNvSpPr>
            <a:spLocks noGrp="1"/>
          </p:cNvSpPr>
          <p:nvPr>
            <p:ph type="title"/>
          </p:nvPr>
        </p:nvSpPr>
        <p:spPr>
          <a:xfrm>
            <a:off x="1262063" y="249238"/>
            <a:ext cx="966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r>
              <a:rPr lang="en-US" altLang="zh-CN" sz="2400" dirty="0">
                <a:solidFill>
                  <a:srgbClr val="F8F8F8"/>
                </a:solidFill>
                <a:latin typeface="微软雅黑"/>
                <a:ea typeface="+mj-ea"/>
              </a:rPr>
              <a:t>4.3.6 </a:t>
            </a:r>
            <a:r>
              <a:rPr lang="zh-CN" altLang="zh-CN" sz="2400" dirty="0">
                <a:solidFill>
                  <a:srgbClr val="F8F8F8"/>
                </a:solidFill>
                <a:latin typeface="微软雅黑"/>
                <a:ea typeface="+mj-ea"/>
              </a:rPr>
              <a:t>定位元素的居中</a:t>
            </a:r>
          </a:p>
        </p:txBody>
      </p:sp>
    </p:spTree>
    <p:extLst>
      <p:ext uri="{BB962C8B-B14F-4D97-AF65-F5344CB8AC3E}">
        <p14:creationId xmlns:p14="http://schemas.microsoft.com/office/powerpoint/2010/main" val="1645699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内容占位符 2"/>
          <p:cNvSpPr>
            <a:spLocks noGrp="1"/>
          </p:cNvSpPr>
          <p:nvPr>
            <p:ph idx="1"/>
          </p:nvPr>
        </p:nvSpPr>
        <p:spPr>
          <a:xfrm>
            <a:off x="1417861" y="908720"/>
            <a:ext cx="9217024" cy="5281612"/>
          </a:xfrm>
        </p:spPr>
        <p:txBody>
          <a:bodyPr/>
          <a:lstStyle/>
          <a:p>
            <a:pPr marL="0" indent="0">
              <a:buNone/>
            </a:pPr>
            <a:r>
              <a:rPr lang="en-US" altLang="zh-CN" b="1" dirty="0" smtClean="0">
                <a:latin typeface="+mn-ea"/>
              </a:rPr>
              <a:t>2</a:t>
            </a:r>
            <a:r>
              <a:rPr lang="zh-CN" altLang="zh-CN" b="1" dirty="0" smtClean="0">
                <a:latin typeface="+mn-ea"/>
              </a:rPr>
              <a:t>．相对定位元素居中</a:t>
            </a:r>
            <a:endParaRPr lang="zh-CN" altLang="zh-CN" dirty="0" smtClean="0">
              <a:latin typeface="+mn-ea"/>
            </a:endParaRPr>
          </a:p>
          <a:p>
            <a:pPr marL="0" indent="0"/>
            <a:r>
              <a:rPr lang="zh-CN" altLang="zh-CN" dirty="0" smtClean="0">
                <a:latin typeface="+mn-ea"/>
              </a:rPr>
              <a:t>外边距自动的方式</a:t>
            </a:r>
            <a:r>
              <a:rPr lang="en-US" altLang="zh-CN" dirty="0" smtClean="0">
                <a:latin typeface="+mn-ea"/>
              </a:rPr>
              <a:t>:</a:t>
            </a:r>
            <a:r>
              <a:rPr lang="en-US" altLang="zh-CN" dirty="0" err="1" smtClean="0">
                <a:latin typeface="+mn-ea"/>
              </a:rPr>
              <a:t>margin:auto</a:t>
            </a:r>
            <a:endParaRPr lang="en-US" altLang="zh-CN" dirty="0" smtClean="0">
              <a:latin typeface="+mn-ea"/>
            </a:endParaRPr>
          </a:p>
          <a:p>
            <a:pPr marL="0" indent="0"/>
            <a:r>
              <a:rPr lang="zh-CN" altLang="zh-CN" dirty="0" smtClean="0">
                <a:latin typeface="+mn-ea"/>
              </a:rPr>
              <a:t>负外边距的方法</a:t>
            </a:r>
            <a:endParaRPr lang="en-US" altLang="zh-CN" dirty="0" smtClean="0">
              <a:latin typeface="+mn-ea"/>
            </a:endParaRPr>
          </a:p>
          <a:p>
            <a:pPr marL="0" indent="0">
              <a:buNone/>
            </a:pPr>
            <a:endParaRPr lang="en-US" altLang="zh-CN" dirty="0" smtClean="0">
              <a:latin typeface="+mn-ea"/>
            </a:endParaRPr>
          </a:p>
          <a:p>
            <a:pPr marL="0" indent="0">
              <a:buNone/>
            </a:pPr>
            <a:r>
              <a:rPr lang="en-US" altLang="zh-CN" dirty="0" smtClean="0">
                <a:latin typeface="+mn-ea"/>
              </a:rPr>
              <a:t>#main {</a:t>
            </a:r>
            <a:endParaRPr lang="zh-CN" altLang="zh-CN" dirty="0" smtClean="0">
              <a:latin typeface="+mn-ea"/>
            </a:endParaRPr>
          </a:p>
          <a:p>
            <a:pPr marL="0" indent="0">
              <a:buNone/>
            </a:pPr>
            <a:r>
              <a:rPr lang="en-US" altLang="zh-CN" dirty="0" smtClean="0">
                <a:latin typeface="+mn-ea"/>
              </a:rPr>
              <a:t>	position: relative;</a:t>
            </a:r>
            <a:endParaRPr lang="zh-CN" altLang="zh-CN" dirty="0" smtClean="0">
              <a:latin typeface="+mn-ea"/>
            </a:endParaRPr>
          </a:p>
          <a:p>
            <a:pPr marL="0" indent="0">
              <a:buNone/>
            </a:pPr>
            <a:r>
              <a:rPr lang="en-US" altLang="zh-CN" dirty="0" smtClean="0">
                <a:latin typeface="+mn-ea"/>
              </a:rPr>
              <a:t>	</a:t>
            </a:r>
            <a:r>
              <a:rPr lang="en-US" altLang="zh-CN" b="1" dirty="0" smtClean="0">
                <a:latin typeface="+mn-ea"/>
              </a:rPr>
              <a:t>left: 50%;</a:t>
            </a:r>
            <a:endParaRPr lang="zh-CN" altLang="zh-CN" dirty="0" smtClean="0">
              <a:latin typeface="+mn-ea"/>
            </a:endParaRPr>
          </a:p>
          <a:p>
            <a:pPr marL="0" indent="0">
              <a:buNone/>
            </a:pPr>
            <a:r>
              <a:rPr lang="en-US" altLang="zh-CN" dirty="0" smtClean="0">
                <a:latin typeface="+mn-ea"/>
              </a:rPr>
              <a:t>	</a:t>
            </a:r>
            <a:r>
              <a:rPr lang="en-US" altLang="zh-CN" b="1" dirty="0" smtClean="0">
                <a:latin typeface="+mn-ea"/>
              </a:rPr>
              <a:t>top: 0px;	</a:t>
            </a:r>
            <a:endParaRPr lang="zh-CN" altLang="zh-CN" dirty="0" smtClean="0">
              <a:latin typeface="+mn-ea"/>
            </a:endParaRPr>
          </a:p>
          <a:p>
            <a:pPr marL="0" indent="0">
              <a:buNone/>
            </a:pPr>
            <a:r>
              <a:rPr lang="en-US" altLang="zh-CN" dirty="0" smtClean="0">
                <a:latin typeface="+mn-ea"/>
              </a:rPr>
              <a:t>	width:200px;</a:t>
            </a:r>
            <a:endParaRPr lang="zh-CN" altLang="zh-CN" dirty="0" smtClean="0">
              <a:latin typeface="+mn-ea"/>
            </a:endParaRPr>
          </a:p>
          <a:p>
            <a:pPr marL="0" indent="0">
              <a:buNone/>
            </a:pPr>
            <a:r>
              <a:rPr lang="en-US" altLang="zh-CN" dirty="0" smtClean="0">
                <a:latin typeface="+mn-ea"/>
              </a:rPr>
              <a:t>	height:200px;</a:t>
            </a:r>
            <a:endParaRPr lang="zh-CN" altLang="zh-CN" dirty="0" smtClean="0">
              <a:latin typeface="+mn-ea"/>
            </a:endParaRPr>
          </a:p>
          <a:p>
            <a:pPr marL="0" indent="0">
              <a:buNone/>
            </a:pPr>
            <a:r>
              <a:rPr lang="en-US" altLang="zh-CN" dirty="0" smtClean="0">
                <a:latin typeface="+mn-ea"/>
              </a:rPr>
              <a:t>	background-color: #CCC;</a:t>
            </a:r>
            <a:endParaRPr lang="zh-CN" altLang="zh-CN" dirty="0" smtClean="0">
              <a:latin typeface="+mn-ea"/>
            </a:endParaRPr>
          </a:p>
          <a:p>
            <a:pPr marL="0" indent="0">
              <a:buNone/>
            </a:pPr>
            <a:r>
              <a:rPr lang="en-US" altLang="zh-CN" dirty="0" smtClean="0">
                <a:latin typeface="+mn-ea"/>
              </a:rPr>
              <a:t>	</a:t>
            </a:r>
            <a:r>
              <a:rPr lang="en-US" altLang="zh-CN" b="1" dirty="0" smtClean="0">
                <a:latin typeface="+mn-ea"/>
              </a:rPr>
              <a:t>margin-left:-100px; /*</a:t>
            </a:r>
            <a:r>
              <a:rPr lang="zh-CN" altLang="zh-CN" b="1" dirty="0" smtClean="0">
                <a:latin typeface="+mn-ea"/>
              </a:rPr>
              <a:t>值为自身</a:t>
            </a:r>
            <a:r>
              <a:rPr lang="en-US" altLang="zh-CN" b="1" dirty="0" smtClean="0">
                <a:latin typeface="+mn-ea"/>
              </a:rPr>
              <a:t>width</a:t>
            </a:r>
            <a:r>
              <a:rPr lang="zh-CN" altLang="zh-CN" b="1" dirty="0" smtClean="0">
                <a:latin typeface="+mn-ea"/>
              </a:rPr>
              <a:t>的一半</a:t>
            </a:r>
            <a:r>
              <a:rPr lang="en-US" altLang="zh-CN" b="1" dirty="0" smtClean="0">
                <a:latin typeface="+mn-ea"/>
              </a:rPr>
              <a:t>*/</a:t>
            </a:r>
            <a:endParaRPr lang="zh-CN" altLang="zh-CN" dirty="0" smtClean="0">
              <a:latin typeface="+mn-ea"/>
            </a:endParaRPr>
          </a:p>
          <a:p>
            <a:pPr marL="0" indent="0">
              <a:buNone/>
            </a:pPr>
            <a:r>
              <a:rPr lang="en-US" altLang="zh-CN" dirty="0" smtClean="0">
                <a:latin typeface="+mn-ea"/>
              </a:rPr>
              <a:t>}</a:t>
            </a:r>
            <a:endParaRPr lang="zh-CN" altLang="en-US" dirty="0" smtClean="0">
              <a:latin typeface="+mn-ea"/>
            </a:endParaRPr>
          </a:p>
        </p:txBody>
      </p:sp>
      <p:sp>
        <p:nvSpPr>
          <p:cNvPr id="4" name="标题 3"/>
          <p:cNvSpPr>
            <a:spLocks noGrp="1"/>
          </p:cNvSpPr>
          <p:nvPr>
            <p:ph type="title"/>
          </p:nvPr>
        </p:nvSpPr>
        <p:spPr>
          <a:xfrm>
            <a:off x="1262063" y="249238"/>
            <a:ext cx="966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r>
              <a:rPr lang="en-US" altLang="zh-CN" sz="2400" dirty="0">
                <a:solidFill>
                  <a:srgbClr val="F8F8F8"/>
                </a:solidFill>
                <a:latin typeface="微软雅黑"/>
                <a:ea typeface="+mj-ea"/>
              </a:rPr>
              <a:t>4.3.6 </a:t>
            </a:r>
            <a:r>
              <a:rPr lang="zh-CN" altLang="zh-CN" sz="2400" dirty="0">
                <a:solidFill>
                  <a:srgbClr val="F8F8F8"/>
                </a:solidFill>
                <a:latin typeface="微软雅黑"/>
                <a:ea typeface="+mj-ea"/>
              </a:rPr>
              <a:t>定位元素的居中</a:t>
            </a:r>
          </a:p>
        </p:txBody>
      </p:sp>
    </p:spTree>
    <p:extLst>
      <p:ext uri="{BB962C8B-B14F-4D97-AF65-F5344CB8AC3E}">
        <p14:creationId xmlns:p14="http://schemas.microsoft.com/office/powerpoint/2010/main" val="3036373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3845" y="231278"/>
            <a:ext cx="8393113"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4.3.7 </a:t>
            </a:r>
            <a:r>
              <a:rPr lang="zh-CN" altLang="zh-CN" kern="1200" dirty="0">
                <a:solidFill>
                  <a:srgbClr val="F8F8F8"/>
                </a:solidFill>
                <a:latin typeface="微软雅黑"/>
                <a:cs typeface="+mn-cs"/>
              </a:rPr>
              <a:t>元素定位案例</a:t>
            </a:r>
            <a:r>
              <a:rPr lang="zh-CN" altLang="zh-CN" kern="1200" dirty="0" smtClean="0">
                <a:solidFill>
                  <a:srgbClr val="F8F8F8"/>
                </a:solidFill>
                <a:latin typeface="微软雅黑"/>
                <a:cs typeface="+mn-cs"/>
              </a:rPr>
              <a:t>实践</a:t>
            </a:r>
            <a:endParaRPr lang="zh-CN" altLang="en-US" kern="1200" dirty="0">
              <a:solidFill>
                <a:srgbClr val="F8F8F8"/>
              </a:solidFill>
              <a:latin typeface="微软雅黑"/>
              <a:cs typeface="+mn-cs"/>
            </a:endParaRPr>
          </a:p>
        </p:txBody>
      </p:sp>
      <p:sp>
        <p:nvSpPr>
          <p:cNvPr id="43011" name="内容占位符 2"/>
          <p:cNvSpPr>
            <a:spLocks noGrp="1"/>
          </p:cNvSpPr>
          <p:nvPr>
            <p:ph idx="1"/>
          </p:nvPr>
        </p:nvSpPr>
        <p:spPr>
          <a:xfrm>
            <a:off x="1777901" y="908720"/>
            <a:ext cx="8388350" cy="812800"/>
          </a:xfrm>
        </p:spPr>
        <p:txBody>
          <a:bodyPr/>
          <a:lstStyle/>
          <a:p>
            <a:pPr marL="0" indent="0">
              <a:buNone/>
            </a:pPr>
            <a:r>
              <a:rPr lang="zh-CN" altLang="zh-CN" dirty="0" smtClean="0">
                <a:latin typeface="+mn-ea"/>
              </a:rPr>
              <a:t>【例</a:t>
            </a:r>
            <a:r>
              <a:rPr lang="en-US" altLang="zh-CN" dirty="0" smtClean="0">
                <a:latin typeface="+mn-ea"/>
              </a:rPr>
              <a:t>4-17</a:t>
            </a:r>
            <a:r>
              <a:rPr lang="zh-CN" altLang="zh-CN" dirty="0" smtClean="0">
                <a:latin typeface="+mn-ea"/>
              </a:rPr>
              <a:t>】实现如图所示的页面。</a:t>
            </a:r>
          </a:p>
          <a:p>
            <a:pPr marL="0" indent="0"/>
            <a:endParaRPr lang="zh-CN" altLang="en-US" dirty="0" smtClean="0">
              <a:latin typeface="+mn-ea"/>
            </a:endParaRPr>
          </a:p>
        </p:txBody>
      </p:sp>
      <p:pic>
        <p:nvPicPr>
          <p:cNvPr id="4301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2395" y="1557338"/>
            <a:ext cx="6408737"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358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en-US" altLang="zh-CN" dirty="0"/>
              <a:t>4.4.1 </a:t>
            </a:r>
            <a:r>
              <a:rPr lang="zh-CN" altLang="en-US" dirty="0"/>
              <a:t>图片布局</a:t>
            </a:r>
            <a:r>
              <a:rPr lang="zh-CN" altLang="en-US" dirty="0" smtClean="0"/>
              <a:t>特点</a:t>
            </a:r>
            <a:endParaRPr lang="en-US" altLang="zh-CN" dirty="0" smtClean="0"/>
          </a:p>
          <a:p>
            <a:pPr marL="0" indent="0">
              <a:buNone/>
            </a:pPr>
            <a:endParaRPr lang="zh-CN" altLang="en-US" dirty="0"/>
          </a:p>
          <a:p>
            <a:r>
              <a:rPr lang="en-US" altLang="zh-CN" dirty="0" err="1"/>
              <a:t>img</a:t>
            </a:r>
            <a:r>
              <a:rPr lang="zh-CN" altLang="en-US" dirty="0"/>
              <a:t>元素类型：</a:t>
            </a:r>
            <a:r>
              <a:rPr lang="en-US" altLang="zh-CN" dirty="0"/>
              <a:t>inline-block</a:t>
            </a:r>
          </a:p>
          <a:p>
            <a:r>
              <a:rPr lang="zh-CN" altLang="en-US" dirty="0"/>
              <a:t>与其他行内元素同行排列。</a:t>
            </a:r>
          </a:p>
          <a:p>
            <a:r>
              <a:rPr lang="zh-CN" altLang="en-US" dirty="0"/>
              <a:t>控制图片其在行内的水平位置和垂直位置</a:t>
            </a:r>
          </a:p>
          <a:p>
            <a:pPr lvl="1"/>
            <a:r>
              <a:rPr lang="en-US" altLang="zh-CN" dirty="0">
                <a:latin typeface="+mn-ea"/>
                <a:ea typeface="+mn-ea"/>
              </a:rPr>
              <a:t>text-align:</a:t>
            </a:r>
            <a:r>
              <a:rPr lang="zh-CN" altLang="en-US" dirty="0">
                <a:latin typeface="+mn-ea"/>
                <a:ea typeface="+mn-ea"/>
              </a:rPr>
              <a:t>水平对齐</a:t>
            </a:r>
          </a:p>
          <a:p>
            <a:pPr lvl="1"/>
            <a:r>
              <a:rPr lang="en-US" altLang="zh-CN" dirty="0">
                <a:latin typeface="+mn-ea"/>
                <a:ea typeface="+mn-ea"/>
              </a:rPr>
              <a:t>vertical-align</a:t>
            </a:r>
            <a:r>
              <a:rPr lang="zh-CN" altLang="en-US" dirty="0">
                <a:latin typeface="+mn-ea"/>
                <a:ea typeface="+mn-ea"/>
              </a:rPr>
              <a:t>：垂直对齐</a:t>
            </a:r>
          </a:p>
          <a:p>
            <a:r>
              <a:rPr lang="zh-CN" altLang="en-US" dirty="0"/>
              <a:t>垂直对齐最重要的参考点就是相关元素的基线与上下外边界</a:t>
            </a:r>
          </a:p>
          <a:p>
            <a:pPr lvl="1"/>
            <a:r>
              <a:rPr lang="zh-CN" altLang="en-US" dirty="0">
                <a:latin typeface="+mn-ea"/>
                <a:ea typeface="+mn-ea"/>
              </a:rPr>
              <a:t>行内框的基线和上下外边界</a:t>
            </a:r>
          </a:p>
          <a:p>
            <a:pPr lvl="1"/>
            <a:r>
              <a:rPr lang="zh-CN" altLang="en-US" dirty="0">
                <a:latin typeface="+mn-ea"/>
                <a:ea typeface="+mn-ea"/>
              </a:rPr>
              <a:t>行内块框的基线和上下外边界</a:t>
            </a:r>
          </a:p>
          <a:p>
            <a:pPr lvl="1"/>
            <a:r>
              <a:rPr lang="zh-CN" altLang="en-US" dirty="0">
                <a:latin typeface="+mn-ea"/>
                <a:ea typeface="+mn-ea"/>
              </a:rPr>
              <a:t>行框的基线和上下外边界</a:t>
            </a:r>
          </a:p>
        </p:txBody>
      </p:sp>
      <p:sp>
        <p:nvSpPr>
          <p:cNvPr id="3" name="标题 2"/>
          <p:cNvSpPr>
            <a:spLocks noGrp="1"/>
          </p:cNvSpPr>
          <p:nvPr>
            <p:ph type="title"/>
          </p:nvPr>
        </p:nvSpPr>
        <p:spPr/>
        <p:txBody>
          <a:bodyPr/>
          <a:lstStyle/>
          <a:p>
            <a:r>
              <a:rPr lang="en-US" altLang="zh-CN" kern="1200" dirty="0">
                <a:solidFill>
                  <a:srgbClr val="F8F8F8"/>
                </a:solidFill>
                <a:latin typeface="微软雅黑"/>
              </a:rPr>
              <a:t>4.4  </a:t>
            </a:r>
            <a:r>
              <a:rPr lang="zh-CN" altLang="zh-CN" kern="1200" dirty="0">
                <a:solidFill>
                  <a:srgbClr val="F8F8F8"/>
                </a:solidFill>
                <a:latin typeface="微软雅黑"/>
              </a:rPr>
              <a:t>图片特点及布局</a:t>
            </a:r>
            <a:endParaRPr lang="zh-CN" altLang="en-US" dirty="0"/>
          </a:p>
        </p:txBody>
      </p:sp>
    </p:spTree>
    <p:extLst>
      <p:ext uri="{BB962C8B-B14F-4D97-AF65-F5344CB8AC3E}">
        <p14:creationId xmlns:p14="http://schemas.microsoft.com/office/powerpoint/2010/main" val="40376779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4.4.1 </a:t>
            </a:r>
            <a:r>
              <a:rPr lang="zh-CN" altLang="en-US" kern="1200" dirty="0">
                <a:solidFill>
                  <a:srgbClr val="F8F8F8"/>
                </a:solidFill>
                <a:latin typeface="微软雅黑"/>
                <a:cs typeface="+mn-cs"/>
              </a:rPr>
              <a:t>图片布局</a:t>
            </a:r>
            <a:r>
              <a:rPr lang="zh-CN" altLang="en-US" kern="1200" dirty="0" smtClean="0">
                <a:solidFill>
                  <a:srgbClr val="F8F8F8"/>
                </a:solidFill>
                <a:latin typeface="微软雅黑"/>
                <a:cs typeface="+mn-cs"/>
              </a:rPr>
              <a:t>特点</a:t>
            </a:r>
            <a:endParaRPr lang="zh-CN" altLang="en-US" kern="1200" dirty="0">
              <a:solidFill>
                <a:srgbClr val="F8F8F8"/>
              </a:solidFill>
              <a:latin typeface="微软雅黑"/>
              <a:cs typeface="+mn-cs"/>
            </a:endParaRPr>
          </a:p>
        </p:txBody>
      </p:sp>
      <p:sp>
        <p:nvSpPr>
          <p:cNvPr id="45059" name="内容占位符 2"/>
          <p:cNvSpPr>
            <a:spLocks noGrp="1"/>
          </p:cNvSpPr>
          <p:nvPr>
            <p:ph idx="1"/>
          </p:nvPr>
        </p:nvSpPr>
        <p:spPr>
          <a:xfrm>
            <a:off x="1261939" y="980728"/>
            <a:ext cx="9516961" cy="3822700"/>
          </a:xfrm>
        </p:spPr>
        <p:txBody>
          <a:bodyPr/>
          <a:lstStyle/>
          <a:p>
            <a:pPr marL="0" indent="0">
              <a:lnSpc>
                <a:spcPct val="120000"/>
              </a:lnSpc>
              <a:spcBef>
                <a:spcPts val="0"/>
              </a:spcBef>
              <a:buNone/>
            </a:pPr>
            <a:r>
              <a:rPr lang="en-US" altLang="zh-CN" dirty="0" smtClean="0">
                <a:latin typeface="+mn-ea"/>
              </a:rPr>
              <a:t>1</a:t>
            </a:r>
            <a:r>
              <a:rPr lang="zh-CN" altLang="zh-CN" dirty="0" smtClean="0">
                <a:latin typeface="+mn-ea"/>
              </a:rPr>
              <a:t>．几个基本概念</a:t>
            </a:r>
          </a:p>
          <a:p>
            <a:pPr marL="0" indent="0">
              <a:lnSpc>
                <a:spcPct val="120000"/>
              </a:lnSpc>
              <a:spcBef>
                <a:spcPts val="0"/>
              </a:spcBef>
            </a:pPr>
            <a:r>
              <a:rPr lang="zh-CN" altLang="zh-CN" b="1" dirty="0" smtClean="0">
                <a:latin typeface="+mn-ea"/>
              </a:rPr>
              <a:t>块框</a:t>
            </a:r>
            <a:r>
              <a:rPr lang="zh-CN" altLang="zh-CN" dirty="0" smtClean="0">
                <a:latin typeface="+mn-ea"/>
              </a:rPr>
              <a:t>：块元素，如</a:t>
            </a:r>
            <a:r>
              <a:rPr lang="en-US" altLang="zh-CN" dirty="0" smtClean="0">
                <a:latin typeface="+mn-ea"/>
              </a:rPr>
              <a:t>div</a:t>
            </a:r>
            <a:r>
              <a:rPr lang="zh-CN" altLang="zh-CN" dirty="0" smtClean="0">
                <a:latin typeface="+mn-ea"/>
              </a:rPr>
              <a:t>、</a:t>
            </a:r>
            <a:r>
              <a:rPr lang="en-US" altLang="zh-CN" dirty="0" smtClean="0">
                <a:latin typeface="+mn-ea"/>
              </a:rPr>
              <a:t>h1~h6</a:t>
            </a:r>
            <a:r>
              <a:rPr lang="zh-CN" altLang="zh-CN" dirty="0" smtClean="0">
                <a:latin typeface="+mn-ea"/>
              </a:rPr>
              <a:t>、</a:t>
            </a:r>
            <a:r>
              <a:rPr lang="en-US" altLang="zh-CN" dirty="0" smtClean="0">
                <a:latin typeface="+mn-ea"/>
              </a:rPr>
              <a:t>p</a:t>
            </a:r>
            <a:r>
              <a:rPr lang="zh-CN" altLang="zh-CN" dirty="0" smtClean="0">
                <a:latin typeface="+mn-ea"/>
              </a:rPr>
              <a:t>等，在显示时所在的盒子，称为块框</a:t>
            </a:r>
          </a:p>
          <a:p>
            <a:pPr marL="0" indent="0">
              <a:lnSpc>
                <a:spcPct val="120000"/>
              </a:lnSpc>
              <a:spcBef>
                <a:spcPts val="0"/>
              </a:spcBef>
            </a:pPr>
            <a:r>
              <a:rPr lang="zh-CN" altLang="zh-CN" b="1" dirty="0" smtClean="0">
                <a:latin typeface="+mn-ea"/>
              </a:rPr>
              <a:t>行内框</a:t>
            </a:r>
            <a:r>
              <a:rPr lang="zh-CN" altLang="zh-CN" dirty="0" smtClean="0">
                <a:latin typeface="+mn-ea"/>
              </a:rPr>
              <a:t>：行内元素与行内块元素，如</a:t>
            </a:r>
            <a:r>
              <a:rPr lang="en-US" altLang="zh-CN" dirty="0" smtClean="0">
                <a:latin typeface="+mn-ea"/>
              </a:rPr>
              <a:t>span</a:t>
            </a:r>
            <a:r>
              <a:rPr lang="zh-CN" altLang="zh-CN" dirty="0" smtClean="0">
                <a:latin typeface="+mn-ea"/>
              </a:rPr>
              <a:t>、</a:t>
            </a:r>
            <a:r>
              <a:rPr lang="en-US" altLang="zh-CN" dirty="0" smtClean="0">
                <a:latin typeface="+mn-ea"/>
              </a:rPr>
              <a:t>strong</a:t>
            </a:r>
            <a:r>
              <a:rPr lang="zh-CN" altLang="zh-CN" dirty="0" smtClean="0">
                <a:latin typeface="+mn-ea"/>
              </a:rPr>
              <a:t>、</a:t>
            </a:r>
            <a:r>
              <a:rPr lang="en-US" altLang="zh-CN" dirty="0" smtClean="0">
                <a:latin typeface="+mn-ea"/>
              </a:rPr>
              <a:t>a</a:t>
            </a:r>
            <a:r>
              <a:rPr lang="zh-CN" altLang="zh-CN" dirty="0" smtClean="0">
                <a:latin typeface="+mn-ea"/>
              </a:rPr>
              <a:t>、</a:t>
            </a:r>
            <a:r>
              <a:rPr lang="en-US" altLang="zh-CN" dirty="0" err="1" smtClean="0">
                <a:latin typeface="+mn-ea"/>
              </a:rPr>
              <a:t>img</a:t>
            </a:r>
            <a:r>
              <a:rPr lang="zh-CN" altLang="zh-CN" dirty="0" smtClean="0">
                <a:latin typeface="+mn-ea"/>
              </a:rPr>
              <a:t>等，在显示时所在的盒子，称为行内框，它的高度就是行高</a:t>
            </a:r>
            <a:r>
              <a:rPr lang="en-US" altLang="zh-CN" dirty="0" smtClean="0">
                <a:latin typeface="+mn-ea"/>
              </a:rPr>
              <a:t>.</a:t>
            </a:r>
          </a:p>
          <a:p>
            <a:pPr marL="0" indent="0">
              <a:lnSpc>
                <a:spcPct val="120000"/>
              </a:lnSpc>
              <a:spcBef>
                <a:spcPts val="0"/>
              </a:spcBef>
            </a:pPr>
            <a:r>
              <a:rPr lang="zh-CN" altLang="en-US" b="1" dirty="0" smtClean="0">
                <a:latin typeface="+mn-ea"/>
              </a:rPr>
              <a:t>行框</a:t>
            </a:r>
            <a:r>
              <a:rPr lang="zh-CN" altLang="en-US" dirty="0" smtClean="0">
                <a:latin typeface="+mn-ea"/>
              </a:rPr>
              <a:t>：</a:t>
            </a:r>
            <a:r>
              <a:rPr lang="zh-CN" altLang="zh-CN" dirty="0" smtClean="0">
                <a:latin typeface="+mn-ea"/>
              </a:rPr>
              <a:t>由于多个行内元素和行内块元素都可以显示在同一行，所以</a:t>
            </a:r>
            <a:r>
              <a:rPr lang="en-US" altLang="zh-CN" dirty="0" smtClean="0">
                <a:latin typeface="+mn-ea"/>
              </a:rPr>
              <a:t>CSS</a:t>
            </a:r>
            <a:r>
              <a:rPr lang="zh-CN" altLang="zh-CN" dirty="0" smtClean="0">
                <a:latin typeface="+mn-ea"/>
              </a:rPr>
              <a:t>为块框中的每一行形成一个行框。一个行框内可以包含多个行内框。由于可以分别控制每个行内框的字体大小和行高，所以一般情况下，一个行框的高度等于本行内所有元素中行高最大的值。</a:t>
            </a:r>
            <a:endParaRPr lang="zh-CN" altLang="en-US" dirty="0" smtClean="0">
              <a:latin typeface="+mn-ea"/>
            </a:endParaRPr>
          </a:p>
        </p:txBody>
      </p:sp>
      <p:pic>
        <p:nvPicPr>
          <p:cNvPr id="4506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965" y="4221088"/>
            <a:ext cx="7065962"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0165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en-US" altLang="zh-CN" dirty="0" smtClean="0"/>
              <a:t>1</a:t>
            </a:r>
            <a:r>
              <a:rPr lang="zh-CN" altLang="en-US" dirty="0" smtClean="0"/>
              <a:t>、</a:t>
            </a:r>
            <a:r>
              <a:rPr lang="en-US" altLang="zh-CN" dirty="0" smtClean="0"/>
              <a:t>text-align</a:t>
            </a:r>
            <a:r>
              <a:rPr lang="zh-CN" altLang="en-US" dirty="0" smtClean="0"/>
              <a:t>属性的作用</a:t>
            </a:r>
            <a:endParaRPr lang="en-US" altLang="zh-CN" dirty="0" smtClean="0"/>
          </a:p>
          <a:p>
            <a:pPr marL="0" indent="0">
              <a:buNone/>
            </a:pPr>
            <a:r>
              <a:rPr lang="en-US" altLang="zh-CN" dirty="0" smtClean="0"/>
              <a:t>	</a:t>
            </a:r>
            <a:r>
              <a:rPr lang="zh-CN" altLang="en-US" dirty="0" smtClean="0"/>
              <a:t>设置</a:t>
            </a:r>
            <a:r>
              <a:rPr lang="zh-CN" altLang="en-US" dirty="0" smtClean="0">
                <a:solidFill>
                  <a:srgbClr val="FF0000"/>
                </a:solidFill>
              </a:rPr>
              <a:t>块框中</a:t>
            </a:r>
            <a:r>
              <a:rPr lang="zh-CN" altLang="en-US" dirty="0" smtClean="0"/>
              <a:t>文本的水平对齐方式。</a:t>
            </a:r>
            <a:endParaRPr lang="en-US" altLang="zh-CN" dirty="0" smtClean="0"/>
          </a:p>
          <a:p>
            <a:pPr marL="0" indent="0">
              <a:buNone/>
            </a:pPr>
            <a:endParaRPr lang="en-US" altLang="zh-CN" dirty="0"/>
          </a:p>
          <a:p>
            <a:pPr marL="0" indent="0">
              <a:buNone/>
            </a:pPr>
            <a:r>
              <a:rPr lang="en-US" altLang="zh-CN" dirty="0" smtClean="0"/>
              <a:t>2</a:t>
            </a:r>
            <a:r>
              <a:rPr lang="zh-CN" altLang="en-US" dirty="0" smtClean="0"/>
              <a:t>、 与</a:t>
            </a:r>
            <a:r>
              <a:rPr lang="en-US" altLang="zh-CN" dirty="0" smtClean="0"/>
              <a:t>margin</a:t>
            </a:r>
            <a:r>
              <a:rPr lang="zh-CN" altLang="en-US" dirty="0" smtClean="0"/>
              <a:t>自动的区别</a:t>
            </a:r>
            <a:endParaRPr lang="en-US" altLang="zh-CN" dirty="0" smtClean="0"/>
          </a:p>
          <a:p>
            <a:pPr marL="0" indent="0">
              <a:buNone/>
            </a:pPr>
            <a:r>
              <a:rPr lang="en-US" altLang="zh-CN" dirty="0"/>
              <a:t> </a:t>
            </a:r>
            <a:r>
              <a:rPr lang="en-US" altLang="zh-CN" dirty="0" smtClean="0"/>
              <a:t>     </a:t>
            </a:r>
            <a:r>
              <a:rPr lang="en-US" altLang="zh-CN" dirty="0" err="1" smtClean="0"/>
              <a:t>text-align:center</a:t>
            </a:r>
            <a:r>
              <a:rPr lang="en-US" altLang="zh-CN" dirty="0" smtClean="0"/>
              <a:t> </a:t>
            </a:r>
            <a:r>
              <a:rPr lang="zh-CN" altLang="en-US" dirty="0" smtClean="0"/>
              <a:t>和</a:t>
            </a:r>
            <a:r>
              <a:rPr lang="en-US" altLang="zh-CN" dirty="0" err="1" smtClean="0"/>
              <a:t>margin:auto</a:t>
            </a:r>
            <a:r>
              <a:rPr lang="zh-CN" altLang="en-US" dirty="0" smtClean="0"/>
              <a:t>居中的区别</a:t>
            </a:r>
            <a:endParaRPr lang="en-US" altLang="zh-CN" dirty="0" smtClean="0"/>
          </a:p>
          <a:p>
            <a:pPr lvl="1"/>
            <a:r>
              <a:rPr lang="en-US" altLang="zh-CN" dirty="0" err="1" smtClean="0"/>
              <a:t>text-align:center</a:t>
            </a:r>
            <a:r>
              <a:rPr lang="en-US" altLang="zh-CN" dirty="0" smtClean="0"/>
              <a:t>,</a:t>
            </a:r>
            <a:r>
              <a:rPr lang="zh-CN" altLang="en-US" dirty="0" smtClean="0"/>
              <a:t>实现块框中文字和行内框的居中</a:t>
            </a:r>
            <a:endParaRPr lang="en-US" altLang="zh-CN" dirty="0" smtClean="0"/>
          </a:p>
          <a:p>
            <a:pPr lvl="1"/>
            <a:r>
              <a:rPr lang="en-US" altLang="zh-CN" dirty="0" err="1" smtClean="0"/>
              <a:t>margin:auto</a:t>
            </a:r>
            <a:r>
              <a:rPr lang="en-US" altLang="zh-CN" dirty="0" smtClean="0"/>
              <a:t>,</a:t>
            </a:r>
            <a:r>
              <a:rPr lang="zh-CN" altLang="en-US" dirty="0" smtClean="0"/>
              <a:t>实现块框中块框的居中</a:t>
            </a:r>
            <a:endParaRPr lang="en-US" altLang="zh-CN" dirty="0" smtClean="0"/>
          </a:p>
          <a:p>
            <a:pPr marL="0" indent="0">
              <a:buNone/>
            </a:pPr>
            <a:r>
              <a:rPr lang="en-US" altLang="zh-CN" dirty="0"/>
              <a:t> </a:t>
            </a:r>
            <a:r>
              <a:rPr lang="en-US" altLang="zh-CN" dirty="0" smtClean="0"/>
              <a:t>  </a:t>
            </a:r>
          </a:p>
          <a:p>
            <a:pPr marL="0" indent="0">
              <a:buNone/>
            </a:pPr>
            <a:endParaRPr lang="en-US" altLang="zh-CN" dirty="0" smtClean="0"/>
          </a:p>
          <a:p>
            <a:pPr marL="0" indent="0">
              <a:buNone/>
            </a:pPr>
            <a:r>
              <a:rPr lang="en-US" altLang="zh-CN" dirty="0"/>
              <a:t>	</a:t>
            </a:r>
            <a:endParaRPr lang="zh-CN" altLang="en-US" dirty="0"/>
          </a:p>
        </p:txBody>
      </p:sp>
      <p:sp>
        <p:nvSpPr>
          <p:cNvPr id="3" name="标题 2"/>
          <p:cNvSpPr>
            <a:spLocks noGrp="1"/>
          </p:cNvSpPr>
          <p:nvPr>
            <p:ph type="title"/>
          </p:nvPr>
        </p:nvSpPr>
        <p:spPr/>
        <p:txBody>
          <a:bodyPr/>
          <a:lstStyle/>
          <a:p>
            <a:r>
              <a:rPr lang="en-US" altLang="zh-CN" dirty="0" smtClean="0"/>
              <a:t>4.4.2 </a:t>
            </a:r>
            <a:r>
              <a:rPr lang="zh-CN" altLang="en-US" dirty="0" smtClean="0"/>
              <a:t>水平对齐</a:t>
            </a:r>
            <a:endParaRPr lang="zh-CN" altLang="en-US" dirty="0"/>
          </a:p>
        </p:txBody>
      </p:sp>
    </p:spTree>
    <p:extLst>
      <p:ext uri="{BB962C8B-B14F-4D97-AF65-F5344CB8AC3E}">
        <p14:creationId xmlns:p14="http://schemas.microsoft.com/office/powerpoint/2010/main" val="3433740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smtClean="0">
                <a:solidFill>
                  <a:srgbClr val="F8F8F8"/>
                </a:solidFill>
                <a:latin typeface="微软雅黑"/>
                <a:cs typeface="+mn-cs"/>
              </a:rPr>
              <a:t>4.4.3 </a:t>
            </a:r>
            <a:r>
              <a:rPr lang="zh-CN" altLang="en-US" kern="1200" dirty="0" smtClean="0">
                <a:solidFill>
                  <a:srgbClr val="F8F8F8"/>
                </a:solidFill>
                <a:latin typeface="微软雅黑"/>
                <a:cs typeface="+mn-cs"/>
              </a:rPr>
              <a:t>垂直对齐</a:t>
            </a:r>
            <a:endParaRPr lang="zh-CN" altLang="en-US" kern="1200" dirty="0">
              <a:solidFill>
                <a:srgbClr val="F8F8F8"/>
              </a:solidFill>
              <a:latin typeface="微软雅黑"/>
              <a:cs typeface="+mn-cs"/>
            </a:endParaRPr>
          </a:p>
        </p:txBody>
      </p:sp>
      <p:sp>
        <p:nvSpPr>
          <p:cNvPr id="46083" name="内容占位符 2"/>
          <p:cNvSpPr>
            <a:spLocks noGrp="1"/>
          </p:cNvSpPr>
          <p:nvPr>
            <p:ph idx="1"/>
          </p:nvPr>
        </p:nvSpPr>
        <p:spPr>
          <a:xfrm>
            <a:off x="1417861" y="875936"/>
            <a:ext cx="9505056" cy="1219200"/>
          </a:xfrm>
        </p:spPr>
        <p:txBody>
          <a:bodyPr/>
          <a:lstStyle/>
          <a:p>
            <a:pPr marL="0" indent="0">
              <a:buNone/>
            </a:pPr>
            <a:r>
              <a:rPr lang="en-US" altLang="zh-CN" dirty="0" smtClean="0">
                <a:latin typeface="+mn-ea"/>
              </a:rPr>
              <a:t>1</a:t>
            </a:r>
            <a:r>
              <a:rPr lang="zh-CN" altLang="zh-CN" dirty="0" smtClean="0">
                <a:latin typeface="+mn-ea"/>
              </a:rPr>
              <a:t>．几个基本概念</a:t>
            </a:r>
          </a:p>
          <a:p>
            <a:pPr marL="0" indent="0">
              <a:buNone/>
            </a:pPr>
            <a:r>
              <a:rPr lang="zh-CN" altLang="zh-CN" dirty="0" smtClean="0">
                <a:latin typeface="+mn-ea"/>
              </a:rPr>
              <a:t>（</a:t>
            </a:r>
            <a:r>
              <a:rPr lang="en-US" altLang="zh-CN" dirty="0" smtClean="0">
                <a:latin typeface="+mn-ea"/>
              </a:rPr>
              <a:t>1</a:t>
            </a:r>
            <a:r>
              <a:rPr lang="zh-CN" altLang="zh-CN" dirty="0" smtClean="0">
                <a:latin typeface="+mn-ea"/>
              </a:rPr>
              <a:t>）顶线、中线、基线、底线</a:t>
            </a:r>
            <a:r>
              <a:rPr lang="en-US" altLang="zh-CN" dirty="0" smtClean="0">
                <a:latin typeface="+mn-ea"/>
              </a:rPr>
              <a:t>  </a:t>
            </a:r>
            <a:endParaRPr lang="zh-CN" altLang="zh-CN" dirty="0" smtClean="0">
              <a:latin typeface="+mn-ea"/>
            </a:endParaRPr>
          </a:p>
          <a:p>
            <a:pPr marL="0" indent="0"/>
            <a:endParaRPr lang="zh-CN" altLang="en-US" dirty="0" smtClean="0">
              <a:latin typeface="+mn-ea"/>
            </a:endParaRPr>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1870" y="2095136"/>
            <a:ext cx="7158879" cy="297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4929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kern="1200" dirty="0">
                <a:solidFill>
                  <a:srgbClr val="F8F8F8"/>
                </a:solidFill>
                <a:latin typeface="微软雅黑"/>
              </a:rPr>
              <a:t>4.4.3 </a:t>
            </a:r>
            <a:r>
              <a:rPr lang="zh-CN" altLang="en-US" kern="1200" dirty="0">
                <a:solidFill>
                  <a:srgbClr val="F8F8F8"/>
                </a:solidFill>
                <a:latin typeface="微软雅黑"/>
              </a:rPr>
              <a:t>垂直对齐</a:t>
            </a:r>
            <a:endParaRPr lang="zh-CN" altLang="en-US" dirty="0"/>
          </a:p>
        </p:txBody>
      </p:sp>
      <p:sp>
        <p:nvSpPr>
          <p:cNvPr id="4" name="内容占位符 3"/>
          <p:cNvSpPr>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20000"/>
              </a:spcBef>
              <a:buClr>
                <a:schemeClr val="accent1"/>
              </a:buClr>
              <a:buFont typeface="Wingdings" panose="05000000000000000000" pitchFamily="2" charset="2"/>
              <a:buNone/>
            </a:pPr>
            <a:r>
              <a:rPr lang="zh-CN" altLang="zh-CN" sz="2000" dirty="0" smtClean="0">
                <a:solidFill>
                  <a:schemeClr val="accent2"/>
                </a:solidFill>
                <a:latin typeface="+mn-ea"/>
                <a:ea typeface="+mn-ea"/>
              </a:rPr>
              <a:t>（</a:t>
            </a:r>
            <a:r>
              <a:rPr lang="en-US" altLang="zh-CN" sz="2000" dirty="0" smtClean="0">
                <a:solidFill>
                  <a:schemeClr val="accent2"/>
                </a:solidFill>
                <a:latin typeface="+mn-ea"/>
                <a:ea typeface="+mn-ea"/>
              </a:rPr>
              <a:t>2</a:t>
            </a:r>
            <a:r>
              <a:rPr lang="zh-CN" altLang="zh-CN" sz="2000" dirty="0" smtClean="0">
                <a:solidFill>
                  <a:schemeClr val="accent2"/>
                </a:solidFill>
                <a:latin typeface="+mn-ea"/>
                <a:ea typeface="+mn-ea"/>
              </a:rPr>
              <a:t>）</a:t>
            </a:r>
            <a:r>
              <a:rPr lang="zh-CN" altLang="zh-CN" sz="2000" dirty="0">
                <a:solidFill>
                  <a:schemeClr val="accent2"/>
                </a:solidFill>
                <a:latin typeface="+mn-ea"/>
                <a:ea typeface="+mn-ea"/>
              </a:rPr>
              <a:t>行高、行距与半</a:t>
            </a:r>
            <a:r>
              <a:rPr lang="zh-CN" altLang="zh-CN" sz="2000" dirty="0" smtClean="0">
                <a:solidFill>
                  <a:schemeClr val="accent2"/>
                </a:solidFill>
                <a:latin typeface="+mn-ea"/>
                <a:ea typeface="+mn-ea"/>
              </a:rPr>
              <a:t>行距</a:t>
            </a:r>
            <a:endParaRPr lang="en-US" altLang="zh-CN" sz="2000" dirty="0" smtClean="0">
              <a:solidFill>
                <a:schemeClr val="accent2"/>
              </a:solidFill>
              <a:latin typeface="+mn-ea"/>
              <a:ea typeface="+mn-ea"/>
            </a:endParaRPr>
          </a:p>
          <a:p>
            <a:pPr>
              <a:spcBef>
                <a:spcPct val="20000"/>
              </a:spcBef>
              <a:buClr>
                <a:schemeClr val="accent1"/>
              </a:buClr>
              <a:buFont typeface="Wingdings" panose="05000000000000000000" pitchFamily="2" charset="2"/>
              <a:buNone/>
            </a:pPr>
            <a:r>
              <a:rPr lang="zh-CN" altLang="en-US" sz="2000" dirty="0" smtClean="0">
                <a:solidFill>
                  <a:schemeClr val="accent2"/>
                </a:solidFill>
                <a:latin typeface="+mn-ea"/>
                <a:ea typeface="+mn-ea"/>
              </a:rPr>
              <a:t>行高是上下两行文本基线之间的距离</a:t>
            </a:r>
            <a:endParaRPr lang="en-US" altLang="zh-CN" sz="2000" dirty="0" smtClean="0">
              <a:solidFill>
                <a:schemeClr val="accent2"/>
              </a:solidFill>
              <a:latin typeface="+mn-ea"/>
              <a:ea typeface="+mn-ea"/>
            </a:endParaRPr>
          </a:p>
          <a:p>
            <a:pPr>
              <a:spcBef>
                <a:spcPct val="20000"/>
              </a:spcBef>
              <a:buClr>
                <a:schemeClr val="accent1"/>
              </a:buClr>
              <a:buFont typeface="Wingdings" panose="05000000000000000000" pitchFamily="2" charset="2"/>
              <a:buNone/>
            </a:pPr>
            <a:r>
              <a:rPr lang="zh-CN" altLang="en-US" sz="2000" dirty="0" smtClean="0">
                <a:solidFill>
                  <a:schemeClr val="accent2"/>
                </a:solidFill>
                <a:latin typeface="+mn-ea"/>
                <a:ea typeface="+mn-ea"/>
              </a:rPr>
              <a:t>行距 </a:t>
            </a:r>
            <a:r>
              <a:rPr lang="en-US" altLang="zh-CN" sz="2000" dirty="0" smtClean="0">
                <a:solidFill>
                  <a:schemeClr val="accent2"/>
                </a:solidFill>
                <a:latin typeface="+mn-ea"/>
                <a:ea typeface="+mn-ea"/>
              </a:rPr>
              <a:t>= </a:t>
            </a:r>
            <a:r>
              <a:rPr lang="zh-CN" altLang="en-US" sz="2000" dirty="0" smtClean="0">
                <a:solidFill>
                  <a:schemeClr val="accent2"/>
                </a:solidFill>
                <a:latin typeface="+mn-ea"/>
                <a:ea typeface="+mn-ea"/>
              </a:rPr>
              <a:t>行高 </a:t>
            </a:r>
            <a:r>
              <a:rPr lang="en-US" altLang="zh-CN" sz="2000" dirty="0" smtClean="0">
                <a:solidFill>
                  <a:schemeClr val="accent2"/>
                </a:solidFill>
                <a:latin typeface="+mn-ea"/>
                <a:ea typeface="+mn-ea"/>
              </a:rPr>
              <a:t>– </a:t>
            </a:r>
            <a:r>
              <a:rPr lang="en-US" altLang="zh-CN" dirty="0" smtClean="0">
                <a:latin typeface="+mn-ea"/>
              </a:rPr>
              <a:t>(</a:t>
            </a:r>
            <a:r>
              <a:rPr lang="en-US" altLang="zh-CN" sz="2000" dirty="0" smtClean="0">
                <a:solidFill>
                  <a:schemeClr val="accent2"/>
                </a:solidFill>
                <a:latin typeface="+mn-ea"/>
                <a:ea typeface="+mn-ea"/>
              </a:rPr>
              <a:t>font-size</a:t>
            </a:r>
            <a:r>
              <a:rPr lang="en-US" altLang="zh-CN" dirty="0">
                <a:latin typeface="+mn-ea"/>
              </a:rPr>
              <a:t>)</a:t>
            </a:r>
            <a:endParaRPr lang="en-US" altLang="zh-CN" sz="2000" dirty="0" smtClean="0">
              <a:solidFill>
                <a:schemeClr val="accent2"/>
              </a:solidFill>
              <a:latin typeface="+mn-ea"/>
              <a:ea typeface="+mn-ea"/>
            </a:endParaRPr>
          </a:p>
          <a:p>
            <a:pPr>
              <a:buNone/>
            </a:pPr>
            <a:r>
              <a:rPr lang="zh-CN" altLang="en-US" sz="2000" dirty="0" smtClean="0">
                <a:solidFill>
                  <a:schemeClr val="accent2"/>
                </a:solidFill>
                <a:latin typeface="+mn-ea"/>
                <a:ea typeface="+mn-ea"/>
              </a:rPr>
              <a:t>半行距 </a:t>
            </a:r>
            <a:r>
              <a:rPr lang="en-US" altLang="zh-CN" sz="2000" dirty="0" smtClean="0">
                <a:solidFill>
                  <a:schemeClr val="accent2"/>
                </a:solidFill>
                <a:latin typeface="+mn-ea"/>
                <a:ea typeface="+mn-ea"/>
              </a:rPr>
              <a:t>= </a:t>
            </a:r>
            <a:r>
              <a:rPr lang="en-US" altLang="zh-CN" dirty="0" smtClean="0">
                <a:latin typeface="+mn-ea"/>
              </a:rPr>
              <a:t>(</a:t>
            </a:r>
            <a:r>
              <a:rPr lang="zh-CN" altLang="en-US" dirty="0" smtClean="0">
                <a:latin typeface="+mn-ea"/>
              </a:rPr>
              <a:t>行</a:t>
            </a:r>
            <a:r>
              <a:rPr lang="zh-CN" altLang="en-US" dirty="0">
                <a:latin typeface="+mn-ea"/>
              </a:rPr>
              <a:t>高 </a:t>
            </a:r>
            <a:r>
              <a:rPr lang="en-US" altLang="zh-CN" dirty="0" smtClean="0">
                <a:latin typeface="+mn-ea"/>
              </a:rPr>
              <a:t>–(font-size)</a:t>
            </a:r>
            <a:r>
              <a:rPr lang="en-US" altLang="zh-CN" sz="2000" dirty="0" smtClean="0">
                <a:solidFill>
                  <a:schemeClr val="accent2"/>
                </a:solidFill>
                <a:latin typeface="+mn-ea"/>
                <a:ea typeface="+mn-ea"/>
              </a:rPr>
              <a:t>)/2</a:t>
            </a:r>
            <a:endParaRPr lang="zh-CN" altLang="zh-CN" sz="2000" dirty="0">
              <a:solidFill>
                <a:schemeClr val="accent2"/>
              </a:solidFill>
              <a:latin typeface="+mn-ea"/>
              <a:ea typeface="+mn-ea"/>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910" y="2924944"/>
            <a:ext cx="6984776" cy="290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0037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rPr>
              <a:t>4.4.3 </a:t>
            </a:r>
            <a:r>
              <a:rPr lang="zh-CN" altLang="en-US" kern="1200" dirty="0">
                <a:solidFill>
                  <a:srgbClr val="F8F8F8"/>
                </a:solidFill>
                <a:latin typeface="微软雅黑"/>
              </a:rPr>
              <a:t>垂直对齐</a:t>
            </a:r>
            <a:endParaRPr lang="zh-CN" altLang="en-US" kern="1200" dirty="0">
              <a:solidFill>
                <a:srgbClr val="F8F8F8"/>
              </a:solidFill>
              <a:latin typeface="微软雅黑"/>
              <a:cs typeface="+mn-cs"/>
            </a:endParaRPr>
          </a:p>
        </p:txBody>
      </p:sp>
      <p:sp>
        <p:nvSpPr>
          <p:cNvPr id="47107" name="内容占位符 2"/>
          <p:cNvSpPr>
            <a:spLocks noGrp="1"/>
          </p:cNvSpPr>
          <p:nvPr>
            <p:ph idx="1"/>
          </p:nvPr>
        </p:nvSpPr>
        <p:spPr>
          <a:xfrm>
            <a:off x="1258014" y="908720"/>
            <a:ext cx="8388350" cy="3101975"/>
          </a:xfrm>
        </p:spPr>
        <p:txBody>
          <a:bodyPr/>
          <a:lstStyle/>
          <a:p>
            <a:pPr marL="0" indent="0">
              <a:buNone/>
            </a:pPr>
            <a:r>
              <a:rPr lang="zh-CN" altLang="zh-CN" dirty="0" smtClean="0">
                <a:latin typeface="+mn-ea"/>
              </a:rPr>
              <a:t>（</a:t>
            </a:r>
            <a:r>
              <a:rPr lang="en-US" altLang="zh-CN" dirty="0" smtClean="0">
                <a:latin typeface="+mn-ea"/>
              </a:rPr>
              <a:t>3</a:t>
            </a:r>
            <a:r>
              <a:rPr lang="zh-CN" altLang="zh-CN" dirty="0" smtClean="0">
                <a:latin typeface="+mn-ea"/>
              </a:rPr>
              <a:t>）内容区、行内框、行框</a:t>
            </a:r>
            <a:endParaRPr lang="en-US" altLang="zh-CN" dirty="0" smtClean="0">
              <a:latin typeface="+mn-ea"/>
            </a:endParaRPr>
          </a:p>
          <a:p>
            <a:pPr marL="0" indent="0">
              <a:buNone/>
            </a:pPr>
            <a:endParaRPr lang="zh-CN" altLang="zh-CN" dirty="0" smtClean="0">
              <a:latin typeface="+mn-ea"/>
            </a:endParaRPr>
          </a:p>
          <a:p>
            <a:pPr marL="0" indent="0" latinLnBrk="1"/>
            <a:r>
              <a:rPr lang="zh-CN" altLang="zh-CN" b="1" dirty="0" smtClean="0">
                <a:latin typeface="+mn-ea"/>
              </a:rPr>
              <a:t>内容区</a:t>
            </a:r>
            <a:r>
              <a:rPr lang="zh-CN" altLang="zh-CN" dirty="0" smtClean="0">
                <a:latin typeface="+mn-ea"/>
              </a:rPr>
              <a:t>：文字底线和文字顶线包裹的区域，即</a:t>
            </a:r>
            <a:r>
              <a:rPr lang="zh-CN" altLang="en-US" dirty="0" smtClean="0">
                <a:latin typeface="+mn-ea"/>
              </a:rPr>
              <a:t>下</a:t>
            </a:r>
            <a:r>
              <a:rPr lang="zh-CN" altLang="zh-CN" dirty="0" smtClean="0">
                <a:latin typeface="+mn-ea"/>
              </a:rPr>
              <a:t>图深灰色背景区域。</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4080"/>
          <a:stretch/>
        </p:blipFill>
        <p:spPr bwMode="auto">
          <a:xfrm>
            <a:off x="1261940" y="3068960"/>
            <a:ext cx="9588969" cy="131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750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5412505"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4.1.2  CSS</a:t>
            </a:r>
            <a:r>
              <a:rPr lang="zh-CN" altLang="en-US" kern="1200" dirty="0">
                <a:solidFill>
                  <a:srgbClr val="F8F8F8"/>
                </a:solidFill>
                <a:latin typeface="微软雅黑"/>
                <a:cs typeface="+mn-cs"/>
              </a:rPr>
              <a:t>三种定位</a:t>
            </a:r>
            <a:r>
              <a:rPr lang="zh-CN" altLang="en-US" kern="1200" dirty="0" smtClean="0">
                <a:solidFill>
                  <a:srgbClr val="F8F8F8"/>
                </a:solidFill>
                <a:latin typeface="微软雅黑"/>
                <a:cs typeface="+mn-cs"/>
              </a:rPr>
              <a:t>机制</a:t>
            </a:r>
            <a:endParaRPr lang="zh-CN" altLang="en-US" kern="1200" dirty="0">
              <a:solidFill>
                <a:srgbClr val="F8F8F8"/>
              </a:solidFill>
              <a:latin typeface="微软雅黑"/>
              <a:ea typeface="微软雅黑"/>
              <a:cs typeface="+mn-cs"/>
            </a:endParaRPr>
          </a:p>
        </p:txBody>
      </p:sp>
      <p:sp>
        <p:nvSpPr>
          <p:cNvPr id="3" name="内容占位符 2"/>
          <p:cNvSpPr>
            <a:spLocks noGrp="1"/>
          </p:cNvSpPr>
          <p:nvPr>
            <p:ph idx="1"/>
          </p:nvPr>
        </p:nvSpPr>
        <p:spPr>
          <a:xfrm>
            <a:off x="1129829" y="928440"/>
            <a:ext cx="9516961" cy="4608512"/>
          </a:xfrm>
        </p:spPr>
        <p:txBody>
          <a:bodyPr/>
          <a:lstStyle/>
          <a:p>
            <a:pPr marL="0" indent="0">
              <a:defRPr/>
            </a:pPr>
            <a:r>
              <a:rPr lang="zh-CN" altLang="zh-CN" dirty="0" smtClean="0">
                <a:latin typeface="+mn-ea"/>
              </a:rPr>
              <a:t>普通流</a:t>
            </a:r>
            <a:endParaRPr lang="en-US" altLang="zh-CN" dirty="0" smtClean="0">
              <a:latin typeface="+mn-ea"/>
            </a:endParaRPr>
          </a:p>
          <a:p>
            <a:pPr lvl="1">
              <a:defRPr/>
            </a:pPr>
            <a:r>
              <a:rPr lang="zh-CN" altLang="zh-CN" dirty="0" smtClean="0">
                <a:effectLst/>
                <a:latin typeface="+mn-ea"/>
                <a:ea typeface="+mn-ea"/>
              </a:rPr>
              <a:t>普通流，也称为</a:t>
            </a:r>
            <a:r>
              <a:rPr lang="zh-CN" altLang="zh-CN" b="1" dirty="0" smtClean="0">
                <a:effectLst/>
                <a:latin typeface="+mn-ea"/>
                <a:ea typeface="+mn-ea"/>
              </a:rPr>
              <a:t>文档流、</a:t>
            </a:r>
            <a:r>
              <a:rPr lang="zh-CN" altLang="zh-CN" dirty="0" smtClean="0">
                <a:effectLst/>
                <a:latin typeface="+mn-ea"/>
                <a:ea typeface="+mn-ea"/>
              </a:rPr>
              <a:t>常规流。它指的是元素按照其在</a:t>
            </a:r>
            <a:r>
              <a:rPr lang="en-US" altLang="zh-CN" dirty="0" smtClean="0">
                <a:effectLst/>
                <a:latin typeface="+mn-ea"/>
                <a:ea typeface="+mn-ea"/>
              </a:rPr>
              <a:t>HTML</a:t>
            </a:r>
            <a:r>
              <a:rPr lang="zh-CN" altLang="zh-CN" dirty="0" smtClean="0">
                <a:effectLst/>
                <a:latin typeface="+mn-ea"/>
                <a:ea typeface="+mn-ea"/>
              </a:rPr>
              <a:t>页面文件中的位置顺序，决定排版布局的过程。除非专门指定，否则所有盒子都被定位在普通流中。</a:t>
            </a:r>
            <a:endParaRPr lang="en-US" altLang="zh-CN" dirty="0" smtClean="0">
              <a:latin typeface="+mn-ea"/>
              <a:ea typeface="+mn-ea"/>
            </a:endParaRPr>
          </a:p>
          <a:p>
            <a:pPr marL="0" indent="0">
              <a:defRPr/>
            </a:pPr>
            <a:endParaRPr lang="en-US" altLang="zh-CN" dirty="0" smtClean="0">
              <a:latin typeface="+mn-ea"/>
            </a:endParaRPr>
          </a:p>
          <a:p>
            <a:pPr marL="0" indent="0">
              <a:buNone/>
              <a:defRPr/>
            </a:pPr>
            <a:r>
              <a:rPr lang="zh-CN" altLang="zh-CN" dirty="0" smtClean="0">
                <a:latin typeface="+mn-ea"/>
              </a:rPr>
              <a:t>在普通流中，基本的排布规律是：</a:t>
            </a:r>
          </a:p>
          <a:p>
            <a:pPr lvl="1">
              <a:defRPr/>
            </a:pPr>
            <a:r>
              <a:rPr lang="zh-CN" altLang="zh-CN" dirty="0" smtClean="0">
                <a:latin typeface="+mn-ea"/>
                <a:ea typeface="+mn-ea"/>
              </a:rPr>
              <a:t>块级框从上到下、一个接一个地排列，块级框之间的垂直距离是由该块级框的垂直外边距（</a:t>
            </a:r>
            <a:r>
              <a:rPr lang="en-US" altLang="zh-CN" dirty="0" smtClean="0">
                <a:latin typeface="+mn-ea"/>
                <a:ea typeface="+mn-ea"/>
              </a:rPr>
              <a:t>margin-top</a:t>
            </a:r>
            <a:r>
              <a:rPr lang="zh-CN" altLang="zh-CN" dirty="0" smtClean="0">
                <a:latin typeface="+mn-ea"/>
                <a:ea typeface="+mn-ea"/>
              </a:rPr>
              <a:t>和</a:t>
            </a:r>
            <a:r>
              <a:rPr lang="en-US" altLang="zh-CN" dirty="0" smtClean="0">
                <a:latin typeface="+mn-ea"/>
                <a:ea typeface="+mn-ea"/>
              </a:rPr>
              <a:t>margin-bottom</a:t>
            </a:r>
            <a:r>
              <a:rPr lang="zh-CN" altLang="zh-CN" dirty="0" smtClean="0">
                <a:latin typeface="+mn-ea"/>
                <a:ea typeface="+mn-ea"/>
              </a:rPr>
              <a:t>）计算出来。</a:t>
            </a:r>
          </a:p>
          <a:p>
            <a:pPr lvl="1">
              <a:defRPr/>
            </a:pPr>
            <a:r>
              <a:rPr lang="zh-CN" altLang="zh-CN" dirty="0" smtClean="0">
                <a:latin typeface="+mn-ea"/>
                <a:ea typeface="+mn-ea"/>
              </a:rPr>
              <a:t>行内框在一行中水平排列。可以使用水平内边距、边框和外边距调整行内框的间距。但是，垂直内边距、边框和外边距并不影响行内框的高度。</a:t>
            </a:r>
            <a:endParaRPr lang="zh-CN" altLang="en-US" dirty="0" smtClean="0">
              <a:latin typeface="+mn-ea"/>
              <a:ea typeface="+mn-ea"/>
            </a:endParaRPr>
          </a:p>
        </p:txBody>
      </p:sp>
    </p:spTree>
    <p:extLst>
      <p:ext uri="{BB962C8B-B14F-4D97-AF65-F5344CB8AC3E}">
        <p14:creationId xmlns:p14="http://schemas.microsoft.com/office/powerpoint/2010/main" val="447869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rPr>
              <a:t>4.4.3 </a:t>
            </a:r>
            <a:r>
              <a:rPr lang="zh-CN" altLang="en-US" kern="1200" dirty="0">
                <a:solidFill>
                  <a:srgbClr val="F8F8F8"/>
                </a:solidFill>
                <a:latin typeface="微软雅黑"/>
              </a:rPr>
              <a:t>垂直对齐</a:t>
            </a:r>
            <a:endParaRPr lang="zh-CN" altLang="en-US" kern="1200" dirty="0">
              <a:solidFill>
                <a:srgbClr val="F8F8F8"/>
              </a:solidFill>
              <a:latin typeface="微软雅黑"/>
              <a:cs typeface="+mn-cs"/>
            </a:endParaRPr>
          </a:p>
        </p:txBody>
      </p:sp>
      <p:sp>
        <p:nvSpPr>
          <p:cNvPr id="48131" name="内容占位符 2"/>
          <p:cNvSpPr>
            <a:spLocks noGrp="1"/>
          </p:cNvSpPr>
          <p:nvPr>
            <p:ph idx="1"/>
          </p:nvPr>
        </p:nvSpPr>
        <p:spPr>
          <a:xfrm>
            <a:off x="1143447" y="854818"/>
            <a:ext cx="9793088" cy="1709478"/>
          </a:xfrm>
        </p:spPr>
        <p:txBody>
          <a:bodyPr/>
          <a:lstStyle/>
          <a:p>
            <a:r>
              <a:rPr lang="zh-CN" altLang="zh-CN" b="1" dirty="0" smtClean="0">
                <a:latin typeface="+mn-ea"/>
              </a:rPr>
              <a:t>行</a:t>
            </a:r>
            <a:r>
              <a:rPr lang="zh-CN" altLang="zh-CN" b="1" dirty="0">
                <a:latin typeface="+mn-ea"/>
              </a:rPr>
              <a:t>内框</a:t>
            </a:r>
            <a:r>
              <a:rPr lang="zh-CN" altLang="zh-CN" dirty="0">
                <a:latin typeface="+mn-ea"/>
              </a:rPr>
              <a:t>：每个行内元素和行内块元素都会生成一个行内框，行内框是一个浏览器渲染模型中的一个概念，无法直接显示出来，在没有其他因素影响的时候（如</a:t>
            </a:r>
            <a:r>
              <a:rPr lang="en-US" altLang="zh-CN" dirty="0">
                <a:latin typeface="+mn-ea"/>
              </a:rPr>
              <a:t>padding</a:t>
            </a:r>
            <a:r>
              <a:rPr lang="zh-CN" altLang="zh-CN" dirty="0">
                <a:latin typeface="+mn-ea"/>
              </a:rPr>
              <a:t>等），行内框等于内容区，而设定行高时内容区高度不变，半行距分别增加</a:t>
            </a:r>
            <a:r>
              <a:rPr lang="en-US" altLang="zh-CN" dirty="0">
                <a:latin typeface="+mn-ea"/>
              </a:rPr>
              <a:t>/</a:t>
            </a:r>
            <a:r>
              <a:rPr lang="zh-CN" altLang="zh-CN" dirty="0">
                <a:latin typeface="+mn-ea"/>
              </a:rPr>
              <a:t>减少到内容区的上下两边。行内框的行高可以大于、小于或者等于内容区的</a:t>
            </a:r>
            <a:r>
              <a:rPr lang="zh-CN" altLang="zh-CN" dirty="0" smtClean="0">
                <a:latin typeface="+mn-ea"/>
              </a:rPr>
              <a:t>高度</a:t>
            </a:r>
            <a:r>
              <a:rPr lang="zh-CN" altLang="en-US" dirty="0" smtClean="0">
                <a:latin typeface="+mn-ea"/>
              </a:rPr>
              <a:t>。</a:t>
            </a:r>
            <a:endParaRPr lang="zh-CN" altLang="en-US" dirty="0">
              <a:latin typeface="+mn-ea"/>
            </a:endParaRPr>
          </a:p>
          <a:p>
            <a:pPr marL="0" indent="0">
              <a:buNone/>
            </a:pPr>
            <a:endParaRPr lang="zh-CN" altLang="zh-CN" dirty="0" smtClean="0">
              <a:latin typeface="+mn-ea"/>
            </a:endParaRPr>
          </a:p>
          <a:p>
            <a:pPr marL="0" indent="0"/>
            <a:endParaRPr lang="zh-CN" altLang="en-US" dirty="0" smtClean="0">
              <a:latin typeface="+mn-ea"/>
            </a:endParaRPr>
          </a:p>
        </p:txBody>
      </p:sp>
      <p:pic>
        <p:nvPicPr>
          <p:cNvPr id="4813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b="21"/>
          <a:stretch/>
        </p:blipFill>
        <p:spPr bwMode="auto">
          <a:xfrm>
            <a:off x="2375247" y="2420888"/>
            <a:ext cx="7329488"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529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smtClean="0"/>
              <a:t>行框</a:t>
            </a:r>
            <a:r>
              <a:rPr lang="zh-CN" altLang="en-US" dirty="0" smtClean="0"/>
              <a:t>：行框是指本行的一个虚拟的矩形框，它也是浏览器渲染模式中的一个概念，并没有实际显示。行框高度要根据实际情况计算。</a:t>
            </a:r>
            <a:endParaRPr lang="en-US" altLang="zh-CN" dirty="0" smtClean="0"/>
          </a:p>
          <a:p>
            <a:pPr marL="0" indent="0">
              <a:buNone/>
            </a:pPr>
            <a:r>
              <a:rPr lang="en-US" altLang="zh-CN" b="1" dirty="0" smtClean="0"/>
              <a:t>A. </a:t>
            </a:r>
            <a:r>
              <a:rPr lang="zh-CN" altLang="en-US" b="1" dirty="0" smtClean="0"/>
              <a:t>父元素高度足够</a:t>
            </a:r>
            <a:endParaRPr lang="en-US" altLang="zh-CN" b="1" dirty="0" smtClean="0"/>
          </a:p>
          <a:p>
            <a:pPr marL="0" indent="0">
              <a:buNone/>
            </a:pPr>
            <a:r>
              <a:rPr lang="en-US" altLang="zh-CN" dirty="0" smtClean="0"/>
              <a:t>	</a:t>
            </a:r>
            <a:r>
              <a:rPr lang="zh-CN" altLang="en-US" dirty="0" smtClean="0"/>
              <a:t>行框高度等于本行内所有行内框高度最大的值</a:t>
            </a:r>
            <a:endParaRPr lang="en-US" altLang="zh-CN" dirty="0" smtClean="0"/>
          </a:p>
          <a:p>
            <a:pPr marL="0" indent="0">
              <a:buNone/>
            </a:pPr>
            <a:r>
              <a:rPr lang="en-US" altLang="zh-CN" dirty="0"/>
              <a:t>	</a:t>
            </a:r>
            <a:r>
              <a:rPr lang="zh-CN" altLang="en-US" dirty="0" smtClean="0"/>
              <a:t>若对各个行内框的垂直对齐方式进行重新设置，此时以行高值最大的行内框为基准 ，其它行内框采用自己的对齐方式向基线对齐，最终计算行框的高度。</a:t>
            </a:r>
            <a:endParaRPr lang="en-US" altLang="zh-CN" dirty="0" smtClean="0"/>
          </a:p>
          <a:p>
            <a:pPr marL="0" indent="0">
              <a:buNone/>
            </a:pPr>
            <a:r>
              <a:rPr lang="en-US" altLang="zh-CN" b="1" dirty="0" smtClean="0"/>
              <a:t>B.</a:t>
            </a:r>
            <a:r>
              <a:rPr lang="zh-CN" altLang="en-US" b="1" dirty="0" smtClean="0"/>
              <a:t> 父元素高度不够</a:t>
            </a:r>
            <a:endParaRPr lang="en-US" altLang="zh-CN" b="1" dirty="0" smtClean="0"/>
          </a:p>
          <a:p>
            <a:pPr marL="0" indent="0">
              <a:buNone/>
            </a:pPr>
            <a:r>
              <a:rPr lang="en-US" altLang="zh-CN" dirty="0"/>
              <a:t>	</a:t>
            </a:r>
            <a:r>
              <a:rPr lang="zh-CN" altLang="en-US" dirty="0" smtClean="0"/>
              <a:t>当按以上方法计算的行框高度大于父元素实际高度的时候，行框的高度等于父元素的高度，超出的部分会与其他页面内容重叠。若设置父元素</a:t>
            </a:r>
            <a:r>
              <a:rPr lang="en-US" altLang="zh-CN" dirty="0" err="1" smtClean="0"/>
              <a:t>overflow:hidden</a:t>
            </a:r>
            <a:r>
              <a:rPr lang="zh-CN" altLang="en-US" dirty="0" smtClean="0"/>
              <a:t>属性，将截断溢出的内容。</a:t>
            </a:r>
            <a:endParaRPr lang="zh-CN" altLang="en-US" dirty="0"/>
          </a:p>
        </p:txBody>
      </p:sp>
      <p:sp>
        <p:nvSpPr>
          <p:cNvPr id="3" name="标题 2"/>
          <p:cNvSpPr>
            <a:spLocks noGrp="1"/>
          </p:cNvSpPr>
          <p:nvPr>
            <p:ph type="title"/>
          </p:nvPr>
        </p:nvSpPr>
        <p:spPr/>
        <p:txBody>
          <a:bodyPr/>
          <a:lstStyle/>
          <a:p>
            <a:r>
              <a:rPr lang="en-US" altLang="zh-CN" kern="1200" dirty="0">
                <a:solidFill>
                  <a:srgbClr val="F8F8F8"/>
                </a:solidFill>
                <a:latin typeface="微软雅黑"/>
              </a:rPr>
              <a:t>4.4.3 </a:t>
            </a:r>
            <a:r>
              <a:rPr lang="zh-CN" altLang="en-US" kern="1200" dirty="0">
                <a:solidFill>
                  <a:srgbClr val="F8F8F8"/>
                </a:solidFill>
                <a:latin typeface="微软雅黑"/>
              </a:rPr>
              <a:t>垂直对齐</a:t>
            </a:r>
            <a:endParaRPr lang="zh-CN" altLang="en-US" dirty="0"/>
          </a:p>
        </p:txBody>
      </p:sp>
    </p:spTree>
    <p:extLst>
      <p:ext uri="{BB962C8B-B14F-4D97-AF65-F5344CB8AC3E}">
        <p14:creationId xmlns:p14="http://schemas.microsoft.com/office/powerpoint/2010/main" val="42202815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rPr>
              <a:t>4.4.3 </a:t>
            </a:r>
            <a:r>
              <a:rPr lang="zh-CN" altLang="en-US" kern="1200" dirty="0">
                <a:solidFill>
                  <a:srgbClr val="F8F8F8"/>
                </a:solidFill>
                <a:latin typeface="微软雅黑"/>
              </a:rPr>
              <a:t>垂直对齐</a:t>
            </a:r>
            <a:endParaRPr lang="zh-CN" altLang="en-US" kern="1200" dirty="0">
              <a:solidFill>
                <a:srgbClr val="F8F8F8"/>
              </a:solidFill>
              <a:latin typeface="微软雅黑"/>
              <a:cs typeface="+mn-cs"/>
            </a:endParaRPr>
          </a:p>
        </p:txBody>
      </p:sp>
      <p:sp>
        <p:nvSpPr>
          <p:cNvPr id="49155" name="内容占位符 2"/>
          <p:cNvSpPr>
            <a:spLocks noGrp="1"/>
          </p:cNvSpPr>
          <p:nvPr>
            <p:ph idx="1"/>
          </p:nvPr>
        </p:nvSpPr>
        <p:spPr>
          <a:xfrm>
            <a:off x="1236853" y="1052736"/>
            <a:ext cx="9326023" cy="2973388"/>
          </a:xfrm>
        </p:spPr>
        <p:txBody>
          <a:bodyPr/>
          <a:lstStyle/>
          <a:p>
            <a:pPr marL="0" indent="0">
              <a:buNone/>
            </a:pPr>
            <a:r>
              <a:rPr lang="en-US" altLang="zh-CN" dirty="0" smtClean="0">
                <a:latin typeface="+mn-ea"/>
              </a:rPr>
              <a:t>2</a:t>
            </a:r>
            <a:r>
              <a:rPr lang="zh-CN" altLang="zh-CN" dirty="0" smtClean="0">
                <a:latin typeface="+mn-ea"/>
              </a:rPr>
              <a:t>．</a:t>
            </a:r>
            <a:r>
              <a:rPr lang="zh-CN" altLang="zh-CN" b="1" dirty="0" smtClean="0">
                <a:latin typeface="+mn-ea"/>
              </a:rPr>
              <a:t>行内框</a:t>
            </a:r>
            <a:r>
              <a:rPr lang="zh-CN" altLang="zh-CN" dirty="0" smtClean="0">
                <a:latin typeface="+mn-ea"/>
              </a:rPr>
              <a:t>的基线与外边界</a:t>
            </a:r>
            <a:endParaRPr lang="en-US" altLang="zh-CN" dirty="0" smtClean="0">
              <a:latin typeface="+mn-ea"/>
            </a:endParaRPr>
          </a:p>
          <a:p>
            <a:pPr marL="0" indent="0">
              <a:buNone/>
            </a:pPr>
            <a:endParaRPr lang="zh-CN" altLang="zh-CN" dirty="0" smtClean="0">
              <a:latin typeface="+mn-ea"/>
            </a:endParaRPr>
          </a:p>
          <a:p>
            <a:pPr marL="0" indent="0" latinLnBrk="1">
              <a:buNone/>
            </a:pPr>
            <a:r>
              <a:rPr lang="zh-CN" altLang="zh-CN" dirty="0" smtClean="0">
                <a:latin typeface="+mn-ea"/>
              </a:rPr>
              <a:t>（</a:t>
            </a:r>
            <a:r>
              <a:rPr lang="en-US" altLang="zh-CN" dirty="0" smtClean="0">
                <a:latin typeface="+mn-ea"/>
              </a:rPr>
              <a:t>1</a:t>
            </a:r>
            <a:r>
              <a:rPr lang="zh-CN" altLang="zh-CN" dirty="0" smtClean="0">
                <a:latin typeface="+mn-ea"/>
              </a:rPr>
              <a:t>）行内元素</a:t>
            </a:r>
          </a:p>
          <a:p>
            <a:pPr marL="0" indent="0" latinLnBrk="1"/>
            <a:r>
              <a:rPr lang="zh-CN" altLang="zh-CN" dirty="0" smtClean="0">
                <a:latin typeface="+mn-ea"/>
              </a:rPr>
              <a:t>行内元素所在的行内框，其外边界与其行高的上、下边对齐。因此此类行内框行高的顶边和底边就是其外边界。</a:t>
            </a:r>
          </a:p>
          <a:p>
            <a:pPr marL="0" indent="0" latinLnBrk="1"/>
            <a:r>
              <a:rPr lang="zh-CN" altLang="zh-CN" dirty="0" smtClean="0">
                <a:latin typeface="+mn-ea"/>
              </a:rPr>
              <a:t>行内元素所在的行内框，其基线是文本字符恰好位于其上的那条线。大致来说，基线总是穿过字体高度一半以下的某一点。</a:t>
            </a:r>
          </a:p>
          <a:p>
            <a:pPr marL="0" indent="0">
              <a:buNone/>
            </a:pPr>
            <a:endParaRPr lang="zh-CN" altLang="en-US" dirty="0" smtClean="0">
              <a:latin typeface="+mn-ea"/>
            </a:endParaRPr>
          </a:p>
        </p:txBody>
      </p:sp>
    </p:spTree>
    <p:extLst>
      <p:ext uri="{BB962C8B-B14F-4D97-AF65-F5344CB8AC3E}">
        <p14:creationId xmlns:p14="http://schemas.microsoft.com/office/powerpoint/2010/main" val="4118590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4.4.3 </a:t>
            </a:r>
            <a:r>
              <a:rPr lang="zh-CN" altLang="en-US" kern="1200" dirty="0">
                <a:solidFill>
                  <a:srgbClr val="F8F8F8"/>
                </a:solidFill>
                <a:latin typeface="微软雅黑"/>
                <a:cs typeface="+mn-cs"/>
              </a:rPr>
              <a:t>垂直对齐</a:t>
            </a:r>
          </a:p>
        </p:txBody>
      </p:sp>
      <p:sp>
        <p:nvSpPr>
          <p:cNvPr id="3" name="内容占位符 2"/>
          <p:cNvSpPr>
            <a:spLocks noGrp="1"/>
          </p:cNvSpPr>
          <p:nvPr>
            <p:ph idx="1"/>
          </p:nvPr>
        </p:nvSpPr>
        <p:spPr>
          <a:xfrm>
            <a:off x="1261939" y="908720"/>
            <a:ext cx="10237041" cy="4826000"/>
          </a:xfrm>
        </p:spPr>
        <p:txBody>
          <a:bodyPr/>
          <a:lstStyle/>
          <a:p>
            <a:pPr marL="0" indent="0" latinLnBrk="1">
              <a:buNone/>
              <a:defRPr/>
            </a:pPr>
            <a:r>
              <a:rPr lang="zh-CN" altLang="en-US" dirty="0" smtClean="0">
                <a:latin typeface="+mn-ea"/>
              </a:rPr>
              <a:t>（</a:t>
            </a:r>
            <a:r>
              <a:rPr lang="en-US" altLang="zh-CN" dirty="0" smtClean="0">
                <a:latin typeface="+mn-ea"/>
              </a:rPr>
              <a:t>2</a:t>
            </a:r>
            <a:r>
              <a:rPr lang="zh-CN" altLang="en-US" dirty="0" smtClean="0">
                <a:latin typeface="+mn-ea"/>
              </a:rPr>
              <a:t>）</a:t>
            </a:r>
            <a:r>
              <a:rPr lang="zh-CN" altLang="zh-CN" dirty="0" smtClean="0">
                <a:latin typeface="+mn-ea"/>
              </a:rPr>
              <a:t>行内块元素</a:t>
            </a:r>
            <a:endParaRPr lang="en-US" altLang="zh-CN" dirty="0" smtClean="0">
              <a:latin typeface="+mn-ea"/>
            </a:endParaRPr>
          </a:p>
          <a:p>
            <a:pPr marL="0" indent="0" latinLnBrk="1">
              <a:defRPr/>
            </a:pPr>
            <a:r>
              <a:rPr lang="zh-CN" altLang="zh-CN" dirty="0" smtClean="0">
                <a:latin typeface="+mn-ea"/>
              </a:rPr>
              <a:t>行内块所在的行内框，其外边界与其行内块最外层的外边距盒子的上、下边对齐。</a:t>
            </a:r>
            <a:endParaRPr lang="en-US" altLang="zh-CN" dirty="0" smtClean="0">
              <a:latin typeface="+mn-ea"/>
            </a:endParaRPr>
          </a:p>
          <a:p>
            <a:pPr marL="0" indent="0" latinLnBrk="1">
              <a:defRPr/>
            </a:pPr>
            <a:r>
              <a:rPr lang="zh-CN" altLang="zh-CN" dirty="0" smtClean="0">
                <a:latin typeface="+mn-ea"/>
              </a:rPr>
              <a:t>行内块框的基线取决于它是否包含普通流</a:t>
            </a:r>
            <a:r>
              <a:rPr lang="zh-CN" altLang="en-US" dirty="0" smtClean="0">
                <a:latin typeface="+mn-ea"/>
              </a:rPr>
              <a:t>中的</a:t>
            </a:r>
            <a:r>
              <a:rPr lang="zh-CN" altLang="zh-CN" dirty="0" smtClean="0">
                <a:latin typeface="+mn-ea"/>
              </a:rPr>
              <a:t>内容：</a:t>
            </a:r>
          </a:p>
          <a:p>
            <a:pPr lvl="1" latinLnBrk="1">
              <a:defRPr/>
            </a:pPr>
            <a:r>
              <a:rPr lang="zh-CN" altLang="zh-CN" dirty="0" smtClean="0">
                <a:latin typeface="+mn-ea"/>
                <a:ea typeface="+mn-ea"/>
              </a:rPr>
              <a:t>有</a:t>
            </a:r>
            <a:r>
              <a:rPr lang="zh-CN" altLang="en-US" dirty="0" smtClean="0">
                <a:latin typeface="+mn-ea"/>
                <a:ea typeface="+mn-ea"/>
              </a:rPr>
              <a:t>普通文档</a:t>
            </a:r>
            <a:r>
              <a:rPr lang="zh-CN" altLang="zh-CN" dirty="0" smtClean="0">
                <a:latin typeface="+mn-ea"/>
                <a:ea typeface="+mn-ea"/>
              </a:rPr>
              <a:t>流</a:t>
            </a:r>
            <a:r>
              <a:rPr lang="zh-CN" altLang="en-US" dirty="0" smtClean="0">
                <a:latin typeface="+mn-ea"/>
                <a:ea typeface="+mn-ea"/>
              </a:rPr>
              <a:t>中</a:t>
            </a:r>
            <a:r>
              <a:rPr lang="zh-CN" altLang="zh-CN" dirty="0" smtClean="0">
                <a:latin typeface="+mn-ea"/>
                <a:ea typeface="+mn-ea"/>
              </a:rPr>
              <a:t>内容的行内块框，基线就是普通流中最后内容元素的基线（左）。这个最后元素的基线是按照它自己的规则找到的。</a:t>
            </a:r>
          </a:p>
          <a:p>
            <a:pPr lvl="1" latinLnBrk="1">
              <a:defRPr/>
            </a:pPr>
            <a:r>
              <a:rPr lang="zh-CN" altLang="zh-CN" dirty="0" smtClean="0">
                <a:latin typeface="+mn-ea"/>
                <a:ea typeface="+mn-ea"/>
              </a:rPr>
              <a:t>有</a:t>
            </a:r>
            <a:r>
              <a:rPr lang="zh-CN" altLang="en-US" dirty="0" smtClean="0">
                <a:latin typeface="+mn-ea"/>
                <a:ea typeface="+mn-ea"/>
              </a:rPr>
              <a:t>普通文档</a:t>
            </a:r>
            <a:r>
              <a:rPr lang="zh-CN" altLang="zh-CN" dirty="0" smtClean="0">
                <a:latin typeface="+mn-ea"/>
                <a:ea typeface="+mn-ea"/>
              </a:rPr>
              <a:t>流</a:t>
            </a:r>
            <a:r>
              <a:rPr lang="zh-CN" altLang="en-US" dirty="0" smtClean="0">
                <a:latin typeface="+mn-ea"/>
                <a:ea typeface="+mn-ea"/>
              </a:rPr>
              <a:t>中</a:t>
            </a:r>
            <a:r>
              <a:rPr lang="zh-CN" altLang="zh-CN" dirty="0" smtClean="0">
                <a:latin typeface="+mn-ea"/>
                <a:ea typeface="+mn-ea"/>
              </a:rPr>
              <a:t>内容</a:t>
            </a:r>
            <a:r>
              <a:rPr lang="zh-CN" altLang="en-US" dirty="0" smtClean="0">
                <a:latin typeface="+mn-ea"/>
                <a:ea typeface="+mn-ea"/>
              </a:rPr>
              <a:t>，</a:t>
            </a:r>
            <a:r>
              <a:rPr lang="zh-CN" altLang="zh-CN" dirty="0" smtClean="0">
                <a:latin typeface="+mn-ea"/>
                <a:ea typeface="+mn-ea"/>
              </a:rPr>
              <a:t>但</a:t>
            </a:r>
            <a:r>
              <a:rPr lang="en-US" altLang="zh-CN" dirty="0" smtClean="0">
                <a:latin typeface="+mn-ea"/>
                <a:ea typeface="+mn-ea"/>
              </a:rPr>
              <a:t>overflow</a:t>
            </a:r>
            <a:r>
              <a:rPr lang="zh-CN" altLang="zh-CN" dirty="0" smtClean="0">
                <a:latin typeface="+mn-ea"/>
                <a:ea typeface="+mn-ea"/>
              </a:rPr>
              <a:t>属性值不是</a:t>
            </a:r>
            <a:r>
              <a:rPr lang="en-US" altLang="zh-CN" dirty="0" smtClean="0">
                <a:latin typeface="+mn-ea"/>
                <a:ea typeface="+mn-ea"/>
              </a:rPr>
              <a:t>visible</a:t>
            </a:r>
            <a:r>
              <a:rPr lang="zh-CN" altLang="zh-CN" dirty="0" smtClean="0">
                <a:latin typeface="+mn-ea"/>
                <a:ea typeface="+mn-ea"/>
              </a:rPr>
              <a:t>的行内块框，基线就是外边距盒子的底边（中）。</a:t>
            </a:r>
          </a:p>
          <a:p>
            <a:pPr lvl="1" latinLnBrk="1">
              <a:defRPr/>
            </a:pPr>
            <a:r>
              <a:rPr lang="zh-CN" altLang="zh-CN" dirty="0" smtClean="0">
                <a:latin typeface="+mn-ea"/>
                <a:ea typeface="+mn-ea"/>
              </a:rPr>
              <a:t>没有</a:t>
            </a:r>
            <a:r>
              <a:rPr lang="zh-CN" altLang="en-US" dirty="0">
                <a:latin typeface="+mn-ea"/>
                <a:ea typeface="+mn-ea"/>
              </a:rPr>
              <a:t>普通文档</a:t>
            </a:r>
            <a:r>
              <a:rPr lang="zh-CN" altLang="zh-CN" dirty="0" smtClean="0">
                <a:latin typeface="+mn-ea"/>
                <a:ea typeface="+mn-ea"/>
              </a:rPr>
              <a:t>流</a:t>
            </a:r>
            <a:r>
              <a:rPr lang="zh-CN" altLang="en-US" dirty="0" smtClean="0">
                <a:latin typeface="+mn-ea"/>
                <a:ea typeface="+mn-ea"/>
              </a:rPr>
              <a:t>中</a:t>
            </a:r>
            <a:r>
              <a:rPr lang="zh-CN" altLang="zh-CN" dirty="0" smtClean="0">
                <a:latin typeface="+mn-ea"/>
                <a:ea typeface="+mn-ea"/>
              </a:rPr>
              <a:t>内容的行内块框，基线同样是外边距盒子的底边（右）。</a:t>
            </a:r>
          </a:p>
          <a:p>
            <a:pPr marL="0" indent="0">
              <a:defRPr/>
            </a:pPr>
            <a:endParaRPr lang="zh-CN" altLang="en-US" dirty="0" smtClean="0">
              <a:latin typeface="+mn-ea"/>
            </a:endParaRPr>
          </a:p>
        </p:txBody>
      </p:sp>
      <p:pic>
        <p:nvPicPr>
          <p:cNvPr id="5018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795" y="4348114"/>
            <a:ext cx="90043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8623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p:cNvSpPr>
            <a:spLocks noGrp="1"/>
          </p:cNvSpPr>
          <p:nvPr>
            <p:ph idx="1"/>
          </p:nvPr>
        </p:nvSpPr>
        <p:spPr>
          <a:xfrm>
            <a:off x="1129829" y="836713"/>
            <a:ext cx="9937104" cy="3960440"/>
          </a:xfrm>
        </p:spPr>
        <p:txBody>
          <a:bodyPr/>
          <a:lstStyle/>
          <a:p>
            <a:pPr marL="0" indent="0">
              <a:buNone/>
            </a:pPr>
            <a:r>
              <a:rPr lang="en-US" altLang="zh-CN" dirty="0" smtClean="0">
                <a:latin typeface="+mn-ea"/>
              </a:rPr>
              <a:t>3</a:t>
            </a:r>
            <a:r>
              <a:rPr lang="zh-CN" altLang="zh-CN" dirty="0" smtClean="0">
                <a:latin typeface="+mn-ea"/>
              </a:rPr>
              <a:t>．</a:t>
            </a:r>
            <a:r>
              <a:rPr lang="zh-CN" altLang="zh-CN" b="1" dirty="0" smtClean="0">
                <a:latin typeface="+mn-ea"/>
              </a:rPr>
              <a:t>行框的基线与外边界</a:t>
            </a:r>
            <a:endParaRPr lang="zh-CN" altLang="zh-CN" dirty="0" smtClean="0">
              <a:latin typeface="+mn-ea"/>
            </a:endParaRPr>
          </a:p>
          <a:p>
            <a:pPr marL="0" indent="0" latinLnBrk="1"/>
            <a:r>
              <a:rPr lang="zh-CN" altLang="zh-CN" dirty="0" smtClean="0">
                <a:latin typeface="+mn-ea"/>
              </a:rPr>
              <a:t>行框的顶边与该行中最顶部行内框的顶边重合，底边与该行中最底部行内框的底边重合。因此</a:t>
            </a:r>
            <a:r>
              <a:rPr lang="zh-CN" altLang="en-US" dirty="0" smtClean="0">
                <a:latin typeface="+mn-ea"/>
              </a:rPr>
              <a:t>下</a:t>
            </a:r>
            <a:r>
              <a:rPr lang="zh-CN" altLang="zh-CN" dirty="0" smtClean="0">
                <a:latin typeface="+mn-ea"/>
              </a:rPr>
              <a:t>图中的红线表示的就是行框上下外边界。</a:t>
            </a:r>
          </a:p>
          <a:p>
            <a:pPr marL="0" indent="0" latinLnBrk="1"/>
            <a:r>
              <a:rPr lang="zh-CN" altLang="zh-CN" dirty="0" smtClean="0">
                <a:latin typeface="+mn-ea"/>
              </a:rPr>
              <a:t>行框的基线是个变量，根据各个诸多条件，才能确定行框的基线所在位置。比如要符合</a:t>
            </a:r>
            <a:r>
              <a:rPr lang="en-US" altLang="zh-CN" dirty="0" smtClean="0">
                <a:latin typeface="+mn-ea"/>
              </a:rPr>
              <a:t>vertical-align</a:t>
            </a:r>
            <a:r>
              <a:rPr lang="zh-CN" altLang="zh-CN" dirty="0" smtClean="0">
                <a:latin typeface="+mn-ea"/>
              </a:rPr>
              <a:t>指定的条件，同时还要保证行框高度尽可能小。</a:t>
            </a:r>
          </a:p>
          <a:p>
            <a:pPr marL="0" indent="0"/>
            <a:r>
              <a:rPr lang="zh-CN" altLang="zh-CN" dirty="0" smtClean="0">
                <a:latin typeface="+mn-ea"/>
              </a:rPr>
              <a:t>因为行框的基线并不可见，所以有时候不容易确定它的位置。但实际上有个简单的办法可以令其可见。只要在相应行的开头加上一个字母，比如上图中开头的“</a:t>
            </a:r>
            <a:r>
              <a:rPr lang="en-US" altLang="zh-CN" dirty="0" smtClean="0">
                <a:latin typeface="+mn-ea"/>
              </a:rPr>
              <a:t>x</a:t>
            </a:r>
            <a:r>
              <a:rPr lang="zh-CN" altLang="zh-CN" dirty="0" smtClean="0">
                <a:latin typeface="+mn-ea"/>
              </a:rPr>
              <a:t>”即可。如果这个字母没有被设置对齐，那么它默认就位于基线之上。</a:t>
            </a:r>
          </a:p>
          <a:p>
            <a:pPr marL="0" indent="0" latinLnBrk="1"/>
            <a:r>
              <a:rPr lang="zh-CN" altLang="zh-CN" dirty="0" smtClean="0">
                <a:latin typeface="+mn-ea"/>
              </a:rPr>
              <a:t>围绕基线的是行框中未经对齐设置的</a:t>
            </a:r>
            <a:r>
              <a:rPr lang="zh-CN" altLang="zh-CN" b="1" dirty="0" smtClean="0">
                <a:latin typeface="+mn-ea"/>
              </a:rPr>
              <a:t>文本盒子</a:t>
            </a:r>
            <a:r>
              <a:rPr lang="zh-CN" altLang="zh-CN" dirty="0" smtClean="0">
                <a:latin typeface="+mn-ea"/>
              </a:rPr>
              <a:t>。如图</a:t>
            </a:r>
            <a:r>
              <a:rPr lang="en-US" altLang="zh-CN" dirty="0" smtClean="0">
                <a:latin typeface="+mn-ea"/>
              </a:rPr>
              <a:t>4-32</a:t>
            </a:r>
            <a:r>
              <a:rPr lang="zh-CN" altLang="zh-CN" dirty="0" smtClean="0">
                <a:latin typeface="+mn-ea"/>
              </a:rPr>
              <a:t>中的“</a:t>
            </a:r>
            <a:r>
              <a:rPr lang="en-US" altLang="zh-CN" dirty="0" smtClean="0">
                <a:latin typeface="+mn-ea"/>
              </a:rPr>
              <a:t>This</a:t>
            </a:r>
            <a:r>
              <a:rPr lang="zh-CN" altLang="zh-CN" dirty="0" smtClean="0">
                <a:latin typeface="+mn-ea"/>
              </a:rPr>
              <a:t>”文本盒子。文本盒子的高度等于其父元素的</a:t>
            </a:r>
            <a:r>
              <a:rPr lang="en-US" altLang="zh-CN" dirty="0" smtClean="0">
                <a:latin typeface="+mn-ea"/>
              </a:rPr>
              <a:t>font-size</a:t>
            </a:r>
            <a:r>
              <a:rPr lang="zh-CN" altLang="zh-CN" dirty="0" smtClean="0">
                <a:latin typeface="+mn-ea"/>
              </a:rPr>
              <a:t>。由于文本盒子与基线关联，所以如果基线移动，它也会跟着移动。</a:t>
            </a:r>
          </a:p>
          <a:p>
            <a:pPr marL="0" indent="0"/>
            <a:endParaRPr lang="zh-CN" altLang="en-US" dirty="0" smtClean="0">
              <a:latin typeface="+mn-ea"/>
            </a:endParaRPr>
          </a:p>
        </p:txBody>
      </p:sp>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954" y="4725144"/>
            <a:ext cx="8609013"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4.4.3 </a:t>
            </a:r>
            <a:r>
              <a:rPr lang="zh-CN" altLang="en-US" kern="1200" dirty="0">
                <a:solidFill>
                  <a:srgbClr val="F8F8F8"/>
                </a:solidFill>
                <a:latin typeface="微软雅黑"/>
                <a:cs typeface="+mn-cs"/>
              </a:rPr>
              <a:t>垂直对齐</a:t>
            </a:r>
          </a:p>
        </p:txBody>
      </p:sp>
    </p:spTree>
    <p:extLst>
      <p:ext uri="{BB962C8B-B14F-4D97-AF65-F5344CB8AC3E}">
        <p14:creationId xmlns:p14="http://schemas.microsoft.com/office/powerpoint/2010/main" val="3849030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内容占位符 2"/>
          <p:cNvSpPr>
            <a:spLocks noGrp="1"/>
          </p:cNvSpPr>
          <p:nvPr>
            <p:ph idx="1"/>
          </p:nvPr>
        </p:nvSpPr>
        <p:spPr>
          <a:xfrm>
            <a:off x="1345853" y="1124744"/>
            <a:ext cx="8388350" cy="2733675"/>
          </a:xfrm>
        </p:spPr>
        <p:txBody>
          <a:bodyPr/>
          <a:lstStyle/>
          <a:p>
            <a:pPr marL="0" indent="0" latinLnBrk="1">
              <a:buNone/>
            </a:pPr>
            <a:r>
              <a:rPr lang="zh-CN" altLang="zh-CN" dirty="0" smtClean="0">
                <a:latin typeface="+mn-ea"/>
              </a:rPr>
              <a:t>简单总结以上最重要的两点：</a:t>
            </a:r>
          </a:p>
          <a:p>
            <a:pPr marL="0" indent="0" latinLnBrk="1"/>
            <a:r>
              <a:rPr lang="zh-CN" altLang="zh-CN" dirty="0" smtClean="0">
                <a:latin typeface="+mn-ea"/>
              </a:rPr>
              <a:t>行框中有基线、文本盒子、行内框，还有上边和下边。行框中的内容可以垂直对齐。</a:t>
            </a:r>
          </a:p>
          <a:p>
            <a:pPr marL="0" indent="0" latinLnBrk="1"/>
            <a:r>
              <a:rPr lang="zh-CN" altLang="zh-CN" dirty="0" smtClean="0">
                <a:latin typeface="+mn-ea"/>
              </a:rPr>
              <a:t>行内框有基线、上边和下边。可以通过</a:t>
            </a:r>
            <a:r>
              <a:rPr lang="en-US" altLang="zh-CN" dirty="0" smtClean="0">
                <a:latin typeface="+mn-ea"/>
              </a:rPr>
              <a:t>vertical-align</a:t>
            </a:r>
            <a:r>
              <a:rPr lang="zh-CN" altLang="zh-CN" dirty="0" smtClean="0">
                <a:latin typeface="+mn-ea"/>
              </a:rPr>
              <a:t>控制行内框在行框内的垂直对齐</a:t>
            </a:r>
          </a:p>
        </p:txBody>
      </p:sp>
      <p:sp>
        <p:nvSpPr>
          <p:cNvPr id="4"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4.4.3 </a:t>
            </a:r>
            <a:r>
              <a:rPr lang="zh-CN" altLang="en-US" kern="1200" dirty="0">
                <a:solidFill>
                  <a:srgbClr val="F8F8F8"/>
                </a:solidFill>
                <a:latin typeface="微软雅黑"/>
                <a:cs typeface="+mn-cs"/>
              </a:rPr>
              <a:t>垂直对齐</a:t>
            </a:r>
          </a:p>
        </p:txBody>
      </p:sp>
    </p:spTree>
    <p:extLst>
      <p:ext uri="{BB962C8B-B14F-4D97-AF65-F5344CB8AC3E}">
        <p14:creationId xmlns:p14="http://schemas.microsoft.com/office/powerpoint/2010/main" val="890958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内容占位符 2"/>
          <p:cNvSpPr>
            <a:spLocks noGrp="1"/>
          </p:cNvSpPr>
          <p:nvPr>
            <p:ph idx="1"/>
          </p:nvPr>
        </p:nvSpPr>
        <p:spPr>
          <a:xfrm>
            <a:off x="1720850" y="931923"/>
            <a:ext cx="8388350" cy="812800"/>
          </a:xfrm>
        </p:spPr>
        <p:txBody>
          <a:bodyPr/>
          <a:lstStyle/>
          <a:p>
            <a:pPr marL="0" indent="0">
              <a:buNone/>
            </a:pPr>
            <a:r>
              <a:rPr lang="en-US" altLang="zh-CN" dirty="0" smtClean="0">
                <a:latin typeface="+mn-ea"/>
              </a:rPr>
              <a:t>4</a:t>
            </a:r>
            <a:r>
              <a:rPr lang="zh-CN" altLang="zh-CN" dirty="0" smtClean="0">
                <a:latin typeface="+mn-ea"/>
              </a:rPr>
              <a:t>．</a:t>
            </a:r>
            <a:r>
              <a:rPr lang="en-US" altLang="zh-CN" b="1" dirty="0" smtClean="0">
                <a:latin typeface="+mn-ea"/>
              </a:rPr>
              <a:t>vertical-align</a:t>
            </a:r>
            <a:r>
              <a:rPr lang="zh-CN" altLang="zh-CN" b="1" dirty="0" smtClean="0">
                <a:latin typeface="+mn-ea"/>
              </a:rPr>
              <a:t>属性值</a:t>
            </a:r>
            <a:endParaRPr lang="zh-CN" altLang="zh-CN" dirty="0" smtClean="0">
              <a:latin typeface="+mn-ea"/>
            </a:endParaRPr>
          </a:p>
          <a:p>
            <a:pPr marL="0" indent="0">
              <a:buNone/>
            </a:pPr>
            <a:r>
              <a:rPr lang="zh-CN" altLang="zh-CN" dirty="0" smtClean="0">
                <a:latin typeface="+mn-ea"/>
              </a:rPr>
              <a:t>（</a:t>
            </a:r>
            <a:r>
              <a:rPr lang="en-US" altLang="zh-CN" dirty="0" smtClean="0">
                <a:latin typeface="+mn-ea"/>
              </a:rPr>
              <a:t>1</a:t>
            </a:r>
            <a:r>
              <a:rPr lang="zh-CN" altLang="zh-CN" dirty="0" smtClean="0">
                <a:latin typeface="+mn-ea"/>
              </a:rPr>
              <a:t>）将元素的基线，参照父元素的基线对齐</a:t>
            </a:r>
          </a:p>
        </p:txBody>
      </p:sp>
      <p:pic>
        <p:nvPicPr>
          <p:cNvPr id="53252" name="Picture 2" descr="微信图片_20180625211309"/>
          <p:cNvPicPr>
            <a:picLocks noChangeAspect="1" noChangeArrowheads="1"/>
          </p:cNvPicPr>
          <p:nvPr/>
        </p:nvPicPr>
        <p:blipFill>
          <a:blip r:embed="rId2">
            <a:extLst>
              <a:ext uri="{28A0092B-C50C-407E-A947-70E740481C1C}">
                <a14:useLocalDpi xmlns:a14="http://schemas.microsoft.com/office/drawing/2010/main" val="0"/>
              </a:ext>
            </a:extLst>
          </a:blip>
          <a:srcRect r="783"/>
          <a:stretch>
            <a:fillRect/>
          </a:stretch>
        </p:blipFill>
        <p:spPr bwMode="auto">
          <a:xfrm>
            <a:off x="1777207" y="2205038"/>
            <a:ext cx="80867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内容占位符 2"/>
          <p:cNvSpPr txBox="1">
            <a:spLocks/>
          </p:cNvSpPr>
          <p:nvPr/>
        </p:nvSpPr>
        <p:spPr bwMode="auto">
          <a:xfrm>
            <a:off x="1907381" y="3792538"/>
            <a:ext cx="8388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spcBef>
                <a:spcPct val="20000"/>
              </a:spcBef>
              <a:buClr>
                <a:schemeClr val="accent1"/>
              </a:buClr>
              <a:buFont typeface="Wingdings" panose="05000000000000000000" pitchFamily="2" charset="2"/>
              <a:buNone/>
              <a:defRPr sz="2000">
                <a:solidFill>
                  <a:schemeClr val="accent2"/>
                </a:solidFill>
                <a:latin typeface="+mn-ea"/>
                <a:ea typeface="+mn-ea"/>
              </a:defRPr>
            </a:lvl1pPr>
            <a:lvl2pPr marL="742950" indent="-285750" eaLnBrk="0" hangingPunct="0">
              <a:spcBef>
                <a:spcPct val="20000"/>
              </a:spcBef>
              <a:buClr>
                <a:schemeClr val="tx2"/>
              </a:buClr>
              <a:buFont typeface="Wingdings" panose="05000000000000000000" pitchFamily="2" charset="2"/>
              <a:buChar char="Ø"/>
              <a:defRPr sz="2000" b="1">
                <a:solidFill>
                  <a:schemeClr val="accent2"/>
                </a:solidFill>
                <a:latin typeface="华文仿宋" panose="02010600040101010101" pitchFamily="2" charset="-122"/>
                <a:ea typeface="华文仿宋" panose="02010600040101010101" pitchFamily="2" charset="-122"/>
              </a:defRPr>
            </a:lvl2pPr>
            <a:lvl3pPr marL="1143000" indent="-228600" eaLnBrk="0" hangingPunct="0">
              <a:spcBef>
                <a:spcPct val="20000"/>
              </a:spcBef>
              <a:buClr>
                <a:schemeClr val="tx1"/>
              </a:buClr>
              <a:buFont typeface="Wingdings" panose="05000000000000000000" pitchFamily="2" charset="2"/>
              <a:buChar char="ü"/>
              <a:defRPr sz="2000">
                <a:solidFill>
                  <a:schemeClr val="accent2"/>
                </a:solidFill>
                <a:latin typeface="华文楷体" panose="02010600040101010101" pitchFamily="2" charset="-122"/>
                <a:ea typeface="华文楷体" panose="02010600040101010101" pitchFamily="2" charset="-122"/>
              </a:defRPr>
            </a:lvl3pPr>
            <a:lvl4pPr marL="1600200" indent="-228600" eaLnBrk="0" hangingPunct="0">
              <a:spcBef>
                <a:spcPct val="20000"/>
              </a:spcBef>
              <a:buClr>
                <a:srgbClr val="FFC000"/>
              </a:buClr>
              <a:buFont typeface="Wingdings" panose="05000000000000000000" pitchFamily="2" charset="2"/>
              <a:buChar char="u"/>
              <a:defRPr sz="2000">
                <a:solidFill>
                  <a:schemeClr val="accent2"/>
                </a:solidFill>
                <a:latin typeface="+mn-lt"/>
              </a:defRPr>
            </a:lvl4pPr>
            <a:lvl5pPr marL="2057400" indent="-228600" eaLnBrk="0" hangingPunct="0">
              <a:spcBef>
                <a:spcPct val="20000"/>
              </a:spcBef>
              <a:buClr>
                <a:srgbClr val="FFC000"/>
              </a:buClr>
              <a:buFont typeface="Wingdings" panose="05000000000000000000" pitchFamily="2" charset="2"/>
              <a:buChar char="u"/>
              <a:defRPr sz="2000">
                <a:solidFill>
                  <a:schemeClr val="accent2"/>
                </a:solidFill>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zh-CN" dirty="0"/>
              <a:t>（</a:t>
            </a:r>
            <a:r>
              <a:rPr lang="en-US" altLang="zh-CN" dirty="0"/>
              <a:t>2</a:t>
            </a:r>
            <a:r>
              <a:rPr lang="zh-CN" altLang="zh-CN" dirty="0"/>
              <a:t>）将行内框的中心点，参照父元素的基线对齐</a:t>
            </a:r>
            <a:endParaRPr lang="zh-CN" altLang="en-US" dirty="0"/>
          </a:p>
        </p:txBody>
      </p:sp>
      <p:pic>
        <p:nvPicPr>
          <p:cNvPr id="53254" name="Picture 2" descr="微信图片_201806252115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281" y="4652963"/>
            <a:ext cx="809148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4.4.3 </a:t>
            </a:r>
            <a:r>
              <a:rPr lang="zh-CN" altLang="en-US" kern="1200" dirty="0">
                <a:solidFill>
                  <a:srgbClr val="F8F8F8"/>
                </a:solidFill>
                <a:latin typeface="微软雅黑"/>
                <a:cs typeface="+mn-cs"/>
              </a:rPr>
              <a:t>垂直对齐</a:t>
            </a:r>
          </a:p>
        </p:txBody>
      </p:sp>
    </p:spTree>
    <p:extLst>
      <p:ext uri="{BB962C8B-B14F-4D97-AF65-F5344CB8AC3E}">
        <p14:creationId xmlns:p14="http://schemas.microsoft.com/office/powerpoint/2010/main" val="3890091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4.4.3 </a:t>
            </a:r>
            <a:r>
              <a:rPr lang="zh-CN" altLang="en-US" kern="1200" dirty="0">
                <a:solidFill>
                  <a:srgbClr val="F8F8F8"/>
                </a:solidFill>
                <a:latin typeface="微软雅黑"/>
                <a:cs typeface="+mn-cs"/>
              </a:rPr>
              <a:t>垂直对齐</a:t>
            </a:r>
          </a:p>
        </p:txBody>
      </p:sp>
      <p:sp>
        <p:nvSpPr>
          <p:cNvPr id="54275" name="矩形 4"/>
          <p:cNvSpPr>
            <a:spLocks noChangeArrowheads="1"/>
          </p:cNvSpPr>
          <p:nvPr/>
        </p:nvSpPr>
        <p:spPr bwMode="auto">
          <a:xfrm>
            <a:off x="1633885" y="1145301"/>
            <a:ext cx="84248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20000"/>
              </a:spcBef>
              <a:buClr>
                <a:schemeClr val="accent1"/>
              </a:buClr>
              <a:buFont typeface="Wingdings" panose="05000000000000000000" pitchFamily="2" charset="2"/>
              <a:buNone/>
            </a:pPr>
            <a:r>
              <a:rPr lang="zh-CN" altLang="zh-CN" sz="2000" dirty="0">
                <a:solidFill>
                  <a:schemeClr val="accent2"/>
                </a:solidFill>
                <a:latin typeface="+mn-ea"/>
                <a:ea typeface="+mn-ea"/>
              </a:rPr>
              <a:t>（</a:t>
            </a:r>
            <a:r>
              <a:rPr lang="en-US" altLang="zh-CN" sz="2000" dirty="0">
                <a:solidFill>
                  <a:schemeClr val="accent2"/>
                </a:solidFill>
                <a:latin typeface="+mn-ea"/>
                <a:ea typeface="+mn-ea"/>
              </a:rPr>
              <a:t>3</a:t>
            </a:r>
            <a:r>
              <a:rPr lang="zh-CN" altLang="zh-CN" sz="2000" dirty="0">
                <a:solidFill>
                  <a:schemeClr val="accent2"/>
                </a:solidFill>
                <a:latin typeface="+mn-ea"/>
                <a:ea typeface="+mn-ea"/>
              </a:rPr>
              <a:t>）将行内框的外边缘，参照父元素行框的文本盒子对齐</a:t>
            </a:r>
            <a:endParaRPr lang="zh-CN" altLang="en-US" sz="2000" dirty="0">
              <a:solidFill>
                <a:schemeClr val="accent2"/>
              </a:solidFill>
              <a:latin typeface="+mn-ea"/>
              <a:ea typeface="+mn-ea"/>
            </a:endParaRPr>
          </a:p>
        </p:txBody>
      </p:sp>
      <p:pic>
        <p:nvPicPr>
          <p:cNvPr id="54276" name="Picture 3" descr="微信图片_201806252119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432" y="4941888"/>
            <a:ext cx="79232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矩形 5"/>
          <p:cNvSpPr>
            <a:spLocks noChangeArrowheads="1"/>
          </p:cNvSpPr>
          <p:nvPr/>
        </p:nvSpPr>
        <p:spPr bwMode="auto">
          <a:xfrm>
            <a:off x="1633885" y="3909239"/>
            <a:ext cx="81867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20000"/>
              </a:spcBef>
              <a:buClr>
                <a:schemeClr val="accent1"/>
              </a:buClr>
              <a:buFont typeface="Wingdings" panose="05000000000000000000" pitchFamily="2" charset="2"/>
              <a:buNone/>
            </a:pPr>
            <a:r>
              <a:rPr lang="zh-CN" altLang="zh-CN" sz="2000" dirty="0">
                <a:solidFill>
                  <a:schemeClr val="accent2"/>
                </a:solidFill>
                <a:latin typeface="+mn-ea"/>
                <a:ea typeface="+mn-ea"/>
              </a:rPr>
              <a:t>（</a:t>
            </a:r>
            <a:r>
              <a:rPr lang="en-US" altLang="zh-CN" sz="2000" dirty="0">
                <a:solidFill>
                  <a:schemeClr val="accent2"/>
                </a:solidFill>
                <a:latin typeface="+mn-ea"/>
                <a:ea typeface="+mn-ea"/>
              </a:rPr>
              <a:t>4</a:t>
            </a:r>
            <a:r>
              <a:rPr lang="zh-CN" altLang="zh-CN" sz="2000" dirty="0">
                <a:solidFill>
                  <a:schemeClr val="accent2"/>
                </a:solidFill>
                <a:latin typeface="+mn-ea"/>
                <a:ea typeface="+mn-ea"/>
              </a:rPr>
              <a:t>）将行内框的外边缘，参照父元素行框的外边界对齐</a:t>
            </a:r>
            <a:endParaRPr lang="zh-CN" altLang="en-US" sz="2000" dirty="0">
              <a:solidFill>
                <a:schemeClr val="accent2"/>
              </a:solidFill>
              <a:latin typeface="+mn-ea"/>
              <a:ea typeface="+mn-ea"/>
            </a:endParaRPr>
          </a:p>
        </p:txBody>
      </p:sp>
      <p:pic>
        <p:nvPicPr>
          <p:cNvPr id="54278" name="Picture 5" descr="微信图片_20180625211631"/>
          <p:cNvPicPr>
            <a:picLocks noChangeAspect="1" noChangeArrowheads="1"/>
          </p:cNvPicPr>
          <p:nvPr/>
        </p:nvPicPr>
        <p:blipFill>
          <a:blip r:embed="rId3">
            <a:extLst>
              <a:ext uri="{28A0092B-C50C-407E-A947-70E740481C1C}">
                <a14:useLocalDpi xmlns:a14="http://schemas.microsoft.com/office/drawing/2010/main" val="0"/>
              </a:ext>
            </a:extLst>
          </a:blip>
          <a:srcRect b="9422"/>
          <a:stretch>
            <a:fillRect/>
          </a:stretch>
        </p:blipFill>
        <p:spPr bwMode="auto">
          <a:xfrm>
            <a:off x="2270920" y="2060575"/>
            <a:ext cx="748823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249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7866" y="260648"/>
            <a:ext cx="8393113"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4.4.4 </a:t>
            </a:r>
            <a:r>
              <a:rPr lang="zh-CN" altLang="zh-CN" kern="1200" dirty="0">
                <a:solidFill>
                  <a:srgbClr val="F8F8F8"/>
                </a:solidFill>
                <a:latin typeface="微软雅黑"/>
                <a:cs typeface="+mn-cs"/>
              </a:rPr>
              <a:t>图片布局案例实践</a:t>
            </a:r>
            <a:endParaRPr lang="zh-CN" altLang="en-US" kern="1200" dirty="0">
              <a:solidFill>
                <a:srgbClr val="F8F8F8"/>
              </a:solidFill>
              <a:latin typeface="微软雅黑"/>
              <a:cs typeface="+mn-cs"/>
            </a:endParaRPr>
          </a:p>
        </p:txBody>
      </p:sp>
      <p:sp>
        <p:nvSpPr>
          <p:cNvPr id="55299" name="内容占位符 2"/>
          <p:cNvSpPr>
            <a:spLocks noGrp="1"/>
          </p:cNvSpPr>
          <p:nvPr>
            <p:ph idx="1"/>
          </p:nvPr>
        </p:nvSpPr>
        <p:spPr>
          <a:xfrm>
            <a:off x="1489869" y="985309"/>
            <a:ext cx="8388350" cy="812800"/>
          </a:xfrm>
        </p:spPr>
        <p:txBody>
          <a:bodyPr/>
          <a:lstStyle/>
          <a:p>
            <a:pPr marL="0" indent="0">
              <a:buNone/>
            </a:pPr>
            <a:r>
              <a:rPr lang="zh-CN" altLang="zh-CN" smtClean="0">
                <a:latin typeface="+mn-ea"/>
              </a:rPr>
              <a:t>【例</a:t>
            </a:r>
            <a:r>
              <a:rPr lang="en-US" altLang="zh-CN" smtClean="0">
                <a:latin typeface="+mn-ea"/>
              </a:rPr>
              <a:t>4-19</a:t>
            </a:r>
            <a:r>
              <a:rPr lang="zh-CN" altLang="zh-CN" smtClean="0">
                <a:latin typeface="+mn-ea"/>
              </a:rPr>
              <a:t>】制作如图</a:t>
            </a:r>
            <a:r>
              <a:rPr lang="en-US" altLang="zh-CN" smtClean="0">
                <a:latin typeface="+mn-ea"/>
              </a:rPr>
              <a:t>4-37</a:t>
            </a:r>
            <a:r>
              <a:rPr lang="zh-CN" altLang="zh-CN" smtClean="0">
                <a:latin typeface="+mn-ea"/>
              </a:rPr>
              <a:t>所示的产品列表页面。</a:t>
            </a:r>
          </a:p>
          <a:p>
            <a:pPr marL="0" indent="0"/>
            <a:endParaRPr lang="zh-CN" altLang="en-US" smtClean="0">
              <a:latin typeface="+mn-ea"/>
            </a:endParaRPr>
          </a:p>
        </p:txBody>
      </p:sp>
      <p:pic>
        <p:nvPicPr>
          <p:cNvPr id="553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021" y="1700808"/>
            <a:ext cx="6408737"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3141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045" y="747713"/>
            <a:ext cx="7170737"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7"/>
          <p:cNvSpPr txBox="1">
            <a:spLocks noChangeArrowheads="1"/>
          </p:cNvSpPr>
          <p:nvPr/>
        </p:nvSpPr>
        <p:spPr bwMode="auto">
          <a:xfrm>
            <a:off x="6041232" y="2112963"/>
            <a:ext cx="40433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chemeClr val="bg1"/>
                </a:solidFill>
                <a:ea typeface="黑体" panose="02010609060101010101" pitchFamily="49" charset="-122"/>
              </a:rPr>
              <a:t>什么是表单控件？</a:t>
            </a:r>
          </a:p>
        </p:txBody>
      </p:sp>
      <p:pic>
        <p:nvPicPr>
          <p:cNvPr id="35845" name="Picture 8" descr="问小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920" y="2528889"/>
            <a:ext cx="3411537" cy="352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p:cNvSpPr>
          <p:nvPr>
            <p:ph type="title"/>
          </p:nvPr>
        </p:nvSpPr>
        <p:spPr>
          <a:xfrm>
            <a:off x="1345853" y="260648"/>
            <a:ext cx="8393113"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4.5  </a:t>
            </a:r>
            <a:r>
              <a:rPr lang="zh-CN" altLang="zh-CN" kern="1200" dirty="0">
                <a:solidFill>
                  <a:srgbClr val="F8F8F8"/>
                </a:solidFill>
                <a:latin typeface="微软雅黑"/>
                <a:cs typeface="+mn-cs"/>
              </a:rPr>
              <a:t>表单及布局</a:t>
            </a:r>
            <a:endParaRPr lang="zh-CN" altLang="en-US" kern="1200" dirty="0">
              <a:solidFill>
                <a:srgbClr val="F8F8F8"/>
              </a:solidFill>
              <a:latin typeface="微软雅黑"/>
              <a:cs typeface="+mn-cs"/>
            </a:endParaRPr>
          </a:p>
        </p:txBody>
      </p:sp>
    </p:spTree>
    <p:custDataLst>
      <p:tags r:id="rId1"/>
    </p:custDataLst>
    <p:extLst>
      <p:ext uri="{BB962C8B-B14F-4D97-AF65-F5344CB8AC3E}">
        <p14:creationId xmlns:p14="http://schemas.microsoft.com/office/powerpoint/2010/main" val="340654012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4.1.2  CSS</a:t>
            </a:r>
            <a:r>
              <a:rPr lang="zh-CN" altLang="en-US" kern="1200" dirty="0">
                <a:solidFill>
                  <a:srgbClr val="F8F8F8"/>
                </a:solidFill>
                <a:latin typeface="微软雅黑"/>
                <a:cs typeface="+mn-cs"/>
              </a:rPr>
              <a:t>三种定位机制</a:t>
            </a:r>
          </a:p>
        </p:txBody>
      </p:sp>
      <p:sp>
        <p:nvSpPr>
          <p:cNvPr id="3" name="内容占位符 2"/>
          <p:cNvSpPr>
            <a:spLocks noGrp="1"/>
          </p:cNvSpPr>
          <p:nvPr>
            <p:ph idx="1"/>
          </p:nvPr>
        </p:nvSpPr>
        <p:spPr>
          <a:xfrm>
            <a:off x="1096426" y="1124744"/>
            <a:ext cx="9289032" cy="3600400"/>
          </a:xfrm>
        </p:spPr>
        <p:txBody>
          <a:bodyPr/>
          <a:lstStyle/>
          <a:p>
            <a:pPr>
              <a:defRPr/>
            </a:pPr>
            <a:r>
              <a:rPr lang="zh-CN" altLang="zh-CN" dirty="0" smtClean="0">
                <a:latin typeface="+mn-ea"/>
              </a:rPr>
              <a:t>浮动</a:t>
            </a:r>
            <a:r>
              <a:rPr lang="zh-CN" altLang="en-US" dirty="0" smtClean="0">
                <a:latin typeface="+mn-ea"/>
              </a:rPr>
              <a:t>和</a:t>
            </a:r>
            <a:r>
              <a:rPr lang="zh-CN" altLang="zh-CN" dirty="0" smtClean="0">
                <a:latin typeface="+mn-ea"/>
              </a:rPr>
              <a:t>绝对定位</a:t>
            </a:r>
            <a:endParaRPr lang="en-US" altLang="zh-CN" dirty="0" smtClean="0">
              <a:latin typeface="+mn-ea"/>
            </a:endParaRPr>
          </a:p>
          <a:p>
            <a:pPr>
              <a:defRPr/>
            </a:pPr>
            <a:endParaRPr lang="zh-CN" altLang="zh-CN" dirty="0" smtClean="0">
              <a:latin typeface="+mn-ea"/>
            </a:endParaRPr>
          </a:p>
          <a:p>
            <a:pPr marL="460375" lvl="1" indent="-460375">
              <a:buBlip>
                <a:blip r:embed="rId2"/>
              </a:buBlip>
              <a:defRPr/>
            </a:pPr>
            <a:r>
              <a:rPr lang="zh-CN" altLang="zh-CN" dirty="0" smtClean="0">
                <a:effectLst/>
                <a:latin typeface="+mn-ea"/>
                <a:ea typeface="+mn-ea"/>
              </a:rPr>
              <a:t>浮动和绝对定位都使得元素脱离普通流，元素原先在普通流中所占的空间会关闭，就好像该元素原来就不存在一样。</a:t>
            </a:r>
            <a:endParaRPr lang="en-US" altLang="zh-CN" dirty="0" smtClean="0">
              <a:latin typeface="+mn-ea"/>
              <a:ea typeface="+mn-ea"/>
            </a:endParaRPr>
          </a:p>
          <a:p>
            <a:pPr>
              <a:defRPr/>
            </a:pPr>
            <a:endParaRPr lang="zh-CN" altLang="en-US" dirty="0" smtClean="0">
              <a:latin typeface="+mn-ea"/>
            </a:endParaRPr>
          </a:p>
        </p:txBody>
      </p:sp>
    </p:spTree>
    <p:extLst>
      <p:ext uri="{BB962C8B-B14F-4D97-AF65-F5344CB8AC3E}">
        <p14:creationId xmlns:p14="http://schemas.microsoft.com/office/powerpoint/2010/main" val="678329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5"/>
          <p:cNvSpPr txBox="1">
            <a:spLocks noChangeArrowheads="1"/>
          </p:cNvSpPr>
          <p:nvPr/>
        </p:nvSpPr>
        <p:spPr bwMode="auto">
          <a:xfrm>
            <a:off x="4879182" y="3163888"/>
            <a:ext cx="3376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endParaRPr>
          </a:p>
        </p:txBody>
      </p:sp>
      <p:sp>
        <p:nvSpPr>
          <p:cNvPr id="4" name="虚尾箭头 28"/>
          <p:cNvSpPr>
            <a:spLocks noChangeArrowheads="1"/>
          </p:cNvSpPr>
          <p:nvPr/>
        </p:nvSpPr>
        <p:spPr bwMode="auto">
          <a:xfrm rot="5400000">
            <a:off x="6019007" y="4622801"/>
            <a:ext cx="454025" cy="41275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6693 w 21600"/>
              <a:gd name="T15" fmla="*/ 16200 h 21600"/>
            </a:gdLst>
            <a:ahLst/>
            <a:cxnLst>
              <a:cxn ang="T8">
                <a:pos x="T0" y="T1"/>
              </a:cxn>
              <a:cxn ang="T9">
                <a:pos x="T2" y="T3"/>
              </a:cxn>
              <a:cxn ang="T10">
                <a:pos x="T4" y="T5"/>
              </a:cxn>
              <a:cxn ang="T11">
                <a:pos x="T6" y="T7"/>
              </a:cxn>
            </a:cxnLst>
            <a:rect l="T12" t="T13" r="T14" b="T15"/>
            <a:pathLst>
              <a:path w="21600" h="21600">
                <a:moveTo>
                  <a:pt x="11786" y="0"/>
                </a:moveTo>
                <a:lnTo>
                  <a:pt x="11786" y="5400"/>
                </a:lnTo>
                <a:lnTo>
                  <a:pt x="3375" y="5400"/>
                </a:lnTo>
                <a:lnTo>
                  <a:pt x="3375" y="16200"/>
                </a:lnTo>
                <a:lnTo>
                  <a:pt x="11786" y="16200"/>
                </a:lnTo>
                <a:lnTo>
                  <a:pt x="11786" y="21600"/>
                </a:lnTo>
                <a:lnTo>
                  <a:pt x="21600" y="10800"/>
                </a:lnTo>
                <a:lnTo>
                  <a:pt x="1178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ACE6"/>
          </a:solidFill>
          <a:ln w="19050" cap="flat" cmpd="sng">
            <a:solidFill>
              <a:srgbClr val="00ACE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endParaRPr lang="zh-CN" altLang="en-US"/>
          </a:p>
        </p:txBody>
      </p:sp>
      <p:sp>
        <p:nvSpPr>
          <p:cNvPr id="36869" name="Text Box 14"/>
          <p:cNvSpPr txBox="1">
            <a:spLocks noChangeArrowheads="1"/>
          </p:cNvSpPr>
          <p:nvPr/>
        </p:nvSpPr>
        <p:spPr bwMode="auto">
          <a:xfrm>
            <a:off x="4849019" y="5314951"/>
            <a:ext cx="30019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endParaRPr>
          </a:p>
        </p:txBody>
      </p:sp>
      <p:sp>
        <p:nvSpPr>
          <p:cNvPr id="36876" name="Text Box 15"/>
          <p:cNvSpPr txBox="1">
            <a:spLocks noChangeArrowheads="1"/>
          </p:cNvSpPr>
          <p:nvPr/>
        </p:nvSpPr>
        <p:spPr bwMode="auto">
          <a:xfrm>
            <a:off x="4696121" y="5104918"/>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960096"/>
                </a:solidFill>
                <a:ea typeface="黑体" panose="02010609060101010101" pitchFamily="49" charset="-122"/>
              </a:rPr>
              <a:t>你了解这些表单控件？</a:t>
            </a:r>
          </a:p>
        </p:txBody>
      </p:sp>
      <p:sp>
        <p:nvSpPr>
          <p:cNvPr id="9" name="TextBox 2"/>
          <p:cNvSpPr txBox="1">
            <a:spLocks noChangeArrowheads="1"/>
          </p:cNvSpPr>
          <p:nvPr/>
        </p:nvSpPr>
        <p:spPr bwMode="auto">
          <a:xfrm>
            <a:off x="4972844" y="3471864"/>
            <a:ext cx="2533650" cy="892175"/>
          </a:xfrm>
          <a:prstGeom prst="rect">
            <a:avLst/>
          </a:prstGeom>
          <a:ln>
            <a:noFill/>
          </a:ln>
        </p:spPr>
        <p:style>
          <a:lnRef idx="2">
            <a:schemeClr val="accent5"/>
          </a:lnRef>
          <a:fillRef idx="1">
            <a:schemeClr val="lt1"/>
          </a:fillRef>
          <a:effectRef idx="0">
            <a:schemeClr val="accent5"/>
          </a:effectRef>
          <a:fontRef idx="minor">
            <a:schemeClr val="dk1"/>
          </a:fontRef>
        </p:style>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2600" b="1" dirty="0">
                <a:solidFill>
                  <a:srgbClr val="FF0000"/>
                </a:solidFill>
                <a:latin typeface="黑体" pitchFamily="49" charset="-122"/>
                <a:ea typeface="黑体" pitchFamily="49" charset="-122"/>
              </a:rPr>
              <a:t>表单控件</a:t>
            </a:r>
            <a:r>
              <a:rPr lang="zh-CN" altLang="en-US" sz="2600" b="1" dirty="0">
                <a:latin typeface="黑体" pitchFamily="49" charset="-122"/>
                <a:ea typeface="黑体" pitchFamily="49" charset="-122"/>
              </a:rPr>
              <a:t>常用在登录和注册模块</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795" y="2030414"/>
            <a:ext cx="2047875" cy="150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206" y="2084388"/>
            <a:ext cx="1949450" cy="144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432" y="1512889"/>
            <a:ext cx="2378075" cy="153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标题 1"/>
          <p:cNvSpPr>
            <a:spLocks noGrp="1"/>
          </p:cNvSpPr>
          <p:nvPr>
            <p:ph type="title"/>
          </p:nvPr>
        </p:nvSpPr>
        <p:spPr>
          <a:xfrm>
            <a:off x="1345853" y="260648"/>
            <a:ext cx="8393113"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4.5  </a:t>
            </a:r>
            <a:r>
              <a:rPr lang="zh-CN" altLang="zh-CN" kern="1200" dirty="0">
                <a:solidFill>
                  <a:srgbClr val="F8F8F8"/>
                </a:solidFill>
                <a:latin typeface="微软雅黑"/>
                <a:cs typeface="+mn-cs"/>
              </a:rPr>
              <a:t>表单及布局</a:t>
            </a:r>
            <a:endParaRPr lang="zh-CN" altLang="en-US" kern="1200" dirty="0">
              <a:solidFill>
                <a:srgbClr val="F8F8F8"/>
              </a:solidFill>
              <a:latin typeface="微软雅黑"/>
              <a:cs typeface="+mn-cs"/>
            </a:endParaRPr>
          </a:p>
        </p:txBody>
      </p:sp>
    </p:spTree>
    <p:custDataLst>
      <p:tags r:id="rId1"/>
    </p:custDataLst>
    <p:extLst>
      <p:ext uri="{BB962C8B-B14F-4D97-AF65-F5344CB8AC3E}">
        <p14:creationId xmlns:p14="http://schemas.microsoft.com/office/powerpoint/2010/main" val="341792763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
          <p:cNvSpPr txBox="1">
            <a:spLocks noChangeArrowheads="1"/>
          </p:cNvSpPr>
          <p:nvPr/>
        </p:nvSpPr>
        <p:spPr bwMode="auto">
          <a:xfrm>
            <a:off x="4879182" y="2960688"/>
            <a:ext cx="3376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endParaRPr>
          </a:p>
        </p:txBody>
      </p:sp>
      <p:graphicFrame>
        <p:nvGraphicFramePr>
          <p:cNvPr id="37892" name="对象 3"/>
          <p:cNvGraphicFramePr>
            <a:graphicFrameLocks noChangeAspect="1"/>
          </p:cNvGraphicFramePr>
          <p:nvPr/>
        </p:nvGraphicFramePr>
        <p:xfrm>
          <a:off x="2189957" y="1350964"/>
          <a:ext cx="4835525" cy="3703637"/>
        </p:xfrm>
        <a:graphic>
          <a:graphicData uri="http://schemas.openxmlformats.org/presentationml/2006/ole">
            <mc:AlternateContent xmlns:mc="http://schemas.openxmlformats.org/markup-compatibility/2006">
              <mc:Choice xmlns:v="urn:schemas-microsoft-com:vml" Requires="v">
                <p:oleObj spid="_x0000_s7198" name="Visio" r:id="rId4" imgW="6273823" imgH="4805276" progId="Visio.Drawing.11">
                  <p:embed/>
                </p:oleObj>
              </mc:Choice>
              <mc:Fallback>
                <p:oleObj name="Visio" r:id="rId4" imgW="6273823" imgH="480527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9957" y="1350964"/>
                        <a:ext cx="483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8"/>
          <p:cNvSpPr>
            <a:spLocks noChangeArrowheads="1"/>
          </p:cNvSpPr>
          <p:nvPr/>
        </p:nvSpPr>
        <p:spPr bwMode="auto">
          <a:xfrm>
            <a:off x="2807495" y="5570539"/>
            <a:ext cx="6715125" cy="507831"/>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nSpc>
                <a:spcPct val="150000"/>
              </a:lnSpc>
              <a:defRPr/>
            </a:pPr>
            <a:r>
              <a:rPr lang="zh-CN" altLang="en-US" dirty="0">
                <a:latin typeface="微软雅黑" pitchFamily="34" charset="-122"/>
                <a:ea typeface="微软雅黑" pitchFamily="34" charset="-122"/>
              </a:rPr>
              <a:t>大致可分为</a:t>
            </a:r>
            <a:r>
              <a:rPr lang="en-US" altLang="zh-CN" dirty="0">
                <a:solidFill>
                  <a:srgbClr val="00B0F0"/>
                </a:solidFill>
                <a:latin typeface="微软雅黑" pitchFamily="34" charset="-122"/>
                <a:ea typeface="微软雅黑" pitchFamily="34" charset="-122"/>
              </a:rPr>
              <a:t>input</a:t>
            </a:r>
            <a:r>
              <a:rPr lang="zh-CN" altLang="en-US" dirty="0">
                <a:solidFill>
                  <a:srgbClr val="00B0F0"/>
                </a:solidFill>
                <a:latin typeface="微软雅黑" pitchFamily="34" charset="-122"/>
                <a:ea typeface="微软雅黑" pitchFamily="34" charset="-122"/>
              </a:rPr>
              <a:t>控件</a:t>
            </a:r>
            <a:r>
              <a:rPr lang="zh-CN" altLang="en-US" dirty="0">
                <a:latin typeface="微软雅黑" pitchFamily="34" charset="-122"/>
                <a:ea typeface="微软雅黑" pitchFamily="34" charset="-122"/>
              </a:rPr>
              <a:t>、</a:t>
            </a:r>
            <a:r>
              <a:rPr lang="en-US" altLang="zh-CN" dirty="0" err="1">
                <a:solidFill>
                  <a:srgbClr val="00B0F0"/>
                </a:solidFill>
                <a:latin typeface="微软雅黑" pitchFamily="34" charset="-122"/>
                <a:ea typeface="微软雅黑" pitchFamily="34" charset="-122"/>
              </a:rPr>
              <a:t>textarea</a:t>
            </a:r>
            <a:r>
              <a:rPr lang="zh-CN" altLang="en-US" dirty="0">
                <a:solidFill>
                  <a:srgbClr val="00B0F0"/>
                </a:solidFill>
                <a:latin typeface="微软雅黑" pitchFamily="34" charset="-122"/>
                <a:ea typeface="微软雅黑" pitchFamily="34" charset="-122"/>
              </a:rPr>
              <a:t>控件</a:t>
            </a:r>
            <a:r>
              <a:rPr lang="zh-CN" altLang="en-US" dirty="0">
                <a:latin typeface="微软雅黑" pitchFamily="34" charset="-122"/>
                <a:ea typeface="微软雅黑" pitchFamily="34" charset="-122"/>
              </a:rPr>
              <a:t>、</a:t>
            </a:r>
            <a:r>
              <a:rPr lang="en-US" altLang="zh-CN" dirty="0">
                <a:solidFill>
                  <a:srgbClr val="00B0F0"/>
                </a:solidFill>
                <a:latin typeface="微软雅黑" pitchFamily="34" charset="-122"/>
                <a:ea typeface="微软雅黑" pitchFamily="34" charset="-122"/>
              </a:rPr>
              <a:t>select</a:t>
            </a:r>
            <a:r>
              <a:rPr lang="zh-CN" altLang="en-US" dirty="0">
                <a:solidFill>
                  <a:srgbClr val="00B0F0"/>
                </a:solidFill>
                <a:latin typeface="微软雅黑" pitchFamily="34" charset="-122"/>
                <a:ea typeface="微软雅黑" pitchFamily="34" charset="-122"/>
              </a:rPr>
              <a:t>控件三大类。</a:t>
            </a:r>
          </a:p>
        </p:txBody>
      </p:sp>
      <p:pic>
        <p:nvPicPr>
          <p:cNvPr id="3789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6456" y="1350963"/>
            <a:ext cx="2859088" cy="140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3932" y="3144839"/>
            <a:ext cx="2741613" cy="182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6" name="矩形 4"/>
          <p:cNvSpPr>
            <a:spLocks noChangeArrowheads="1"/>
          </p:cNvSpPr>
          <p:nvPr/>
        </p:nvSpPr>
        <p:spPr bwMode="auto">
          <a:xfrm>
            <a:off x="7323932" y="1350964"/>
            <a:ext cx="1311275" cy="1285875"/>
          </a:xfrm>
          <a:prstGeom prst="rect">
            <a:avLst/>
          </a:prstGeom>
          <a:noFill/>
          <a:ln w="31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cxnSp>
        <p:nvCxnSpPr>
          <p:cNvPr id="37897" name="直接箭头连接符 6"/>
          <p:cNvCxnSpPr>
            <a:cxnSpLocks noChangeShapeType="1"/>
          </p:cNvCxnSpPr>
          <p:nvPr/>
        </p:nvCxnSpPr>
        <p:spPr bwMode="auto">
          <a:xfrm>
            <a:off x="8693944" y="2636839"/>
            <a:ext cx="552450" cy="117475"/>
          </a:xfrm>
          <a:prstGeom prst="straightConnector1">
            <a:avLst/>
          </a:prstGeom>
          <a:noFill/>
          <a:ln w="31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898" name="TextBox 7"/>
          <p:cNvSpPr txBox="1">
            <a:spLocks noChangeArrowheads="1"/>
          </p:cNvSpPr>
          <p:nvPr/>
        </p:nvSpPr>
        <p:spPr bwMode="auto">
          <a:xfrm>
            <a:off x="9265445" y="2636839"/>
            <a:ext cx="1012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solidFill>
                  <a:srgbClr val="FF0000"/>
                </a:solidFill>
              </a:rPr>
              <a:t>select</a:t>
            </a:r>
            <a:r>
              <a:rPr lang="zh-CN" altLang="en-US" sz="1400">
                <a:solidFill>
                  <a:srgbClr val="FF0000"/>
                </a:solidFill>
              </a:rPr>
              <a:t>控件</a:t>
            </a:r>
          </a:p>
        </p:txBody>
      </p:sp>
      <p:sp>
        <p:nvSpPr>
          <p:cNvPr id="37899" name="矩形 8"/>
          <p:cNvSpPr>
            <a:spLocks noChangeArrowheads="1"/>
          </p:cNvSpPr>
          <p:nvPr/>
        </p:nvSpPr>
        <p:spPr bwMode="auto">
          <a:xfrm>
            <a:off x="8501857" y="3530601"/>
            <a:ext cx="1444625" cy="1243013"/>
          </a:xfrm>
          <a:prstGeom prst="rect">
            <a:avLst/>
          </a:prstGeom>
          <a:noFill/>
          <a:ln w="31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cxnSp>
        <p:nvCxnSpPr>
          <p:cNvPr id="37900" name="直接箭头连接符 25"/>
          <p:cNvCxnSpPr>
            <a:cxnSpLocks noChangeShapeType="1"/>
          </p:cNvCxnSpPr>
          <p:nvPr/>
        </p:nvCxnSpPr>
        <p:spPr bwMode="auto">
          <a:xfrm>
            <a:off x="8778082" y="4773614"/>
            <a:ext cx="352425" cy="396875"/>
          </a:xfrm>
          <a:prstGeom prst="straightConnector1">
            <a:avLst/>
          </a:prstGeom>
          <a:noFill/>
          <a:ln w="31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01" name="TextBox 26"/>
          <p:cNvSpPr txBox="1">
            <a:spLocks noChangeArrowheads="1"/>
          </p:cNvSpPr>
          <p:nvPr/>
        </p:nvSpPr>
        <p:spPr bwMode="auto">
          <a:xfrm>
            <a:off x="9151145" y="5054601"/>
            <a:ext cx="11890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solidFill>
                  <a:srgbClr val="FF0000"/>
                </a:solidFill>
              </a:rPr>
              <a:t>textarea</a:t>
            </a:r>
            <a:r>
              <a:rPr lang="zh-CN" altLang="en-US" sz="1400">
                <a:solidFill>
                  <a:srgbClr val="FF0000"/>
                </a:solidFill>
              </a:rPr>
              <a:t>控件</a:t>
            </a:r>
          </a:p>
        </p:txBody>
      </p:sp>
      <p:sp>
        <p:nvSpPr>
          <p:cNvPr id="14" name="标题 1"/>
          <p:cNvSpPr>
            <a:spLocks noGrp="1"/>
          </p:cNvSpPr>
          <p:nvPr>
            <p:ph type="title"/>
          </p:nvPr>
        </p:nvSpPr>
        <p:spPr>
          <a:xfrm>
            <a:off x="1345853" y="260648"/>
            <a:ext cx="8393113"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4.5  </a:t>
            </a:r>
            <a:r>
              <a:rPr lang="zh-CN" altLang="zh-CN" kern="1200" dirty="0">
                <a:solidFill>
                  <a:srgbClr val="F8F8F8"/>
                </a:solidFill>
                <a:latin typeface="微软雅黑"/>
                <a:cs typeface="+mn-cs"/>
              </a:rPr>
              <a:t>表单及布局</a:t>
            </a:r>
            <a:endParaRPr lang="zh-CN" altLang="en-US" kern="1200" dirty="0">
              <a:solidFill>
                <a:srgbClr val="F8F8F8"/>
              </a:solidFill>
              <a:latin typeface="微软雅黑"/>
              <a:cs typeface="+mn-cs"/>
            </a:endParaRPr>
          </a:p>
        </p:txBody>
      </p:sp>
    </p:spTree>
    <p:custDataLst>
      <p:tags r:id="rId2"/>
    </p:custDataLst>
    <p:extLst>
      <p:ext uri="{BB962C8B-B14F-4D97-AF65-F5344CB8AC3E}">
        <p14:creationId xmlns:p14="http://schemas.microsoft.com/office/powerpoint/2010/main" val="250521522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5853" y="260648"/>
            <a:ext cx="8393113"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4.5  </a:t>
            </a:r>
            <a:r>
              <a:rPr lang="zh-CN" altLang="zh-CN" kern="1200" dirty="0">
                <a:solidFill>
                  <a:srgbClr val="F8F8F8"/>
                </a:solidFill>
                <a:latin typeface="微软雅黑"/>
                <a:cs typeface="+mn-cs"/>
              </a:rPr>
              <a:t>表单及布局</a:t>
            </a:r>
            <a:endParaRPr lang="zh-CN" altLang="en-US" kern="1200" dirty="0">
              <a:solidFill>
                <a:srgbClr val="F8F8F8"/>
              </a:solidFill>
              <a:latin typeface="微软雅黑"/>
              <a:cs typeface="+mn-cs"/>
            </a:endParaRPr>
          </a:p>
        </p:txBody>
      </p:sp>
      <p:sp>
        <p:nvSpPr>
          <p:cNvPr id="56323" name="内容占位符 2"/>
          <p:cNvSpPr>
            <a:spLocks noGrp="1"/>
          </p:cNvSpPr>
          <p:nvPr>
            <p:ph idx="1"/>
          </p:nvPr>
        </p:nvSpPr>
        <p:spPr>
          <a:xfrm>
            <a:off x="1129829" y="908720"/>
            <a:ext cx="10009112" cy="5318125"/>
          </a:xfrm>
        </p:spPr>
        <p:txBody>
          <a:bodyPr/>
          <a:lstStyle/>
          <a:p>
            <a:pPr marL="0" indent="0">
              <a:buNone/>
            </a:pPr>
            <a:r>
              <a:rPr lang="en-US" altLang="zh-CN" b="1" dirty="0" smtClean="0">
                <a:latin typeface="+mn-ea"/>
              </a:rPr>
              <a:t>4.5.1 </a:t>
            </a:r>
            <a:r>
              <a:rPr lang="zh-CN" altLang="zh-CN" b="1" dirty="0" smtClean="0">
                <a:latin typeface="+mn-ea"/>
              </a:rPr>
              <a:t>表单的基本结构</a:t>
            </a:r>
          </a:p>
          <a:p>
            <a:pPr marL="0" indent="0"/>
            <a:r>
              <a:rPr lang="zh-CN" altLang="zh-CN" dirty="0" smtClean="0">
                <a:latin typeface="+mn-ea"/>
              </a:rPr>
              <a:t>在一个表单中可以包含多个表单元素，如文本框、密码框、复选框等等。在网页中制作一个表单由标签</a:t>
            </a:r>
            <a:r>
              <a:rPr lang="en-US" altLang="zh-CN" dirty="0" smtClean="0">
                <a:latin typeface="+mn-ea"/>
              </a:rPr>
              <a:t>&lt;form&gt;&lt;/form&gt;</a:t>
            </a:r>
            <a:r>
              <a:rPr lang="zh-CN" altLang="zh-CN" dirty="0" smtClean="0">
                <a:latin typeface="+mn-ea"/>
              </a:rPr>
              <a:t>定义，</a:t>
            </a:r>
            <a:r>
              <a:rPr lang="en-US" altLang="zh-CN" dirty="0" smtClean="0">
                <a:latin typeface="+mn-ea"/>
              </a:rPr>
              <a:t>&lt;form&gt;</a:t>
            </a:r>
            <a:r>
              <a:rPr lang="zh-CN" altLang="zh-CN" dirty="0" smtClean="0">
                <a:latin typeface="+mn-ea"/>
              </a:rPr>
              <a:t>是表单的开始标签，而</a:t>
            </a:r>
            <a:r>
              <a:rPr lang="en-US" altLang="zh-CN" dirty="0" smtClean="0">
                <a:latin typeface="+mn-ea"/>
              </a:rPr>
              <a:t>&lt;/form&gt;</a:t>
            </a:r>
            <a:r>
              <a:rPr lang="zh-CN" altLang="zh-CN" dirty="0" smtClean="0">
                <a:latin typeface="+mn-ea"/>
              </a:rPr>
              <a:t>是表单的结束标签。</a:t>
            </a:r>
            <a:endParaRPr lang="en-US" altLang="zh-CN" dirty="0" smtClean="0">
              <a:latin typeface="+mn-ea"/>
            </a:endParaRPr>
          </a:p>
          <a:p>
            <a:pPr marL="0" indent="0"/>
            <a:endParaRPr lang="en-US" altLang="zh-CN" dirty="0" smtClean="0">
              <a:latin typeface="+mn-ea"/>
            </a:endParaRPr>
          </a:p>
          <a:p>
            <a:pPr marL="0" indent="0"/>
            <a:r>
              <a:rPr lang="zh-CN" altLang="zh-CN" dirty="0" smtClean="0">
                <a:latin typeface="+mn-ea"/>
              </a:rPr>
              <a:t>定义表单的基本结构如下：</a:t>
            </a:r>
          </a:p>
          <a:p>
            <a:pPr marL="0" indent="0">
              <a:buNone/>
            </a:pPr>
            <a:endParaRPr lang="en-US" altLang="zh-CN" dirty="0" smtClean="0">
              <a:latin typeface="+mn-ea"/>
            </a:endParaRPr>
          </a:p>
          <a:p>
            <a:pPr marL="0" indent="0">
              <a:buNone/>
            </a:pPr>
            <a:r>
              <a:rPr lang="en-US" altLang="zh-CN" dirty="0" smtClean="0">
                <a:solidFill>
                  <a:srgbClr val="FF0066"/>
                </a:solidFill>
                <a:latin typeface="+mn-ea"/>
              </a:rPr>
              <a:t>&lt;form  action=“URL” method=“</a:t>
            </a:r>
            <a:r>
              <a:rPr lang="en-US" altLang="zh-CN" dirty="0" err="1" smtClean="0">
                <a:solidFill>
                  <a:srgbClr val="FF0066"/>
                </a:solidFill>
                <a:latin typeface="+mn-ea"/>
              </a:rPr>
              <a:t>get|post</a:t>
            </a:r>
            <a:r>
              <a:rPr lang="en-US" altLang="zh-CN" dirty="0" smtClean="0">
                <a:solidFill>
                  <a:srgbClr val="FF0066"/>
                </a:solidFill>
                <a:latin typeface="+mn-ea"/>
              </a:rPr>
              <a:t>”  name=“</a:t>
            </a:r>
            <a:r>
              <a:rPr lang="en-US" altLang="zh-CN" dirty="0" err="1" smtClean="0">
                <a:solidFill>
                  <a:srgbClr val="FF0066"/>
                </a:solidFill>
                <a:latin typeface="+mn-ea"/>
              </a:rPr>
              <a:t>form_name</a:t>
            </a:r>
            <a:r>
              <a:rPr lang="en-US" altLang="zh-CN" dirty="0" smtClean="0">
                <a:solidFill>
                  <a:srgbClr val="FF0066"/>
                </a:solidFill>
                <a:latin typeface="+mn-ea"/>
              </a:rPr>
              <a:t>”&gt;</a:t>
            </a:r>
            <a:endParaRPr lang="zh-CN" altLang="zh-CN" dirty="0" smtClean="0">
              <a:solidFill>
                <a:srgbClr val="FF0066"/>
              </a:solidFill>
              <a:latin typeface="+mn-ea"/>
            </a:endParaRPr>
          </a:p>
          <a:p>
            <a:pPr marL="0" indent="0">
              <a:buNone/>
            </a:pPr>
            <a:r>
              <a:rPr lang="en-US" altLang="zh-CN" dirty="0" smtClean="0">
                <a:solidFill>
                  <a:srgbClr val="0000FF"/>
                </a:solidFill>
                <a:latin typeface="+mn-ea"/>
              </a:rPr>
              <a:t>   &lt;input&gt;</a:t>
            </a:r>
            <a:r>
              <a:rPr lang="zh-CN" altLang="zh-CN" dirty="0" smtClean="0">
                <a:solidFill>
                  <a:srgbClr val="0000FF"/>
                </a:solidFill>
                <a:latin typeface="+mn-ea"/>
              </a:rPr>
              <a:t>标签定义的各种表单元素</a:t>
            </a:r>
          </a:p>
          <a:p>
            <a:pPr marL="0" indent="0">
              <a:buNone/>
            </a:pPr>
            <a:r>
              <a:rPr lang="en-US" altLang="zh-CN" dirty="0" smtClean="0">
                <a:solidFill>
                  <a:srgbClr val="0000FF"/>
                </a:solidFill>
                <a:latin typeface="+mn-ea"/>
              </a:rPr>
              <a:t>	……</a:t>
            </a:r>
            <a:endParaRPr lang="zh-CN" altLang="zh-CN" dirty="0" smtClean="0">
              <a:solidFill>
                <a:srgbClr val="0000FF"/>
              </a:solidFill>
              <a:latin typeface="+mn-ea"/>
            </a:endParaRPr>
          </a:p>
          <a:p>
            <a:pPr marL="0" indent="0">
              <a:buNone/>
            </a:pPr>
            <a:r>
              <a:rPr lang="en-US" altLang="zh-CN" dirty="0" smtClean="0">
                <a:solidFill>
                  <a:srgbClr val="0000FF"/>
                </a:solidFill>
                <a:latin typeface="+mn-ea"/>
              </a:rPr>
              <a:t>	……</a:t>
            </a:r>
            <a:endParaRPr lang="zh-CN" altLang="zh-CN" dirty="0" smtClean="0">
              <a:solidFill>
                <a:srgbClr val="0000FF"/>
              </a:solidFill>
              <a:latin typeface="+mn-ea"/>
            </a:endParaRPr>
          </a:p>
          <a:p>
            <a:pPr marL="0" indent="0">
              <a:buNone/>
            </a:pPr>
            <a:r>
              <a:rPr lang="en-US" altLang="zh-CN" dirty="0" smtClean="0">
                <a:solidFill>
                  <a:srgbClr val="FF0066"/>
                </a:solidFill>
                <a:latin typeface="+mn-ea"/>
              </a:rPr>
              <a:t>&lt;/form&gt;</a:t>
            </a:r>
            <a:endParaRPr lang="zh-CN" altLang="zh-CN" dirty="0" smtClean="0">
              <a:solidFill>
                <a:srgbClr val="FF0066"/>
              </a:solidFill>
              <a:latin typeface="+mn-ea"/>
            </a:endParaRPr>
          </a:p>
          <a:p>
            <a:pPr marL="0" indent="0">
              <a:buNone/>
            </a:pPr>
            <a:endParaRPr lang="zh-CN" altLang="en-US" dirty="0" smtClean="0">
              <a:latin typeface="+mn-ea"/>
            </a:endParaRPr>
          </a:p>
        </p:txBody>
      </p:sp>
    </p:spTree>
    <p:extLst>
      <p:ext uri="{BB962C8B-B14F-4D97-AF65-F5344CB8AC3E}">
        <p14:creationId xmlns:p14="http://schemas.microsoft.com/office/powerpoint/2010/main" val="2466330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3"/>
          <p:cNvSpPr>
            <a:spLocks noGrp="1" noChangeArrowheads="1"/>
          </p:cNvSpPr>
          <p:nvPr>
            <p:ph type="body" idx="1"/>
          </p:nvPr>
        </p:nvSpPr>
        <p:spPr>
          <a:xfrm>
            <a:off x="1221151" y="914400"/>
            <a:ext cx="9917790" cy="4724400"/>
          </a:xfrm>
        </p:spPr>
        <p:txBody>
          <a:bodyPr/>
          <a:lstStyle/>
          <a:p>
            <a:pPr lvl="1" eaLnBrk="1" hangingPunct="1">
              <a:lnSpc>
                <a:spcPct val="140000"/>
              </a:lnSpc>
              <a:defRPr/>
            </a:pPr>
            <a:r>
              <a:rPr lang="zh-CN" altLang="en-US" dirty="0" smtClean="0">
                <a:latin typeface="+mn-ea"/>
                <a:ea typeface="+mn-ea"/>
                <a:cs typeface="Times New Roman" pitchFamily="18" charset="0"/>
              </a:rPr>
              <a:t>定义</a:t>
            </a:r>
            <a:r>
              <a:rPr lang="zh-CN" altLang="en-US" dirty="0">
                <a:latin typeface="+mn-ea"/>
                <a:ea typeface="+mn-ea"/>
                <a:cs typeface="Times New Roman" pitchFamily="18" charset="0"/>
              </a:rPr>
              <a:t>一个表单，所有其他的表单元素标签（如</a:t>
            </a:r>
            <a:r>
              <a:rPr lang="en-US" altLang="zh-CN" dirty="0">
                <a:latin typeface="+mn-ea"/>
                <a:ea typeface="+mn-ea"/>
                <a:cs typeface="Times New Roman" pitchFamily="18" charset="0"/>
              </a:rPr>
              <a:t>input</a:t>
            </a:r>
            <a:r>
              <a:rPr lang="zh-CN" altLang="en-US" dirty="0">
                <a:latin typeface="+mn-ea"/>
                <a:ea typeface="+mn-ea"/>
                <a:cs typeface="Times New Roman" pitchFamily="18" charset="0"/>
              </a:rPr>
              <a:t>、</a:t>
            </a:r>
            <a:r>
              <a:rPr lang="en-US" altLang="zh-CN" dirty="0">
                <a:latin typeface="+mn-ea"/>
                <a:ea typeface="+mn-ea"/>
                <a:cs typeface="Times New Roman" pitchFamily="18" charset="0"/>
              </a:rPr>
              <a:t>select</a:t>
            </a:r>
            <a:r>
              <a:rPr lang="zh-CN" altLang="en-US" dirty="0">
                <a:latin typeface="+mn-ea"/>
                <a:ea typeface="+mn-ea"/>
                <a:cs typeface="Times New Roman" pitchFamily="18" charset="0"/>
              </a:rPr>
              <a:t>等）应写在</a:t>
            </a:r>
            <a:r>
              <a:rPr lang="en-US" altLang="zh-CN" dirty="0">
                <a:latin typeface="+mn-ea"/>
                <a:ea typeface="+mn-ea"/>
                <a:cs typeface="Times New Roman" pitchFamily="18" charset="0"/>
              </a:rPr>
              <a:t>&lt;form&gt;…&lt;/form&gt;</a:t>
            </a:r>
            <a:r>
              <a:rPr lang="zh-CN" altLang="en-US" dirty="0">
                <a:latin typeface="+mn-ea"/>
                <a:ea typeface="+mn-ea"/>
                <a:cs typeface="Times New Roman" pitchFamily="18" charset="0"/>
              </a:rPr>
              <a:t>标签内。</a:t>
            </a:r>
          </a:p>
          <a:p>
            <a:pPr lvl="1" eaLnBrk="1" hangingPunct="1">
              <a:lnSpc>
                <a:spcPct val="140000"/>
              </a:lnSpc>
              <a:defRPr/>
            </a:pPr>
            <a:r>
              <a:rPr lang="zh-CN" altLang="en-US" dirty="0">
                <a:latin typeface="+mn-ea"/>
                <a:ea typeface="+mn-ea"/>
                <a:cs typeface="Times New Roman" pitchFamily="18" charset="0"/>
              </a:rPr>
              <a:t>主要属性：</a:t>
            </a:r>
          </a:p>
          <a:p>
            <a:pPr lvl="2" eaLnBrk="1" hangingPunct="1">
              <a:lnSpc>
                <a:spcPct val="140000"/>
              </a:lnSpc>
              <a:defRPr/>
            </a:pPr>
            <a:r>
              <a:rPr lang="en-US" altLang="zh-CN" dirty="0">
                <a:solidFill>
                  <a:srgbClr val="0000FF"/>
                </a:solidFill>
                <a:latin typeface="+mn-ea"/>
                <a:ea typeface="+mn-ea"/>
                <a:cs typeface="Times New Roman" pitchFamily="18" charset="0"/>
              </a:rPr>
              <a:t>action</a:t>
            </a:r>
            <a:r>
              <a:rPr lang="zh-CN" altLang="en-US" dirty="0">
                <a:latin typeface="+mn-ea"/>
                <a:ea typeface="+mn-ea"/>
                <a:cs typeface="Times New Roman" pitchFamily="18" charset="0"/>
              </a:rPr>
              <a:t>：值为</a:t>
            </a:r>
            <a:r>
              <a:rPr lang="en-US" altLang="zh-CN" dirty="0">
                <a:latin typeface="+mn-ea"/>
                <a:ea typeface="+mn-ea"/>
                <a:cs typeface="Times New Roman" pitchFamily="18" charset="0"/>
              </a:rPr>
              <a:t>URL</a:t>
            </a:r>
            <a:r>
              <a:rPr lang="zh-CN" altLang="en-US" dirty="0">
                <a:latin typeface="+mn-ea"/>
                <a:ea typeface="+mn-ea"/>
                <a:cs typeface="Times New Roman" pitchFamily="18" charset="0"/>
              </a:rPr>
              <a:t>，指向处理表单的程序，表单数据将被发送到此程序。</a:t>
            </a:r>
          </a:p>
          <a:p>
            <a:pPr lvl="2" eaLnBrk="1" hangingPunct="1">
              <a:lnSpc>
                <a:spcPct val="140000"/>
              </a:lnSpc>
              <a:defRPr/>
            </a:pPr>
            <a:r>
              <a:rPr lang="en-US" altLang="zh-CN" dirty="0">
                <a:solidFill>
                  <a:srgbClr val="0000FF"/>
                </a:solidFill>
                <a:latin typeface="+mn-ea"/>
                <a:ea typeface="+mn-ea"/>
                <a:cs typeface="Times New Roman" pitchFamily="18" charset="0"/>
              </a:rPr>
              <a:t>method</a:t>
            </a:r>
            <a:r>
              <a:rPr lang="zh-CN" altLang="en-US" dirty="0">
                <a:latin typeface="+mn-ea"/>
                <a:ea typeface="+mn-ea"/>
                <a:cs typeface="Times New Roman" pitchFamily="18" charset="0"/>
              </a:rPr>
              <a:t>：设定数据的传送方式。</a:t>
            </a:r>
            <a:r>
              <a:rPr lang="en-US" altLang="zh-CN" dirty="0">
                <a:latin typeface="+mn-ea"/>
                <a:ea typeface="+mn-ea"/>
                <a:cs typeface="Times New Roman" pitchFamily="18" charset="0"/>
              </a:rPr>
              <a:t>get</a:t>
            </a:r>
            <a:r>
              <a:rPr lang="zh-CN" altLang="en-US" dirty="0">
                <a:latin typeface="+mn-ea"/>
                <a:ea typeface="+mn-ea"/>
                <a:cs typeface="Times New Roman" pitchFamily="18" charset="0"/>
              </a:rPr>
              <a:t>或</a:t>
            </a:r>
            <a:r>
              <a:rPr lang="en-US" altLang="zh-CN" dirty="0">
                <a:solidFill>
                  <a:srgbClr val="FF0000"/>
                </a:solidFill>
                <a:latin typeface="+mn-ea"/>
                <a:ea typeface="+mn-ea"/>
                <a:cs typeface="Times New Roman" pitchFamily="18" charset="0"/>
              </a:rPr>
              <a:t>post</a:t>
            </a:r>
            <a:r>
              <a:rPr lang="zh-CN" altLang="en-US" dirty="0">
                <a:latin typeface="+mn-ea"/>
                <a:ea typeface="+mn-ea"/>
                <a:cs typeface="Times New Roman" pitchFamily="18" charset="0"/>
              </a:rPr>
              <a:t>。</a:t>
            </a:r>
          </a:p>
          <a:p>
            <a:pPr lvl="2" eaLnBrk="1" hangingPunct="1">
              <a:lnSpc>
                <a:spcPct val="140000"/>
              </a:lnSpc>
              <a:defRPr/>
            </a:pPr>
            <a:r>
              <a:rPr lang="en-US" altLang="zh-CN" dirty="0">
                <a:solidFill>
                  <a:srgbClr val="0000FF"/>
                </a:solidFill>
                <a:latin typeface="+mn-ea"/>
                <a:ea typeface="+mn-ea"/>
                <a:cs typeface="Times New Roman" pitchFamily="18" charset="0"/>
              </a:rPr>
              <a:t>name</a:t>
            </a:r>
            <a:r>
              <a:rPr lang="zh-CN" altLang="en-US" dirty="0">
                <a:latin typeface="+mn-ea"/>
                <a:ea typeface="+mn-ea"/>
                <a:cs typeface="Times New Roman" pitchFamily="18" charset="0"/>
              </a:rPr>
              <a:t>：设定表单的名字，在处理表单程序可能会用到。</a:t>
            </a:r>
            <a:endParaRPr lang="zh-CN" altLang="en-US" dirty="0">
              <a:latin typeface="+mn-ea"/>
              <a:ea typeface="+mn-ea"/>
            </a:endParaRPr>
          </a:p>
        </p:txBody>
      </p:sp>
      <p:sp>
        <p:nvSpPr>
          <p:cNvPr id="236548" name="Text Box 4"/>
          <p:cNvSpPr txBox="1">
            <a:spLocks noChangeArrowheads="1"/>
          </p:cNvSpPr>
          <p:nvPr/>
        </p:nvSpPr>
        <p:spPr bwMode="auto">
          <a:xfrm>
            <a:off x="1417861" y="4221088"/>
            <a:ext cx="9144000" cy="1754326"/>
          </a:xfrm>
          <a:prstGeom prst="rect">
            <a:avLst/>
          </a:prstGeom>
          <a:solidFill>
            <a:srgbClr val="FFFF66"/>
          </a:solidFill>
          <a:ln w="38100">
            <a:solidFill>
              <a:srgbClr val="FF000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Clr>
                <a:schemeClr val="bg2"/>
              </a:buClr>
              <a:buSzPct val="75000"/>
              <a:buFont typeface="Wingdings" pitchFamily="2" charset="2"/>
              <a:buNone/>
              <a:defRPr/>
            </a:pPr>
            <a:r>
              <a:rPr lang="zh-CN" altLang="en-US" sz="2000" dirty="0">
                <a:solidFill>
                  <a:schemeClr val="bg1">
                    <a:lumMod val="50000"/>
                  </a:schemeClr>
                </a:solidFill>
                <a:latin typeface="Comic Sans MS" pitchFamily="66" charset="0"/>
              </a:rPr>
              <a:t>例如：</a:t>
            </a:r>
          </a:p>
          <a:p>
            <a:pPr eaLnBrk="1" hangingPunct="1">
              <a:lnSpc>
                <a:spcPct val="120000"/>
              </a:lnSpc>
              <a:spcBef>
                <a:spcPct val="20000"/>
              </a:spcBef>
              <a:buClr>
                <a:schemeClr val="bg2"/>
              </a:buClr>
              <a:buSzPct val="75000"/>
              <a:buFont typeface="Wingdings" pitchFamily="2" charset="2"/>
              <a:buNone/>
              <a:defRPr/>
            </a:pPr>
            <a:r>
              <a:rPr lang="en-US" altLang="zh-CN" sz="2000" dirty="0">
                <a:solidFill>
                  <a:srgbClr val="0000FF"/>
                </a:solidFill>
                <a:latin typeface="Comic Sans MS" pitchFamily="66" charset="0"/>
                <a:cs typeface="Times New Roman" pitchFamily="18" charset="0"/>
              </a:rPr>
              <a:t>&lt;form name=“form1” action=“form_action.asp” method=“get“ &gt;</a:t>
            </a:r>
          </a:p>
          <a:p>
            <a:pPr eaLnBrk="1" hangingPunct="1">
              <a:lnSpc>
                <a:spcPct val="120000"/>
              </a:lnSpc>
              <a:spcBef>
                <a:spcPct val="20000"/>
              </a:spcBef>
              <a:buClr>
                <a:schemeClr val="bg2"/>
              </a:buClr>
              <a:buSzPct val="75000"/>
              <a:buFont typeface="Wingdings" pitchFamily="2" charset="2"/>
              <a:buNone/>
              <a:defRPr/>
            </a:pPr>
            <a:r>
              <a:rPr lang="en-US" altLang="zh-CN" sz="2000" dirty="0">
                <a:solidFill>
                  <a:srgbClr val="0000FF"/>
                </a:solidFill>
                <a:latin typeface="Comic Sans MS" pitchFamily="66" charset="0"/>
                <a:cs typeface="Times New Roman" pitchFamily="18" charset="0"/>
              </a:rPr>
              <a:t> …</a:t>
            </a:r>
          </a:p>
          <a:p>
            <a:pPr eaLnBrk="1" hangingPunct="1">
              <a:lnSpc>
                <a:spcPct val="120000"/>
              </a:lnSpc>
              <a:spcBef>
                <a:spcPct val="20000"/>
              </a:spcBef>
              <a:buClr>
                <a:schemeClr val="bg2"/>
              </a:buClr>
              <a:buSzPct val="75000"/>
              <a:buFont typeface="Wingdings" pitchFamily="2" charset="2"/>
              <a:buNone/>
              <a:defRPr/>
            </a:pPr>
            <a:r>
              <a:rPr lang="en-US" altLang="zh-CN" sz="2000" dirty="0">
                <a:solidFill>
                  <a:srgbClr val="0000FF"/>
                </a:solidFill>
                <a:latin typeface="Comic Sans MS" pitchFamily="66" charset="0"/>
                <a:cs typeface="Times New Roman" pitchFamily="18" charset="0"/>
              </a:rPr>
              <a:t>&lt;/form&gt;</a:t>
            </a:r>
          </a:p>
        </p:txBody>
      </p:sp>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smtClean="0">
                <a:solidFill>
                  <a:srgbClr val="F8F8F8"/>
                </a:solidFill>
                <a:latin typeface="微软雅黑"/>
                <a:cs typeface="+mn-cs"/>
              </a:rPr>
              <a:t>4.5.1 </a:t>
            </a:r>
            <a:r>
              <a:rPr lang="zh-CN" altLang="zh-CN" kern="1200" dirty="0" smtClean="0">
                <a:solidFill>
                  <a:srgbClr val="F8F8F8"/>
                </a:solidFill>
                <a:latin typeface="微软雅黑"/>
                <a:cs typeface="+mn-cs"/>
              </a:rPr>
              <a:t>表</a:t>
            </a:r>
            <a:r>
              <a:rPr lang="zh-CN" altLang="zh-CN" kern="1200" dirty="0">
                <a:solidFill>
                  <a:srgbClr val="F8F8F8"/>
                </a:solidFill>
                <a:latin typeface="微软雅黑"/>
                <a:cs typeface="+mn-cs"/>
              </a:rPr>
              <a:t>单的基本结构</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6542107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36548"/>
                                        </p:tgtEl>
                                        <p:attrNameLst>
                                          <p:attrName>style.visibility</p:attrName>
                                        </p:attrNameLst>
                                      </p:cBhvr>
                                      <p:to>
                                        <p:strVal val="visible"/>
                                      </p:to>
                                    </p:set>
                                    <p:animEffect transition="in" filter="checkerboard(across)">
                                      <p:cBhvr>
                                        <p:cTn id="7" dur="500"/>
                                        <p:tgtEl>
                                          <p:spTgt spid="236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3845" y="231031"/>
            <a:ext cx="8393113"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smtClean="0">
                <a:solidFill>
                  <a:srgbClr val="F8F8F8"/>
                </a:solidFill>
                <a:latin typeface="微软雅黑"/>
                <a:cs typeface="+mn-cs"/>
              </a:rPr>
              <a:t>4.5.2 </a:t>
            </a:r>
            <a:r>
              <a:rPr lang="zh-CN" altLang="zh-CN" kern="1200" dirty="0" smtClean="0">
                <a:solidFill>
                  <a:srgbClr val="F8F8F8"/>
                </a:solidFill>
                <a:latin typeface="微软雅黑"/>
                <a:cs typeface="+mn-cs"/>
              </a:rPr>
              <a:t>表</a:t>
            </a:r>
            <a:r>
              <a:rPr lang="zh-CN" altLang="zh-CN" kern="1200" dirty="0">
                <a:solidFill>
                  <a:srgbClr val="F8F8F8"/>
                </a:solidFill>
                <a:latin typeface="微软雅黑"/>
                <a:cs typeface="+mn-cs"/>
              </a:rPr>
              <a:t>单元素</a:t>
            </a:r>
            <a:endParaRPr lang="zh-CN" altLang="en-US" kern="1200" dirty="0">
              <a:solidFill>
                <a:srgbClr val="F8F8F8"/>
              </a:solidFill>
              <a:latin typeface="微软雅黑"/>
              <a:cs typeface="+mn-cs"/>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857344135"/>
              </p:ext>
            </p:extLst>
          </p:nvPr>
        </p:nvGraphicFramePr>
        <p:xfrm>
          <a:off x="2353469" y="1268413"/>
          <a:ext cx="7200900" cy="3600450"/>
        </p:xfrm>
        <a:graphic>
          <a:graphicData uri="http://schemas.openxmlformats.org/drawingml/2006/table">
            <a:tbl>
              <a:tblPr>
                <a:tableStyleId>{5C22544A-7EE6-4342-B048-85BDC9FD1C3A}</a:tableStyleId>
              </a:tblPr>
              <a:tblGrid>
                <a:gridCol w="3381283"/>
                <a:gridCol w="3819617"/>
              </a:tblGrid>
              <a:tr h="600075">
                <a:tc>
                  <a:txBody>
                    <a:bodyPr/>
                    <a:lstStyle/>
                    <a:p>
                      <a:pPr algn="ctr">
                        <a:spcAft>
                          <a:spcPts val="0"/>
                        </a:spcAft>
                      </a:pPr>
                      <a:r>
                        <a:rPr lang="zh-CN" sz="1800" kern="100" dirty="0">
                          <a:solidFill>
                            <a:srgbClr val="0000FF"/>
                          </a:solidFill>
                          <a:effectLst/>
                        </a:rPr>
                        <a:t>标签</a:t>
                      </a:r>
                      <a:endParaRPr lang="zh-CN" sz="1800" kern="100" dirty="0">
                        <a:solidFill>
                          <a:srgbClr val="0000FF"/>
                        </a:solidFill>
                        <a:effectLst/>
                        <a:latin typeface="Times New Roman"/>
                        <a:ea typeface="宋体"/>
                      </a:endParaRPr>
                    </a:p>
                  </a:txBody>
                  <a:tcPr marL="68581" marR="68581" marT="0" marB="0"/>
                </a:tc>
                <a:tc>
                  <a:txBody>
                    <a:bodyPr/>
                    <a:lstStyle/>
                    <a:p>
                      <a:pPr algn="ctr">
                        <a:spcAft>
                          <a:spcPts val="0"/>
                        </a:spcAft>
                      </a:pPr>
                      <a:r>
                        <a:rPr lang="zh-CN" sz="1800" kern="100" dirty="0">
                          <a:solidFill>
                            <a:srgbClr val="0000FF"/>
                          </a:solidFill>
                          <a:effectLst/>
                        </a:rPr>
                        <a:t>描述</a:t>
                      </a:r>
                      <a:endParaRPr lang="zh-CN" sz="1800" kern="100" dirty="0">
                        <a:solidFill>
                          <a:srgbClr val="0000FF"/>
                        </a:solidFill>
                        <a:effectLst/>
                        <a:latin typeface="Times New Roman"/>
                        <a:ea typeface="宋体"/>
                      </a:endParaRPr>
                    </a:p>
                  </a:txBody>
                  <a:tcPr marL="68581" marR="68581" marT="0" marB="0"/>
                </a:tc>
              </a:tr>
              <a:tr h="600075">
                <a:tc>
                  <a:txBody>
                    <a:bodyPr/>
                    <a:lstStyle/>
                    <a:p>
                      <a:pPr algn="just">
                        <a:spcAft>
                          <a:spcPts val="0"/>
                        </a:spcAft>
                      </a:pPr>
                      <a:r>
                        <a:rPr lang="en-US" sz="1800" kern="100" dirty="0">
                          <a:solidFill>
                            <a:srgbClr val="0000FF"/>
                          </a:solidFill>
                          <a:effectLst/>
                        </a:rPr>
                        <a:t>&lt;input&gt;</a:t>
                      </a:r>
                      <a:endParaRPr lang="zh-CN" sz="1800" kern="100" dirty="0">
                        <a:solidFill>
                          <a:srgbClr val="0000FF"/>
                        </a:solidFill>
                        <a:effectLst/>
                        <a:latin typeface="Times New Roman"/>
                        <a:ea typeface="宋体"/>
                      </a:endParaRPr>
                    </a:p>
                  </a:txBody>
                  <a:tcPr marL="68581" marR="68581" marT="0" marB="0"/>
                </a:tc>
                <a:tc>
                  <a:txBody>
                    <a:bodyPr/>
                    <a:lstStyle/>
                    <a:p>
                      <a:pPr algn="just">
                        <a:spcAft>
                          <a:spcPts val="0"/>
                        </a:spcAft>
                      </a:pPr>
                      <a:r>
                        <a:rPr lang="zh-CN" sz="1800" kern="100" dirty="0">
                          <a:solidFill>
                            <a:srgbClr val="0000FF"/>
                          </a:solidFill>
                          <a:effectLst/>
                        </a:rPr>
                        <a:t>输入区</a:t>
                      </a:r>
                      <a:endParaRPr lang="zh-CN" sz="1800" kern="100" dirty="0">
                        <a:solidFill>
                          <a:srgbClr val="0000FF"/>
                        </a:solidFill>
                        <a:effectLst/>
                        <a:latin typeface="Times New Roman"/>
                        <a:ea typeface="宋体"/>
                      </a:endParaRPr>
                    </a:p>
                  </a:txBody>
                  <a:tcPr marL="68581" marR="68581" marT="0" marB="0"/>
                </a:tc>
              </a:tr>
              <a:tr h="600075">
                <a:tc>
                  <a:txBody>
                    <a:bodyPr/>
                    <a:lstStyle/>
                    <a:p>
                      <a:pPr algn="just">
                        <a:spcAft>
                          <a:spcPts val="0"/>
                        </a:spcAft>
                      </a:pPr>
                      <a:r>
                        <a:rPr lang="en-US" sz="1800" kern="100" dirty="0">
                          <a:solidFill>
                            <a:srgbClr val="0000FF"/>
                          </a:solidFill>
                          <a:effectLst/>
                        </a:rPr>
                        <a:t>&lt;</a:t>
                      </a:r>
                      <a:r>
                        <a:rPr lang="en-US" sz="1800" kern="100" dirty="0" err="1">
                          <a:solidFill>
                            <a:srgbClr val="0000FF"/>
                          </a:solidFill>
                          <a:effectLst/>
                        </a:rPr>
                        <a:t>textarea</a:t>
                      </a:r>
                      <a:r>
                        <a:rPr lang="en-US" sz="1800" kern="100" dirty="0">
                          <a:solidFill>
                            <a:srgbClr val="0000FF"/>
                          </a:solidFill>
                          <a:effectLst/>
                        </a:rPr>
                        <a:t>&gt;</a:t>
                      </a:r>
                      <a:endParaRPr lang="zh-CN" sz="1800" kern="100" dirty="0">
                        <a:solidFill>
                          <a:srgbClr val="0000FF"/>
                        </a:solidFill>
                        <a:effectLst/>
                        <a:latin typeface="Times New Roman"/>
                        <a:ea typeface="宋体"/>
                      </a:endParaRPr>
                    </a:p>
                  </a:txBody>
                  <a:tcPr marL="68581" marR="68581" marT="0" marB="0"/>
                </a:tc>
                <a:tc>
                  <a:txBody>
                    <a:bodyPr/>
                    <a:lstStyle/>
                    <a:p>
                      <a:pPr algn="just">
                        <a:spcAft>
                          <a:spcPts val="0"/>
                        </a:spcAft>
                      </a:pPr>
                      <a:r>
                        <a:rPr lang="zh-CN" sz="1800" kern="100" dirty="0">
                          <a:solidFill>
                            <a:srgbClr val="0000FF"/>
                          </a:solidFill>
                          <a:effectLst/>
                        </a:rPr>
                        <a:t>多行文本框</a:t>
                      </a:r>
                      <a:endParaRPr lang="zh-CN" sz="1800" kern="100" dirty="0">
                        <a:solidFill>
                          <a:srgbClr val="0000FF"/>
                        </a:solidFill>
                        <a:effectLst/>
                        <a:latin typeface="Times New Roman"/>
                        <a:ea typeface="宋体"/>
                      </a:endParaRPr>
                    </a:p>
                  </a:txBody>
                  <a:tcPr marL="68581" marR="68581" marT="0" marB="0"/>
                </a:tc>
              </a:tr>
              <a:tr h="600075">
                <a:tc>
                  <a:txBody>
                    <a:bodyPr/>
                    <a:lstStyle/>
                    <a:p>
                      <a:pPr algn="just">
                        <a:spcAft>
                          <a:spcPts val="0"/>
                        </a:spcAft>
                      </a:pPr>
                      <a:r>
                        <a:rPr lang="en-US" sz="1800" kern="100" dirty="0">
                          <a:solidFill>
                            <a:srgbClr val="0000FF"/>
                          </a:solidFill>
                          <a:effectLst/>
                        </a:rPr>
                        <a:t>&lt;select&gt;</a:t>
                      </a:r>
                      <a:endParaRPr lang="zh-CN" sz="1800" kern="100" dirty="0">
                        <a:solidFill>
                          <a:srgbClr val="0000FF"/>
                        </a:solidFill>
                        <a:effectLst/>
                        <a:latin typeface="Times New Roman"/>
                        <a:ea typeface="宋体"/>
                      </a:endParaRPr>
                    </a:p>
                  </a:txBody>
                  <a:tcPr marL="68581" marR="68581" marT="0" marB="0"/>
                </a:tc>
                <a:tc>
                  <a:txBody>
                    <a:bodyPr/>
                    <a:lstStyle/>
                    <a:p>
                      <a:pPr algn="just">
                        <a:spcAft>
                          <a:spcPts val="0"/>
                        </a:spcAft>
                      </a:pPr>
                      <a:r>
                        <a:rPr lang="zh-CN" sz="1800" kern="100" dirty="0">
                          <a:solidFill>
                            <a:srgbClr val="0000FF"/>
                          </a:solidFill>
                          <a:effectLst/>
                        </a:rPr>
                        <a:t>列表框</a:t>
                      </a:r>
                      <a:endParaRPr lang="zh-CN" sz="1800" kern="100" dirty="0">
                        <a:solidFill>
                          <a:srgbClr val="0000FF"/>
                        </a:solidFill>
                        <a:effectLst/>
                        <a:latin typeface="Times New Roman"/>
                        <a:ea typeface="宋体"/>
                      </a:endParaRPr>
                    </a:p>
                  </a:txBody>
                  <a:tcPr marL="68581" marR="68581" marT="0" marB="0"/>
                </a:tc>
              </a:tr>
              <a:tr h="600075">
                <a:tc>
                  <a:txBody>
                    <a:bodyPr/>
                    <a:lstStyle/>
                    <a:p>
                      <a:pPr algn="just">
                        <a:spcAft>
                          <a:spcPts val="0"/>
                        </a:spcAft>
                      </a:pPr>
                      <a:r>
                        <a:rPr lang="en-US" sz="1800" kern="100" dirty="0">
                          <a:solidFill>
                            <a:srgbClr val="0000FF"/>
                          </a:solidFill>
                          <a:effectLst/>
                        </a:rPr>
                        <a:t>&lt;label&gt;</a:t>
                      </a:r>
                      <a:endParaRPr lang="zh-CN" sz="1800" kern="100" dirty="0">
                        <a:solidFill>
                          <a:srgbClr val="0000FF"/>
                        </a:solidFill>
                        <a:effectLst/>
                        <a:latin typeface="Times New Roman"/>
                        <a:ea typeface="宋体"/>
                      </a:endParaRPr>
                    </a:p>
                  </a:txBody>
                  <a:tcPr marL="68581" marR="68581" marT="0" marB="0"/>
                </a:tc>
                <a:tc>
                  <a:txBody>
                    <a:bodyPr/>
                    <a:lstStyle/>
                    <a:p>
                      <a:pPr algn="just">
                        <a:spcAft>
                          <a:spcPts val="0"/>
                        </a:spcAft>
                      </a:pPr>
                      <a:r>
                        <a:rPr lang="zh-CN" sz="1800" kern="100" dirty="0">
                          <a:solidFill>
                            <a:srgbClr val="0000FF"/>
                          </a:solidFill>
                          <a:effectLst/>
                        </a:rPr>
                        <a:t>文本标注</a:t>
                      </a:r>
                      <a:endParaRPr lang="zh-CN" sz="1800" kern="100" dirty="0">
                        <a:solidFill>
                          <a:srgbClr val="0000FF"/>
                        </a:solidFill>
                        <a:effectLst/>
                        <a:latin typeface="Times New Roman"/>
                        <a:ea typeface="宋体"/>
                      </a:endParaRPr>
                    </a:p>
                  </a:txBody>
                  <a:tcPr marL="68581" marR="68581" marT="0" marB="0"/>
                </a:tc>
              </a:tr>
              <a:tr h="600075">
                <a:tc>
                  <a:txBody>
                    <a:bodyPr/>
                    <a:lstStyle/>
                    <a:p>
                      <a:pPr algn="just">
                        <a:spcAft>
                          <a:spcPts val="0"/>
                        </a:spcAft>
                      </a:pPr>
                      <a:r>
                        <a:rPr lang="en-US" sz="1800" kern="100" dirty="0">
                          <a:solidFill>
                            <a:srgbClr val="0000FF"/>
                          </a:solidFill>
                          <a:effectLst/>
                        </a:rPr>
                        <a:t>&lt;</a:t>
                      </a:r>
                      <a:r>
                        <a:rPr lang="en-US" sz="1800" kern="100" dirty="0" err="1">
                          <a:solidFill>
                            <a:srgbClr val="0000FF"/>
                          </a:solidFill>
                          <a:effectLst/>
                        </a:rPr>
                        <a:t>fieldset</a:t>
                      </a:r>
                      <a:r>
                        <a:rPr lang="en-US" sz="1800" kern="100" dirty="0">
                          <a:solidFill>
                            <a:srgbClr val="0000FF"/>
                          </a:solidFill>
                          <a:effectLst/>
                        </a:rPr>
                        <a:t>&gt;</a:t>
                      </a:r>
                      <a:endParaRPr lang="zh-CN" sz="1800" kern="100" dirty="0">
                        <a:solidFill>
                          <a:srgbClr val="0000FF"/>
                        </a:solidFill>
                        <a:effectLst/>
                        <a:latin typeface="Times New Roman"/>
                        <a:ea typeface="宋体"/>
                      </a:endParaRPr>
                    </a:p>
                  </a:txBody>
                  <a:tcPr marL="68581" marR="68581" marT="0" marB="0"/>
                </a:tc>
                <a:tc>
                  <a:txBody>
                    <a:bodyPr/>
                    <a:lstStyle/>
                    <a:p>
                      <a:pPr algn="just">
                        <a:spcAft>
                          <a:spcPts val="0"/>
                        </a:spcAft>
                      </a:pPr>
                      <a:r>
                        <a:rPr lang="zh-CN" sz="1800" kern="100" dirty="0">
                          <a:solidFill>
                            <a:srgbClr val="0000FF"/>
                          </a:solidFill>
                          <a:effectLst/>
                        </a:rPr>
                        <a:t>表单分组</a:t>
                      </a:r>
                      <a:endParaRPr lang="zh-CN" sz="1800" kern="100" dirty="0">
                        <a:solidFill>
                          <a:srgbClr val="0000FF"/>
                        </a:solidFill>
                        <a:effectLst/>
                        <a:latin typeface="Times New Roman"/>
                        <a:ea typeface="宋体"/>
                      </a:endParaRPr>
                    </a:p>
                  </a:txBody>
                  <a:tcPr marL="68581" marR="68581" marT="0" marB="0"/>
                </a:tc>
              </a:tr>
            </a:tbl>
          </a:graphicData>
        </a:graphic>
      </p:graphicFrame>
    </p:spTree>
    <p:extLst>
      <p:ext uri="{BB962C8B-B14F-4D97-AF65-F5344CB8AC3E}">
        <p14:creationId xmlns:p14="http://schemas.microsoft.com/office/powerpoint/2010/main" val="926075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1345854" y="228600"/>
            <a:ext cx="8954642" cy="458788"/>
          </a:xfrm>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
        <p:nvSpPr>
          <p:cNvPr id="87044" name="Rectangle 3"/>
          <p:cNvSpPr>
            <a:spLocks noGrp="1" noChangeArrowheads="1"/>
          </p:cNvSpPr>
          <p:nvPr>
            <p:ph type="body" idx="1"/>
          </p:nvPr>
        </p:nvSpPr>
        <p:spPr>
          <a:xfrm>
            <a:off x="1417861" y="981075"/>
            <a:ext cx="8388350" cy="4383088"/>
          </a:xfrm>
        </p:spPr>
        <p:txBody>
          <a:bodyPr/>
          <a:lstStyle/>
          <a:p>
            <a:pPr marL="0" indent="0" eaLnBrk="1" hangingPunct="1">
              <a:lnSpc>
                <a:spcPct val="130000"/>
              </a:lnSpc>
              <a:buNone/>
              <a:defRPr/>
            </a:pPr>
            <a:r>
              <a:rPr lang="en-US" altLang="zh-CN" dirty="0">
                <a:latin typeface="+mn-ea"/>
                <a:cs typeface="Times New Roman" pitchFamily="18" charset="0"/>
              </a:rPr>
              <a:t>1</a:t>
            </a:r>
            <a:r>
              <a:rPr lang="zh-CN" altLang="en-US" dirty="0">
                <a:latin typeface="+mn-ea"/>
                <a:cs typeface="Times New Roman" pitchFamily="18" charset="0"/>
              </a:rPr>
              <a:t>、</a:t>
            </a:r>
            <a:r>
              <a:rPr lang="en-US" altLang="zh-CN" dirty="0">
                <a:latin typeface="+mn-ea"/>
                <a:cs typeface="Times New Roman" pitchFamily="18" charset="0"/>
              </a:rPr>
              <a:t>&lt;input &gt;</a:t>
            </a:r>
            <a:r>
              <a:rPr lang="zh-CN" altLang="en-US" dirty="0">
                <a:latin typeface="+mn-ea"/>
                <a:cs typeface="Times New Roman" pitchFamily="18" charset="0"/>
              </a:rPr>
              <a:t>：输入标签</a:t>
            </a:r>
            <a:r>
              <a:rPr lang="en-US" altLang="zh-CN" dirty="0">
                <a:latin typeface="+mn-ea"/>
                <a:cs typeface="Times New Roman" pitchFamily="18" charset="0"/>
              </a:rPr>
              <a:t>,</a:t>
            </a:r>
            <a:r>
              <a:rPr lang="zh-CN" altLang="en-US" dirty="0">
                <a:solidFill>
                  <a:srgbClr val="FF0000"/>
                </a:solidFill>
                <a:latin typeface="+mn-ea"/>
                <a:cs typeface="Times New Roman" pitchFamily="18" charset="0"/>
              </a:rPr>
              <a:t>单标签</a:t>
            </a:r>
          </a:p>
          <a:p>
            <a:pPr lvl="1" eaLnBrk="1" hangingPunct="1">
              <a:lnSpc>
                <a:spcPct val="130000"/>
              </a:lnSpc>
              <a:defRPr/>
            </a:pPr>
            <a:r>
              <a:rPr lang="zh-CN" altLang="en-US" dirty="0">
                <a:latin typeface="+mn-ea"/>
                <a:ea typeface="+mn-ea"/>
                <a:cs typeface="Times New Roman" pitchFamily="18" charset="0"/>
              </a:rPr>
              <a:t>用于制作各种表单</a:t>
            </a:r>
            <a:r>
              <a:rPr lang="zh-CN" altLang="en-US" dirty="0">
                <a:solidFill>
                  <a:srgbClr val="FF0000"/>
                </a:solidFill>
                <a:latin typeface="+mn-ea"/>
                <a:ea typeface="+mn-ea"/>
                <a:cs typeface="Times New Roman" pitchFamily="18" charset="0"/>
              </a:rPr>
              <a:t>输入区：</a:t>
            </a:r>
            <a:r>
              <a:rPr lang="zh-CN" altLang="en-US" dirty="0">
                <a:latin typeface="+mn-ea"/>
                <a:ea typeface="+mn-ea"/>
                <a:cs typeface="Times New Roman" pitchFamily="18" charset="0"/>
              </a:rPr>
              <a:t>如文本框、单选框、复选框、按钮等。</a:t>
            </a:r>
          </a:p>
          <a:p>
            <a:pPr lvl="1" eaLnBrk="1" hangingPunct="1">
              <a:lnSpc>
                <a:spcPct val="130000"/>
              </a:lnSpc>
              <a:defRPr/>
            </a:pPr>
            <a:r>
              <a:rPr lang="zh-CN" altLang="en-US" dirty="0">
                <a:latin typeface="+mn-ea"/>
                <a:ea typeface="+mn-ea"/>
                <a:cs typeface="Times New Roman" pitchFamily="18" charset="0"/>
              </a:rPr>
              <a:t>主要属性：</a:t>
            </a:r>
          </a:p>
          <a:p>
            <a:pPr lvl="2" eaLnBrk="1" hangingPunct="1">
              <a:lnSpc>
                <a:spcPct val="130000"/>
              </a:lnSpc>
              <a:defRPr/>
            </a:pPr>
            <a:r>
              <a:rPr lang="en-US" altLang="zh-CN" dirty="0">
                <a:solidFill>
                  <a:srgbClr val="FF0066"/>
                </a:solidFill>
                <a:latin typeface="+mn-ea"/>
                <a:ea typeface="+mn-ea"/>
                <a:cs typeface="Times New Roman" pitchFamily="18" charset="0"/>
              </a:rPr>
              <a:t>type</a:t>
            </a:r>
            <a:r>
              <a:rPr lang="zh-CN" altLang="en-US" dirty="0">
                <a:latin typeface="+mn-ea"/>
                <a:ea typeface="+mn-ea"/>
                <a:cs typeface="Times New Roman" pitchFamily="18" charset="0"/>
              </a:rPr>
              <a:t>：设置输入区的类型。属性值</a:t>
            </a:r>
            <a:r>
              <a:rPr lang="en-US" altLang="zh-CN" dirty="0">
                <a:latin typeface="+mn-ea"/>
                <a:ea typeface="+mn-ea"/>
                <a:cs typeface="Times New Roman" pitchFamily="18" charset="0"/>
              </a:rPr>
              <a:t>text</a:t>
            </a:r>
            <a:r>
              <a:rPr lang="zh-CN" altLang="en-US" dirty="0">
                <a:latin typeface="+mn-ea"/>
                <a:ea typeface="+mn-ea"/>
                <a:cs typeface="Times New Roman" pitchFamily="18" charset="0"/>
              </a:rPr>
              <a:t>、</a:t>
            </a:r>
            <a:r>
              <a:rPr lang="en-US" altLang="zh-CN" dirty="0">
                <a:latin typeface="+mn-ea"/>
                <a:ea typeface="+mn-ea"/>
                <a:cs typeface="Times New Roman" pitchFamily="18" charset="0"/>
              </a:rPr>
              <a:t>password</a:t>
            </a:r>
            <a:r>
              <a:rPr lang="zh-CN" altLang="en-US" dirty="0">
                <a:latin typeface="+mn-ea"/>
                <a:ea typeface="+mn-ea"/>
                <a:cs typeface="Times New Roman" pitchFamily="18" charset="0"/>
              </a:rPr>
              <a:t>、</a:t>
            </a:r>
            <a:r>
              <a:rPr lang="en-US" altLang="zh-CN" dirty="0">
                <a:latin typeface="+mn-ea"/>
                <a:ea typeface="+mn-ea"/>
                <a:cs typeface="Times New Roman" pitchFamily="18" charset="0"/>
              </a:rPr>
              <a:t>checkbox</a:t>
            </a:r>
            <a:r>
              <a:rPr lang="zh-CN" altLang="en-US" dirty="0">
                <a:latin typeface="+mn-ea"/>
                <a:ea typeface="+mn-ea"/>
                <a:cs typeface="Times New Roman" pitchFamily="18" charset="0"/>
              </a:rPr>
              <a:t>、</a:t>
            </a:r>
            <a:r>
              <a:rPr lang="en-US" altLang="zh-CN" dirty="0">
                <a:latin typeface="+mn-ea"/>
                <a:ea typeface="+mn-ea"/>
                <a:cs typeface="Times New Roman" pitchFamily="18" charset="0"/>
              </a:rPr>
              <a:t>radio</a:t>
            </a:r>
            <a:r>
              <a:rPr lang="zh-CN" altLang="en-US" dirty="0">
                <a:latin typeface="+mn-ea"/>
                <a:ea typeface="+mn-ea"/>
                <a:cs typeface="Times New Roman" pitchFamily="18" charset="0"/>
              </a:rPr>
              <a:t>、</a:t>
            </a:r>
            <a:r>
              <a:rPr lang="en-US" altLang="zh-CN" dirty="0">
                <a:latin typeface="+mn-ea"/>
                <a:ea typeface="+mn-ea"/>
                <a:cs typeface="Times New Roman" pitchFamily="18" charset="0"/>
              </a:rPr>
              <a:t>number</a:t>
            </a:r>
            <a:r>
              <a:rPr lang="zh-CN" altLang="en-US" dirty="0">
                <a:latin typeface="+mn-ea"/>
                <a:ea typeface="+mn-ea"/>
                <a:cs typeface="Times New Roman" pitchFamily="18" charset="0"/>
              </a:rPr>
              <a:t>、</a:t>
            </a:r>
            <a:r>
              <a:rPr lang="en-US" altLang="zh-CN" dirty="0">
                <a:latin typeface="+mn-ea"/>
                <a:ea typeface="+mn-ea"/>
                <a:cs typeface="Times New Roman" pitchFamily="18" charset="0"/>
              </a:rPr>
              <a:t>date</a:t>
            </a:r>
            <a:r>
              <a:rPr lang="zh-CN" altLang="en-US" dirty="0">
                <a:latin typeface="+mn-ea"/>
                <a:ea typeface="+mn-ea"/>
                <a:cs typeface="Times New Roman" pitchFamily="18" charset="0"/>
              </a:rPr>
              <a:t>等</a:t>
            </a:r>
            <a:r>
              <a:rPr lang="zh-CN" altLang="en-US" dirty="0" smtClean="0">
                <a:latin typeface="+mn-ea"/>
                <a:ea typeface="+mn-ea"/>
                <a:cs typeface="Times New Roman" pitchFamily="18" charset="0"/>
              </a:rPr>
              <a:t>，</a:t>
            </a:r>
            <a:endParaRPr lang="en-US" altLang="zh-CN" dirty="0" smtClean="0">
              <a:latin typeface="+mn-ea"/>
              <a:ea typeface="+mn-ea"/>
              <a:cs typeface="Times New Roman" pitchFamily="18" charset="0"/>
            </a:endParaRPr>
          </a:p>
          <a:p>
            <a:pPr lvl="2" eaLnBrk="1" hangingPunct="1">
              <a:lnSpc>
                <a:spcPct val="130000"/>
              </a:lnSpc>
              <a:defRPr/>
            </a:pPr>
            <a:r>
              <a:rPr lang="en-US" altLang="zh-CN" dirty="0" smtClean="0">
                <a:solidFill>
                  <a:srgbClr val="FF0066"/>
                </a:solidFill>
                <a:latin typeface="+mn-ea"/>
                <a:ea typeface="+mn-ea"/>
                <a:cs typeface="Times New Roman" pitchFamily="18" charset="0"/>
              </a:rPr>
              <a:t>name</a:t>
            </a:r>
            <a:r>
              <a:rPr lang="zh-CN" altLang="en-US" dirty="0">
                <a:solidFill>
                  <a:srgbClr val="FF0066"/>
                </a:solidFill>
                <a:latin typeface="+mn-ea"/>
                <a:ea typeface="+mn-ea"/>
                <a:cs typeface="Times New Roman" pitchFamily="18" charset="0"/>
              </a:rPr>
              <a:t>：</a:t>
            </a:r>
            <a:r>
              <a:rPr lang="zh-CN" altLang="en-US" dirty="0">
                <a:latin typeface="+mn-ea"/>
                <a:ea typeface="+mn-ea"/>
                <a:cs typeface="Times New Roman" pitchFamily="18" charset="0"/>
              </a:rPr>
              <a:t>输入区的名称，表单处理程序经常会用到</a:t>
            </a:r>
          </a:p>
          <a:p>
            <a:pPr lvl="2" eaLnBrk="1" hangingPunct="1">
              <a:lnSpc>
                <a:spcPct val="130000"/>
              </a:lnSpc>
              <a:defRPr/>
            </a:pPr>
            <a:r>
              <a:rPr lang="en-US" altLang="zh-CN" dirty="0">
                <a:solidFill>
                  <a:srgbClr val="FF0066"/>
                </a:solidFill>
                <a:latin typeface="+mn-ea"/>
                <a:ea typeface="+mn-ea"/>
                <a:cs typeface="Times New Roman" pitchFamily="18" charset="0"/>
              </a:rPr>
              <a:t>value</a:t>
            </a:r>
            <a:r>
              <a:rPr lang="zh-CN" altLang="en-US" dirty="0">
                <a:latin typeface="+mn-ea"/>
                <a:ea typeface="+mn-ea"/>
                <a:cs typeface="Times New Roman" pitchFamily="18" charset="0"/>
              </a:rPr>
              <a:t>：对于不同的输入类型，用法不同</a:t>
            </a:r>
          </a:p>
        </p:txBody>
      </p:sp>
      <p:sp>
        <p:nvSpPr>
          <p:cNvPr id="4" name="Text Box 4"/>
          <p:cNvSpPr txBox="1">
            <a:spLocks noChangeArrowheads="1"/>
          </p:cNvSpPr>
          <p:nvPr/>
        </p:nvSpPr>
        <p:spPr bwMode="auto">
          <a:xfrm>
            <a:off x="1672912" y="4653136"/>
            <a:ext cx="8610600" cy="430374"/>
          </a:xfrm>
          <a:prstGeom prst="rect">
            <a:avLst/>
          </a:prstGeom>
          <a:solidFill>
            <a:srgbClr val="FFFF66"/>
          </a:solidFill>
          <a:ln w="38100">
            <a:solidFill>
              <a:srgbClr val="FF0000"/>
            </a:solidFill>
            <a:miter lim="800000"/>
            <a:headEnd/>
            <a:tailEnd/>
          </a:ln>
        </p:spPr>
        <p:txBody>
          <a:bodyPr>
            <a:spAutoFit/>
          </a:bodyPr>
          <a:lstStyle>
            <a:lvl1pPr eaLnBrk="0" hangingPunct="0">
              <a:defRPr sz="3600" b="1">
                <a:solidFill>
                  <a:schemeClr val="tx1"/>
                </a:solidFill>
                <a:latin typeface="Franklin Gothic Medium" panose="020B0603020102020204" pitchFamily="34"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pPr eaLnBrk="1" hangingPunct="1">
              <a:lnSpc>
                <a:spcPct val="120000"/>
              </a:lnSpc>
              <a:spcBef>
                <a:spcPct val="20000"/>
              </a:spcBef>
              <a:buClr>
                <a:schemeClr val="bg2"/>
              </a:buClr>
              <a:buSzPct val="75000"/>
              <a:buFont typeface="Wingdings" panose="05000000000000000000" pitchFamily="2" charset="2"/>
              <a:buNone/>
            </a:pPr>
            <a:r>
              <a:rPr lang="en-US" altLang="zh-CN" sz="2000" b="0" dirty="0" smtClean="0">
                <a:solidFill>
                  <a:srgbClr val="0000FF"/>
                </a:solidFill>
                <a:latin typeface="+mn-ea"/>
                <a:ea typeface="+mn-ea"/>
                <a:cs typeface="Times New Roman" panose="02020603050405020304" pitchFamily="18" charset="0"/>
              </a:rPr>
              <a:t>&lt;</a:t>
            </a:r>
            <a:r>
              <a:rPr lang="en-US" altLang="zh-CN" sz="2000" b="0" dirty="0">
                <a:solidFill>
                  <a:srgbClr val="0000FF"/>
                </a:solidFill>
                <a:latin typeface="+mn-ea"/>
                <a:ea typeface="+mn-ea"/>
                <a:cs typeface="Times New Roman" panose="02020603050405020304" pitchFamily="18" charset="0"/>
              </a:rPr>
              <a:t>input type="text" name=“</a:t>
            </a:r>
            <a:r>
              <a:rPr lang="en-US" altLang="zh-CN" sz="2000" b="0" dirty="0" err="1">
                <a:solidFill>
                  <a:srgbClr val="0000FF"/>
                </a:solidFill>
                <a:latin typeface="+mn-ea"/>
                <a:ea typeface="+mn-ea"/>
                <a:cs typeface="Times New Roman" panose="02020603050405020304" pitchFamily="18" charset="0"/>
              </a:rPr>
              <a:t>yname</a:t>
            </a:r>
            <a:r>
              <a:rPr lang="en-US" altLang="zh-CN" sz="2000" b="0" dirty="0">
                <a:solidFill>
                  <a:srgbClr val="0000FF"/>
                </a:solidFill>
                <a:latin typeface="+mn-ea"/>
                <a:ea typeface="+mn-ea"/>
                <a:cs typeface="Times New Roman" panose="02020603050405020304" pitchFamily="18" charset="0"/>
              </a:rPr>
              <a:t>“ value=“your name” &gt;</a:t>
            </a:r>
            <a:r>
              <a:rPr lang="en-US" altLang="zh-CN" sz="2000" b="0" dirty="0">
                <a:latin typeface="+mn-ea"/>
                <a:ea typeface="+mn-ea"/>
              </a:rPr>
              <a:t> </a:t>
            </a:r>
          </a:p>
        </p:txBody>
      </p:sp>
    </p:spTree>
    <p:extLst>
      <p:ext uri="{BB962C8B-B14F-4D97-AF65-F5344CB8AC3E}">
        <p14:creationId xmlns:p14="http://schemas.microsoft.com/office/powerpoint/2010/main" val="33271804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内容占位符 6"/>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t="7259"/>
          <a:stretch/>
        </p:blipFill>
        <p:spPr>
          <a:xfrm>
            <a:off x="2281957" y="1582222"/>
            <a:ext cx="7560840" cy="4647947"/>
          </a:xfrm>
        </p:spPr>
      </p:pic>
      <p:sp>
        <p:nvSpPr>
          <p:cNvPr id="4"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
        <p:nvSpPr>
          <p:cNvPr id="2" name="文本框 1"/>
          <p:cNvSpPr txBox="1"/>
          <p:nvPr/>
        </p:nvSpPr>
        <p:spPr>
          <a:xfrm>
            <a:off x="1261940" y="1005280"/>
            <a:ext cx="3324273" cy="369332"/>
          </a:xfrm>
          <a:prstGeom prst="rect">
            <a:avLst/>
          </a:prstGeom>
          <a:noFill/>
        </p:spPr>
        <p:txBody>
          <a:bodyPr wrap="square" rtlCol="0">
            <a:spAutoFit/>
          </a:bodyPr>
          <a:lstStyle/>
          <a:p>
            <a:r>
              <a:rPr lang="en-US" altLang="zh-CN" dirty="0" smtClean="0">
                <a:solidFill>
                  <a:srgbClr val="0000FF"/>
                </a:solidFill>
                <a:latin typeface="+mn-ea"/>
                <a:ea typeface="+mn-ea"/>
              </a:rPr>
              <a:t>Input</a:t>
            </a:r>
            <a:r>
              <a:rPr lang="zh-CN" altLang="en-US" dirty="0" smtClean="0">
                <a:solidFill>
                  <a:srgbClr val="0000FF"/>
                </a:solidFill>
                <a:latin typeface="+mn-ea"/>
                <a:ea typeface="+mn-ea"/>
              </a:rPr>
              <a:t>标签的基本输入类型</a:t>
            </a:r>
            <a:endParaRPr lang="zh-CN" altLang="en-US" dirty="0">
              <a:solidFill>
                <a:srgbClr val="0000FF"/>
              </a:solidFill>
              <a:latin typeface="+mn-ea"/>
              <a:ea typeface="+mn-ea"/>
            </a:endParaRPr>
          </a:p>
        </p:txBody>
      </p:sp>
    </p:spTree>
    <p:extLst>
      <p:ext uri="{BB962C8B-B14F-4D97-AF65-F5344CB8AC3E}">
        <p14:creationId xmlns:p14="http://schemas.microsoft.com/office/powerpoint/2010/main" val="1633448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内容占位符 2"/>
          <p:cNvSpPr>
            <a:spLocks noGrp="1"/>
          </p:cNvSpPr>
          <p:nvPr>
            <p:ph sz="quarter" idx="1"/>
          </p:nvPr>
        </p:nvSpPr>
        <p:spPr>
          <a:xfrm>
            <a:off x="985813" y="923488"/>
            <a:ext cx="10601349" cy="1137360"/>
          </a:xfrm>
        </p:spPr>
        <p:txBody>
          <a:bodyPr/>
          <a:lstStyle/>
          <a:p>
            <a:pPr marL="457200" lvl="3" indent="-457200">
              <a:spcBef>
                <a:spcPct val="0"/>
              </a:spcBef>
              <a:buClr>
                <a:schemeClr val="accent1"/>
              </a:buClr>
              <a:buSzPct val="85000"/>
              <a:buAutoNum type="arabicPeriod"/>
            </a:pPr>
            <a:r>
              <a:rPr lang="zh-CN" altLang="zh-CN" dirty="0" smtClean="0">
                <a:latin typeface="+mn-ea"/>
                <a:ea typeface="+mn-ea"/>
              </a:rPr>
              <a:t>单行</a:t>
            </a:r>
            <a:r>
              <a:rPr lang="zh-CN" altLang="zh-CN" dirty="0">
                <a:latin typeface="+mn-ea"/>
                <a:ea typeface="+mn-ea"/>
              </a:rPr>
              <a:t>文本框</a:t>
            </a:r>
            <a:r>
              <a:rPr lang="en-US" altLang="zh-CN" dirty="0" smtClean="0">
                <a:latin typeface="+mn-ea"/>
                <a:ea typeface="+mn-ea"/>
              </a:rPr>
              <a:t>text</a:t>
            </a:r>
          </a:p>
          <a:p>
            <a:pPr marL="457200" lvl="3" indent="-457200">
              <a:spcBef>
                <a:spcPct val="0"/>
              </a:spcBef>
              <a:buClr>
                <a:schemeClr val="accent1"/>
              </a:buClr>
              <a:buSzPct val="85000"/>
              <a:buAutoNum type="arabicPeriod"/>
            </a:pPr>
            <a:endParaRPr lang="en-US" altLang="zh-CN" dirty="0">
              <a:latin typeface="+mn-ea"/>
              <a:ea typeface="+mn-ea"/>
            </a:endParaRPr>
          </a:p>
          <a:p>
            <a:pPr lvl="1">
              <a:spcBef>
                <a:spcPct val="0"/>
              </a:spcBef>
            </a:pPr>
            <a:r>
              <a:rPr lang="zh-CN" altLang="zh-CN" b="0" dirty="0" smtClean="0">
                <a:latin typeface="+mn-ea"/>
                <a:ea typeface="+mn-ea"/>
              </a:rPr>
              <a:t>在</a:t>
            </a:r>
            <a:r>
              <a:rPr lang="en-US" altLang="zh-CN" b="0" dirty="0" smtClean="0">
                <a:latin typeface="+mn-ea"/>
                <a:ea typeface="+mn-ea"/>
              </a:rPr>
              <a:t>&lt;input&gt;</a:t>
            </a:r>
            <a:r>
              <a:rPr lang="zh-CN" altLang="zh-CN" b="0" dirty="0" smtClean="0">
                <a:latin typeface="+mn-ea"/>
                <a:ea typeface="+mn-ea"/>
              </a:rPr>
              <a:t>标签中，</a:t>
            </a:r>
            <a:r>
              <a:rPr lang="en-US" altLang="zh-CN" b="0" dirty="0" smtClean="0">
                <a:latin typeface="+mn-ea"/>
                <a:ea typeface="+mn-ea"/>
              </a:rPr>
              <a:t>type</a:t>
            </a:r>
            <a:r>
              <a:rPr lang="zh-CN" altLang="zh-CN" b="0" dirty="0" smtClean="0">
                <a:latin typeface="+mn-ea"/>
                <a:ea typeface="+mn-ea"/>
              </a:rPr>
              <a:t>的属性值</a:t>
            </a:r>
            <a:r>
              <a:rPr lang="en-US" altLang="zh-CN" b="0" dirty="0" smtClean="0">
                <a:latin typeface="+mn-ea"/>
                <a:ea typeface="+mn-ea"/>
              </a:rPr>
              <a:t>text</a:t>
            </a:r>
            <a:r>
              <a:rPr lang="zh-CN" altLang="zh-CN" b="0" dirty="0" smtClean="0">
                <a:latin typeface="+mn-ea"/>
                <a:ea typeface="+mn-ea"/>
              </a:rPr>
              <a:t>表示单行文本输入框组件。其语法格式如下：</a:t>
            </a:r>
          </a:p>
          <a:p>
            <a:pPr>
              <a:spcBef>
                <a:spcPct val="0"/>
              </a:spcBef>
            </a:pPr>
            <a:endParaRPr lang="zh-CN" altLang="en-US" dirty="0" smtClean="0">
              <a:latin typeface="+mn-ea"/>
            </a:endParaRPr>
          </a:p>
        </p:txBody>
      </p:sp>
      <p:sp>
        <p:nvSpPr>
          <p:cNvPr id="6" name="文本框 5"/>
          <p:cNvSpPr txBox="1"/>
          <p:nvPr/>
        </p:nvSpPr>
        <p:spPr>
          <a:xfrm>
            <a:off x="1921917" y="2205658"/>
            <a:ext cx="6918325" cy="400050"/>
          </a:xfrm>
          <a:prstGeom prst="rect">
            <a:avLst/>
          </a:prstGeom>
          <a:ln w="28575"/>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altLang="zh-CN" sz="2000" dirty="0">
                <a:solidFill>
                  <a:srgbClr val="FF0000"/>
                </a:solidFill>
                <a:latin typeface="+mn-ea"/>
              </a:rPr>
              <a:t>&lt;input type="text" name="</a:t>
            </a:r>
            <a:r>
              <a:rPr lang="zh-CN" altLang="zh-CN" sz="2000" dirty="0">
                <a:solidFill>
                  <a:srgbClr val="FF0000"/>
                </a:solidFill>
                <a:latin typeface="+mn-ea"/>
              </a:rPr>
              <a:t>自定义名称</a:t>
            </a:r>
            <a:r>
              <a:rPr lang="en-US" altLang="zh-CN" sz="2000" dirty="0">
                <a:solidFill>
                  <a:srgbClr val="FF0000"/>
                </a:solidFill>
                <a:latin typeface="+mn-ea"/>
              </a:rPr>
              <a:t>" /&gt;</a:t>
            </a:r>
            <a:endParaRPr lang="zh-CN" altLang="en-US" sz="2000" dirty="0">
              <a:solidFill>
                <a:srgbClr val="FF0000"/>
              </a:solidFill>
              <a:latin typeface="+mn-ea"/>
            </a:endParaRPr>
          </a:p>
        </p:txBody>
      </p:sp>
      <p:sp>
        <p:nvSpPr>
          <p:cNvPr id="4" name="矩形 3"/>
          <p:cNvSpPr/>
          <p:nvPr/>
        </p:nvSpPr>
        <p:spPr>
          <a:xfrm>
            <a:off x="1261940" y="2996952"/>
            <a:ext cx="9433048" cy="1754326"/>
          </a:xfrm>
          <a:prstGeom prst="rect">
            <a:avLst/>
          </a:prstGeom>
        </p:spPr>
        <p:txBody>
          <a:bodyPr wrap="square">
            <a:spAutoFit/>
          </a:bodyPr>
          <a:lstStyle/>
          <a:p>
            <a:pPr indent="266700" algn="just">
              <a:lnSpc>
                <a:spcPct val="150000"/>
              </a:lnSpc>
              <a:spcAft>
                <a:spcPts val="0"/>
              </a:spcAft>
              <a:defRPr/>
            </a:pPr>
            <a:r>
              <a:rPr lang="zh-CN" altLang="zh-CN" kern="100" dirty="0">
                <a:solidFill>
                  <a:srgbClr val="0000FF"/>
                </a:solidFill>
                <a:latin typeface="+mn-ea"/>
                <a:ea typeface="+mn-ea"/>
                <a:cs typeface="Times New Roman" panose="02020603050405020304" pitchFamily="18" charset="0"/>
              </a:rPr>
              <a:t>在同一个表单中，单行文本框的</a:t>
            </a:r>
            <a:r>
              <a:rPr lang="en-US" altLang="zh-CN" kern="100" dirty="0">
                <a:solidFill>
                  <a:srgbClr val="0000FF"/>
                </a:solidFill>
                <a:latin typeface="+mn-ea"/>
                <a:ea typeface="+mn-ea"/>
                <a:cs typeface="Times New Roman" panose="02020603050405020304" pitchFamily="18" charset="0"/>
              </a:rPr>
              <a:t>name</a:t>
            </a:r>
            <a:r>
              <a:rPr lang="zh-CN" altLang="zh-CN" kern="100" dirty="0">
                <a:solidFill>
                  <a:srgbClr val="0000FF"/>
                </a:solidFill>
                <a:latin typeface="+mn-ea"/>
                <a:ea typeface="+mn-ea"/>
                <a:cs typeface="Times New Roman" panose="02020603050405020304" pitchFamily="18" charset="0"/>
              </a:rPr>
              <a:t>属性值必须是唯一的</a:t>
            </a:r>
            <a:r>
              <a:rPr lang="zh-CN" altLang="zh-CN" kern="100" dirty="0" smtClean="0">
                <a:solidFill>
                  <a:srgbClr val="0000FF"/>
                </a:solidFill>
                <a:latin typeface="+mn-ea"/>
                <a:ea typeface="+mn-ea"/>
                <a:cs typeface="Times New Roman" panose="02020603050405020304" pitchFamily="18" charset="0"/>
              </a:rPr>
              <a:t>。</a:t>
            </a:r>
            <a:r>
              <a:rPr lang="en-US" altLang="zh-CN" kern="100" dirty="0" smtClean="0">
                <a:solidFill>
                  <a:srgbClr val="0000FF"/>
                </a:solidFill>
                <a:latin typeface="+mn-ea"/>
                <a:ea typeface="+mn-ea"/>
                <a:cs typeface="Times New Roman" panose="02020603050405020304" pitchFamily="18" charset="0"/>
              </a:rPr>
              <a:t>&lt;</a:t>
            </a:r>
            <a:r>
              <a:rPr lang="en-US" altLang="zh-CN" kern="100" dirty="0">
                <a:solidFill>
                  <a:srgbClr val="0000FF"/>
                </a:solidFill>
                <a:latin typeface="+mn-ea"/>
                <a:ea typeface="+mn-ea"/>
                <a:cs typeface="Times New Roman" panose="02020603050405020304" pitchFamily="18" charset="0"/>
              </a:rPr>
              <a:t>input&gt;</a:t>
            </a:r>
            <a:r>
              <a:rPr lang="zh-CN" altLang="zh-CN" kern="100" dirty="0">
                <a:solidFill>
                  <a:srgbClr val="0000FF"/>
                </a:solidFill>
                <a:latin typeface="+mn-ea"/>
                <a:ea typeface="+mn-ea"/>
                <a:cs typeface="Times New Roman" panose="02020603050405020304" pitchFamily="18" charset="0"/>
              </a:rPr>
              <a:t>标签的</a:t>
            </a:r>
            <a:r>
              <a:rPr lang="en-US" altLang="zh-CN" kern="100" dirty="0">
                <a:solidFill>
                  <a:srgbClr val="0000FF"/>
                </a:solidFill>
                <a:latin typeface="+mn-ea"/>
                <a:ea typeface="+mn-ea"/>
                <a:cs typeface="Times New Roman" panose="02020603050405020304" pitchFamily="18" charset="0"/>
              </a:rPr>
              <a:t>size</a:t>
            </a:r>
            <a:r>
              <a:rPr lang="zh-CN" altLang="zh-CN" kern="100" dirty="0" smtClean="0">
                <a:solidFill>
                  <a:srgbClr val="0000FF"/>
                </a:solidFill>
                <a:latin typeface="+mn-ea"/>
                <a:ea typeface="+mn-ea"/>
                <a:cs typeface="Times New Roman" panose="02020603050405020304" pitchFamily="18" charset="0"/>
              </a:rPr>
              <a:t>属性</a:t>
            </a:r>
            <a:r>
              <a:rPr lang="zh-CN" altLang="en-US" kern="100" dirty="0" smtClean="0">
                <a:solidFill>
                  <a:srgbClr val="0000FF"/>
                </a:solidFill>
                <a:latin typeface="+mn-ea"/>
                <a:ea typeface="+mn-ea"/>
                <a:cs typeface="Times New Roman" panose="02020603050405020304" pitchFamily="18" charset="0"/>
              </a:rPr>
              <a:t>设</a:t>
            </a:r>
            <a:r>
              <a:rPr lang="zh-CN" altLang="zh-CN" kern="100" dirty="0" smtClean="0">
                <a:solidFill>
                  <a:srgbClr val="0000FF"/>
                </a:solidFill>
                <a:latin typeface="+mn-ea"/>
                <a:ea typeface="+mn-ea"/>
                <a:cs typeface="Times New Roman" panose="02020603050405020304" pitchFamily="18" charset="0"/>
              </a:rPr>
              <a:t>定</a:t>
            </a:r>
            <a:r>
              <a:rPr lang="zh-CN" altLang="zh-CN" kern="100" dirty="0">
                <a:solidFill>
                  <a:srgbClr val="0000FF"/>
                </a:solidFill>
                <a:latin typeface="+mn-ea"/>
                <a:ea typeface="+mn-ea"/>
                <a:cs typeface="Times New Roman" panose="02020603050405020304" pitchFamily="18" charset="0"/>
              </a:rPr>
              <a:t>可见字符的宽度，或者使用</a:t>
            </a:r>
            <a:r>
              <a:rPr lang="en-US" altLang="zh-CN" kern="100" dirty="0">
                <a:solidFill>
                  <a:srgbClr val="0000FF"/>
                </a:solidFill>
                <a:latin typeface="+mn-ea"/>
                <a:ea typeface="+mn-ea"/>
                <a:cs typeface="Times New Roman" panose="02020603050405020304" pitchFamily="18" charset="0"/>
              </a:rPr>
              <a:t>CSS</a:t>
            </a:r>
            <a:r>
              <a:rPr lang="zh-CN" altLang="zh-CN" kern="100" dirty="0">
                <a:solidFill>
                  <a:srgbClr val="0000FF"/>
                </a:solidFill>
                <a:latin typeface="+mn-ea"/>
                <a:ea typeface="+mn-ea"/>
                <a:cs typeface="Times New Roman" panose="02020603050405020304" pitchFamily="18" charset="0"/>
              </a:rPr>
              <a:t>样式定义该标签的</a:t>
            </a:r>
            <a:r>
              <a:rPr lang="en-US" altLang="zh-CN" kern="100" dirty="0">
                <a:solidFill>
                  <a:srgbClr val="0000FF"/>
                </a:solidFill>
                <a:latin typeface="+mn-ea"/>
                <a:ea typeface="+mn-ea"/>
                <a:cs typeface="Times New Roman" panose="02020603050405020304" pitchFamily="18" charset="0"/>
              </a:rPr>
              <a:t>width</a:t>
            </a:r>
            <a:r>
              <a:rPr lang="zh-CN" altLang="zh-CN" kern="100" dirty="0">
                <a:solidFill>
                  <a:srgbClr val="0000FF"/>
                </a:solidFill>
                <a:latin typeface="+mn-ea"/>
                <a:ea typeface="+mn-ea"/>
                <a:cs typeface="Times New Roman" panose="02020603050405020304" pitchFamily="18" charset="0"/>
              </a:rPr>
              <a:t>属性</a:t>
            </a:r>
            <a:r>
              <a:rPr lang="zh-CN" altLang="zh-CN" kern="100" dirty="0" smtClean="0">
                <a:solidFill>
                  <a:srgbClr val="0000FF"/>
                </a:solidFill>
                <a:latin typeface="+mn-ea"/>
                <a:ea typeface="+mn-ea"/>
                <a:cs typeface="Times New Roman" panose="02020603050405020304" pitchFamily="18" charset="0"/>
              </a:rPr>
              <a:t>。</a:t>
            </a:r>
            <a:endParaRPr lang="en-US" altLang="zh-CN" kern="100" dirty="0" smtClean="0">
              <a:solidFill>
                <a:srgbClr val="0000FF"/>
              </a:solidFill>
              <a:latin typeface="+mn-ea"/>
              <a:ea typeface="+mn-ea"/>
              <a:cs typeface="Times New Roman" panose="02020603050405020304" pitchFamily="18" charset="0"/>
            </a:endParaRPr>
          </a:p>
          <a:p>
            <a:pPr indent="266700" algn="just">
              <a:lnSpc>
                <a:spcPct val="150000"/>
              </a:lnSpc>
              <a:spcAft>
                <a:spcPts val="0"/>
              </a:spcAft>
              <a:defRPr/>
            </a:pPr>
            <a:r>
              <a:rPr lang="zh-CN" altLang="en-US" kern="100" dirty="0">
                <a:solidFill>
                  <a:srgbClr val="0000FF"/>
                </a:solidFill>
                <a:latin typeface="+mn-ea"/>
                <a:ea typeface="+mn-ea"/>
                <a:cs typeface="Times New Roman" panose="02020603050405020304" pitchFamily="18" charset="0"/>
              </a:rPr>
              <a:t>默认情况下，单行文本框在首次加载时内容为空。可以为其添加</a:t>
            </a:r>
            <a:r>
              <a:rPr lang="en-US" altLang="zh-CN" kern="100" dirty="0">
                <a:solidFill>
                  <a:srgbClr val="0000FF"/>
                </a:solidFill>
                <a:latin typeface="+mn-ea"/>
                <a:ea typeface="+mn-ea"/>
                <a:cs typeface="Times New Roman" panose="02020603050405020304" pitchFamily="18" charset="0"/>
              </a:rPr>
              <a:t>value</a:t>
            </a:r>
            <a:r>
              <a:rPr lang="zh-CN" altLang="en-US" kern="100" dirty="0">
                <a:solidFill>
                  <a:srgbClr val="0000FF"/>
                </a:solidFill>
                <a:latin typeface="+mn-ea"/>
                <a:ea typeface="+mn-ea"/>
                <a:cs typeface="Times New Roman" panose="02020603050405020304" pitchFamily="18" charset="0"/>
              </a:rPr>
              <a:t>属性预设初始文本内容。</a:t>
            </a:r>
            <a:endParaRPr lang="zh-CN" altLang="zh-CN" kern="100" dirty="0">
              <a:solidFill>
                <a:srgbClr val="0000FF"/>
              </a:solidFill>
              <a:latin typeface="+mn-ea"/>
              <a:ea typeface="+mn-ea"/>
              <a:cs typeface="Times New Roman" panose="02020603050405020304" pitchFamily="18" charset="0"/>
            </a:endParaRP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
        <p:nvSpPr>
          <p:cNvPr id="8" name="文本框 7"/>
          <p:cNvSpPr txBox="1"/>
          <p:nvPr/>
        </p:nvSpPr>
        <p:spPr>
          <a:xfrm>
            <a:off x="1952227" y="5142522"/>
            <a:ext cx="7242498" cy="461665"/>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1">
                <a:solidFill>
                  <a:srgbClr val="7030A0"/>
                </a:solidFill>
                <a:latin typeface="Comic Sans MS" panose="030F0702030302020204" pitchFamily="66" charset="0"/>
                <a:ea typeface="宋体" panose="02010600030101010101"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b="0" dirty="0">
                <a:latin typeface="+mn-ea"/>
                <a:ea typeface="+mn-ea"/>
              </a:rPr>
              <a:t>&lt;input type="text" name="username" value="admin" /&gt;</a:t>
            </a:r>
            <a:endParaRPr lang="zh-CN" altLang="en-US" b="0" dirty="0">
              <a:latin typeface="+mn-ea"/>
              <a:ea typeface="+mn-ea"/>
            </a:endParaRPr>
          </a:p>
        </p:txBody>
      </p:sp>
    </p:spTree>
    <p:extLst>
      <p:ext uri="{BB962C8B-B14F-4D97-AF65-F5344CB8AC3E}">
        <p14:creationId xmlns:p14="http://schemas.microsoft.com/office/powerpoint/2010/main" val="155735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p:cNvSpPr>
            <a:spLocks noGrp="1"/>
          </p:cNvSpPr>
          <p:nvPr>
            <p:ph sz="quarter" idx="1"/>
          </p:nvPr>
        </p:nvSpPr>
        <p:spPr>
          <a:xfrm>
            <a:off x="825624" y="1052736"/>
            <a:ext cx="10601349" cy="1440160"/>
          </a:xfrm>
        </p:spPr>
        <p:txBody>
          <a:bodyPr/>
          <a:lstStyle/>
          <a:p>
            <a:pPr marL="0" lvl="3" indent="0">
              <a:spcBef>
                <a:spcPct val="0"/>
              </a:spcBef>
              <a:buClr>
                <a:schemeClr val="accent1"/>
              </a:buClr>
              <a:buSzPct val="85000"/>
              <a:buNone/>
            </a:pPr>
            <a:r>
              <a:rPr lang="en-US" altLang="zh-CN" dirty="0">
                <a:latin typeface="+mn-ea"/>
                <a:ea typeface="+mn-ea"/>
              </a:rPr>
              <a:t>2.</a:t>
            </a:r>
            <a:r>
              <a:rPr lang="zh-CN" altLang="zh-CN" dirty="0">
                <a:latin typeface="+mn-ea"/>
                <a:ea typeface="+mn-ea"/>
              </a:rPr>
              <a:t>密码框</a:t>
            </a:r>
            <a:r>
              <a:rPr lang="en-US" altLang="zh-CN" dirty="0">
                <a:latin typeface="+mn-ea"/>
                <a:ea typeface="+mn-ea"/>
              </a:rPr>
              <a:t>password</a:t>
            </a:r>
            <a:endParaRPr lang="zh-CN" altLang="zh-CN" dirty="0">
              <a:latin typeface="+mn-ea"/>
              <a:ea typeface="+mn-ea"/>
            </a:endParaRPr>
          </a:p>
          <a:p>
            <a:pPr lvl="1">
              <a:spcBef>
                <a:spcPct val="0"/>
              </a:spcBef>
            </a:pPr>
            <a:r>
              <a:rPr lang="zh-CN" altLang="zh-CN" b="0" dirty="0" smtClean="0">
                <a:latin typeface="+mn-ea"/>
                <a:ea typeface="+mn-ea"/>
              </a:rPr>
              <a:t>在</a:t>
            </a:r>
            <a:r>
              <a:rPr lang="en-US" altLang="zh-CN" b="0" dirty="0" smtClean="0">
                <a:latin typeface="+mn-ea"/>
                <a:ea typeface="+mn-ea"/>
              </a:rPr>
              <a:t>&lt;input&gt;</a:t>
            </a:r>
            <a:r>
              <a:rPr lang="zh-CN" altLang="zh-CN" b="0" dirty="0" smtClean="0">
                <a:latin typeface="+mn-ea"/>
                <a:ea typeface="+mn-ea"/>
              </a:rPr>
              <a:t>标签中，</a:t>
            </a:r>
            <a:r>
              <a:rPr lang="en-US" altLang="zh-CN" b="0" dirty="0" smtClean="0">
                <a:latin typeface="+mn-ea"/>
                <a:ea typeface="+mn-ea"/>
              </a:rPr>
              <a:t>type</a:t>
            </a:r>
            <a:r>
              <a:rPr lang="zh-CN" altLang="zh-CN" b="0" dirty="0" smtClean="0">
                <a:latin typeface="+mn-ea"/>
                <a:ea typeface="+mn-ea"/>
              </a:rPr>
              <a:t>的属性值</a:t>
            </a:r>
            <a:r>
              <a:rPr lang="en-US" altLang="zh-CN" b="0" dirty="0" smtClean="0">
                <a:latin typeface="+mn-ea"/>
                <a:ea typeface="+mn-ea"/>
              </a:rPr>
              <a:t>password</a:t>
            </a:r>
            <a:r>
              <a:rPr lang="zh-CN" altLang="zh-CN" b="0" dirty="0" smtClean="0">
                <a:latin typeface="+mn-ea"/>
                <a:ea typeface="+mn-ea"/>
              </a:rPr>
              <a:t>表示单行密码输入框组件，在该组件中输入的字符会被密码专用符号所遮挡以保证文本的安全性。其语法格式如下：</a:t>
            </a:r>
          </a:p>
          <a:p>
            <a:pPr>
              <a:spcBef>
                <a:spcPct val="0"/>
              </a:spcBef>
            </a:pPr>
            <a:endParaRPr lang="zh-CN" altLang="en-US" dirty="0" smtClean="0">
              <a:latin typeface="+mn-ea"/>
            </a:endParaRPr>
          </a:p>
        </p:txBody>
      </p:sp>
      <p:sp>
        <p:nvSpPr>
          <p:cNvPr id="6" name="文本框 5"/>
          <p:cNvSpPr txBox="1"/>
          <p:nvPr/>
        </p:nvSpPr>
        <p:spPr>
          <a:xfrm>
            <a:off x="2099791" y="2492896"/>
            <a:ext cx="6918325" cy="400050"/>
          </a:xfrm>
          <a:prstGeom prst="rect">
            <a:avLst/>
          </a:prstGeom>
          <a:ln w="28575"/>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altLang="zh-CN" sz="2000" dirty="0">
                <a:solidFill>
                  <a:srgbClr val="FF0000"/>
                </a:solidFill>
                <a:latin typeface="+mn-ea"/>
              </a:rPr>
              <a:t>&lt;input type="password" name="</a:t>
            </a:r>
            <a:r>
              <a:rPr lang="zh-CN" altLang="zh-CN" sz="2000" dirty="0">
                <a:solidFill>
                  <a:srgbClr val="FF0000"/>
                </a:solidFill>
                <a:latin typeface="+mn-ea"/>
              </a:rPr>
              <a:t>自定义名称</a:t>
            </a:r>
            <a:r>
              <a:rPr lang="en-US" altLang="zh-CN" sz="2000" dirty="0">
                <a:solidFill>
                  <a:srgbClr val="FF0000"/>
                </a:solidFill>
                <a:latin typeface="+mn-ea"/>
              </a:rPr>
              <a:t>" /&gt;</a:t>
            </a:r>
            <a:endParaRPr lang="zh-CN" altLang="en-US" sz="2000" dirty="0">
              <a:solidFill>
                <a:srgbClr val="FF0000"/>
              </a:solidFill>
              <a:latin typeface="+mn-ea"/>
            </a:endParaRPr>
          </a:p>
        </p:txBody>
      </p:sp>
      <p:sp>
        <p:nvSpPr>
          <p:cNvPr id="24581" name="矩形 3"/>
          <p:cNvSpPr>
            <a:spLocks noChangeArrowheads="1"/>
          </p:cNvSpPr>
          <p:nvPr/>
        </p:nvSpPr>
        <p:spPr bwMode="auto">
          <a:xfrm>
            <a:off x="1417861" y="3573016"/>
            <a:ext cx="8470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000" dirty="0">
                <a:solidFill>
                  <a:srgbClr val="0000FF"/>
                </a:solidFill>
                <a:latin typeface="+mn-ea"/>
                <a:ea typeface="+mn-ea"/>
              </a:rPr>
              <a:t> 除显示的文字内容效果不一样外，密码框其余特征均与单行文本框相同。</a:t>
            </a: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111878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内容占位符 2"/>
          <p:cNvSpPr>
            <a:spLocks noGrp="1"/>
          </p:cNvSpPr>
          <p:nvPr>
            <p:ph sz="quarter" idx="1"/>
          </p:nvPr>
        </p:nvSpPr>
        <p:spPr>
          <a:xfrm>
            <a:off x="825624" y="1052736"/>
            <a:ext cx="10601349" cy="1512168"/>
          </a:xfrm>
        </p:spPr>
        <p:txBody>
          <a:bodyPr/>
          <a:lstStyle/>
          <a:p>
            <a:pPr marL="0" indent="0">
              <a:spcBef>
                <a:spcPct val="0"/>
              </a:spcBef>
              <a:buNone/>
            </a:pPr>
            <a:r>
              <a:rPr lang="en-US" altLang="zh-CN" dirty="0">
                <a:latin typeface="+mn-ea"/>
              </a:rPr>
              <a:t>3.</a:t>
            </a:r>
            <a:r>
              <a:rPr lang="zh-CN" altLang="zh-CN" dirty="0">
                <a:latin typeface="+mn-ea"/>
              </a:rPr>
              <a:t>单选框</a:t>
            </a:r>
            <a:r>
              <a:rPr lang="en-US" altLang="zh-CN" dirty="0">
                <a:latin typeface="+mn-ea"/>
              </a:rPr>
              <a:t>radio</a:t>
            </a:r>
            <a:endParaRPr lang="zh-CN" altLang="zh-CN" dirty="0">
              <a:latin typeface="+mn-ea"/>
            </a:endParaRPr>
          </a:p>
          <a:p>
            <a:pPr lvl="1">
              <a:spcBef>
                <a:spcPct val="0"/>
              </a:spcBef>
            </a:pPr>
            <a:r>
              <a:rPr lang="zh-CN" altLang="zh-CN" b="0" dirty="0" smtClean="0">
                <a:latin typeface="+mn-ea"/>
                <a:ea typeface="+mn-ea"/>
              </a:rPr>
              <a:t>在</a:t>
            </a:r>
            <a:r>
              <a:rPr lang="en-US" altLang="zh-CN" b="0" dirty="0" smtClean="0">
                <a:latin typeface="+mn-ea"/>
                <a:ea typeface="+mn-ea"/>
              </a:rPr>
              <a:t>&lt;input&gt;</a:t>
            </a:r>
            <a:r>
              <a:rPr lang="zh-CN" altLang="zh-CN" b="0" dirty="0" smtClean="0">
                <a:latin typeface="+mn-ea"/>
                <a:ea typeface="+mn-ea"/>
              </a:rPr>
              <a:t>标签中，</a:t>
            </a:r>
            <a:r>
              <a:rPr lang="en-US" altLang="zh-CN" b="0" dirty="0" smtClean="0">
                <a:latin typeface="+mn-ea"/>
                <a:ea typeface="+mn-ea"/>
              </a:rPr>
              <a:t>type</a:t>
            </a:r>
            <a:r>
              <a:rPr lang="zh-CN" altLang="zh-CN" b="0" dirty="0" smtClean="0">
                <a:latin typeface="+mn-ea"/>
                <a:ea typeface="+mn-ea"/>
              </a:rPr>
              <a:t>的属性值</a:t>
            </a:r>
            <a:r>
              <a:rPr lang="en-US" altLang="zh-CN" b="0" dirty="0" smtClean="0">
                <a:latin typeface="+mn-ea"/>
                <a:ea typeface="+mn-ea"/>
              </a:rPr>
              <a:t>radio</a:t>
            </a:r>
            <a:r>
              <a:rPr lang="zh-CN" altLang="zh-CN" b="0" dirty="0" smtClean="0">
                <a:latin typeface="+mn-ea"/>
                <a:ea typeface="+mn-ea"/>
              </a:rPr>
              <a:t>表示单选按钮，其样式为一个空心圆形区域，当用户点击该按钮时，会在空心区域中出现一个实心点。其语法格式如下：</a:t>
            </a:r>
          </a:p>
          <a:p>
            <a:pPr>
              <a:spcBef>
                <a:spcPct val="0"/>
              </a:spcBef>
            </a:pPr>
            <a:endParaRPr lang="zh-CN" altLang="en-US" dirty="0" smtClean="0">
              <a:latin typeface="+mn-ea"/>
            </a:endParaRPr>
          </a:p>
        </p:txBody>
      </p:sp>
      <p:sp>
        <p:nvSpPr>
          <p:cNvPr id="6" name="文本框 5"/>
          <p:cNvSpPr txBox="1"/>
          <p:nvPr/>
        </p:nvSpPr>
        <p:spPr>
          <a:xfrm>
            <a:off x="1849909" y="2619916"/>
            <a:ext cx="6918325" cy="400110"/>
          </a:xfrm>
          <a:prstGeom prst="rect">
            <a:avLst/>
          </a:prstGeom>
          <a:ln w="28575"/>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altLang="zh-CN" sz="2000" dirty="0">
                <a:solidFill>
                  <a:srgbClr val="FF0000"/>
                </a:solidFill>
                <a:latin typeface="+mn-ea"/>
              </a:rPr>
              <a:t>&lt;input type="radio" name="</a:t>
            </a:r>
            <a:r>
              <a:rPr lang="zh-CN" altLang="zh-CN" sz="2000" dirty="0">
                <a:solidFill>
                  <a:srgbClr val="FF0000"/>
                </a:solidFill>
                <a:latin typeface="+mn-ea"/>
              </a:rPr>
              <a:t>自定义名称</a:t>
            </a:r>
            <a:r>
              <a:rPr lang="en-US" altLang="zh-CN" sz="2000" dirty="0">
                <a:solidFill>
                  <a:srgbClr val="FF0000"/>
                </a:solidFill>
                <a:latin typeface="+mn-ea"/>
              </a:rPr>
              <a:t>" value="</a:t>
            </a:r>
            <a:r>
              <a:rPr lang="zh-CN" altLang="zh-CN" sz="2000" dirty="0">
                <a:solidFill>
                  <a:srgbClr val="FF0000"/>
                </a:solidFill>
                <a:latin typeface="+mn-ea"/>
              </a:rPr>
              <a:t>值</a:t>
            </a:r>
            <a:r>
              <a:rPr lang="en-US" altLang="zh-CN" sz="2000" dirty="0">
                <a:solidFill>
                  <a:srgbClr val="FF0000"/>
                </a:solidFill>
                <a:latin typeface="+mn-ea"/>
              </a:rPr>
              <a:t>" /&gt;</a:t>
            </a:r>
            <a:endParaRPr lang="zh-CN" altLang="en-US" sz="2000" dirty="0">
              <a:solidFill>
                <a:srgbClr val="FF0000"/>
              </a:solidFill>
              <a:latin typeface="+mn-ea"/>
            </a:endParaRPr>
          </a:p>
        </p:txBody>
      </p:sp>
      <p:sp>
        <p:nvSpPr>
          <p:cNvPr id="26629" name="矩形 3"/>
          <p:cNvSpPr>
            <a:spLocks noChangeArrowheads="1"/>
          </p:cNvSpPr>
          <p:nvPr/>
        </p:nvSpPr>
        <p:spPr bwMode="auto">
          <a:xfrm>
            <a:off x="1240398" y="3569240"/>
            <a:ext cx="958896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000" dirty="0">
                <a:solidFill>
                  <a:srgbClr val="0000FF"/>
                </a:solidFill>
                <a:latin typeface="+mn-ea"/>
                <a:ea typeface="+mn-ea"/>
              </a:rPr>
              <a:t>其中</a:t>
            </a:r>
            <a:r>
              <a:rPr lang="en-US" altLang="zh-CN" sz="2000" dirty="0">
                <a:solidFill>
                  <a:srgbClr val="0000FF"/>
                </a:solidFill>
                <a:latin typeface="+mn-ea"/>
                <a:ea typeface="+mn-ea"/>
              </a:rPr>
              <a:t>value</a:t>
            </a:r>
            <a:r>
              <a:rPr lang="zh-CN" altLang="zh-CN" sz="2000" dirty="0">
                <a:solidFill>
                  <a:srgbClr val="0000FF"/>
                </a:solidFill>
                <a:latin typeface="+mn-ea"/>
                <a:ea typeface="+mn-ea"/>
              </a:rPr>
              <a:t>属性值为该表单元素在提交数据时传递的数据值。需要注意的是，单行文本框和密码框在提交数据时所传递的数据值均为文本框中用户输入的内容。与之不同的是，单选框传递的只能是事先定义好的</a:t>
            </a:r>
            <a:r>
              <a:rPr lang="en-US" altLang="zh-CN" sz="2000" dirty="0">
                <a:solidFill>
                  <a:srgbClr val="0000FF"/>
                </a:solidFill>
                <a:latin typeface="+mn-ea"/>
                <a:ea typeface="+mn-ea"/>
              </a:rPr>
              <a:t>value</a:t>
            </a:r>
            <a:r>
              <a:rPr lang="zh-CN" altLang="zh-CN" sz="2000" dirty="0">
                <a:solidFill>
                  <a:srgbClr val="0000FF"/>
                </a:solidFill>
                <a:latin typeface="+mn-ea"/>
                <a:ea typeface="+mn-ea"/>
              </a:rPr>
              <a:t>属性值。</a:t>
            </a: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942995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4.2  </a:t>
            </a:r>
            <a:r>
              <a:rPr lang="zh-CN" altLang="zh-CN" kern="1200" dirty="0">
                <a:solidFill>
                  <a:srgbClr val="F8F8F8"/>
                </a:solidFill>
                <a:latin typeface="微软雅黑"/>
                <a:cs typeface="+mn-cs"/>
              </a:rPr>
              <a:t>元素的浮动</a:t>
            </a:r>
            <a:endParaRPr lang="zh-CN" altLang="en-US" kern="1200" dirty="0">
              <a:solidFill>
                <a:srgbClr val="F8F8F8"/>
              </a:solidFill>
              <a:latin typeface="微软雅黑"/>
              <a:cs typeface="+mn-cs"/>
            </a:endParaRPr>
          </a:p>
        </p:txBody>
      </p:sp>
      <p:sp>
        <p:nvSpPr>
          <p:cNvPr id="8195" name="内容占位符 2"/>
          <p:cNvSpPr>
            <a:spLocks noGrp="1"/>
          </p:cNvSpPr>
          <p:nvPr>
            <p:ph idx="1"/>
          </p:nvPr>
        </p:nvSpPr>
        <p:spPr>
          <a:xfrm>
            <a:off x="1303761" y="1556792"/>
            <a:ext cx="9331123" cy="3312368"/>
          </a:xfrm>
        </p:spPr>
        <p:txBody>
          <a:bodyPr/>
          <a:lstStyle/>
          <a:p>
            <a:pPr marL="0" indent="0"/>
            <a:r>
              <a:rPr lang="zh-CN" altLang="zh-CN" dirty="0" smtClean="0">
                <a:latin typeface="+mn-ea"/>
              </a:rPr>
              <a:t>浮动（</a:t>
            </a:r>
            <a:r>
              <a:rPr lang="en-US" altLang="zh-CN" dirty="0" smtClean="0">
                <a:latin typeface="+mn-ea"/>
              </a:rPr>
              <a:t>float</a:t>
            </a:r>
            <a:r>
              <a:rPr lang="zh-CN" altLang="zh-CN" dirty="0" smtClean="0">
                <a:latin typeface="+mn-ea"/>
              </a:rPr>
              <a:t>）是最常用的一种元素定位方式。它能改变元素的默认显示方式，可使原本换行显示的块元素转为同行显示，由此来实现对块元素的定位。同样，对行内元素也可应用浮动。一旦应用之后，这个行内元素即变为块元素，具有一切块元素的特征。</a:t>
            </a:r>
            <a:endParaRPr lang="en-US" altLang="zh-CN" dirty="0" smtClean="0">
              <a:latin typeface="+mn-ea"/>
            </a:endParaRPr>
          </a:p>
          <a:p>
            <a:pPr marL="0" indent="0"/>
            <a:endParaRPr lang="en-US" altLang="zh-CN" dirty="0" smtClean="0">
              <a:latin typeface="+mn-ea"/>
            </a:endParaRPr>
          </a:p>
          <a:p>
            <a:pPr marL="0" indent="0"/>
            <a:endParaRPr lang="zh-CN" altLang="zh-CN" dirty="0" smtClean="0">
              <a:latin typeface="+mn-ea"/>
            </a:endParaRPr>
          </a:p>
        </p:txBody>
      </p:sp>
      <p:sp>
        <p:nvSpPr>
          <p:cNvPr id="6" name="Rectangle 2"/>
          <p:cNvSpPr txBox="1">
            <a:spLocks noChangeArrowheads="1"/>
          </p:cNvSpPr>
          <p:nvPr/>
        </p:nvSpPr>
        <p:spPr bwMode="auto">
          <a:xfrm>
            <a:off x="1273845" y="849349"/>
            <a:ext cx="396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lvl1pPr algn="l" rtl="0" fontAlgn="base">
              <a:spcBef>
                <a:spcPct val="0"/>
              </a:spcBef>
              <a:spcAft>
                <a:spcPct val="0"/>
              </a:spcAft>
              <a:defRPr sz="2400">
                <a:solidFill>
                  <a:srgbClr val="FFFFFF"/>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marL="342900" indent="-342900">
              <a:spcBef>
                <a:spcPct val="20000"/>
              </a:spcBef>
              <a:spcAft>
                <a:spcPct val="25000"/>
              </a:spcAft>
              <a:buClr>
                <a:schemeClr val="accent1"/>
              </a:buClr>
              <a:buFontTx/>
            </a:pPr>
            <a:r>
              <a:rPr lang="en-US" altLang="zh-CN" kern="0" dirty="0" smtClean="0">
                <a:solidFill>
                  <a:schemeClr val="accent1"/>
                </a:solidFill>
                <a:latin typeface="+mn-ea"/>
                <a:ea typeface="+mn-ea"/>
                <a:cs typeface="+mn-cs"/>
              </a:rPr>
              <a:t>4.2.1 </a:t>
            </a:r>
            <a:r>
              <a:rPr lang="zh-CN" altLang="en-US" kern="0" dirty="0" smtClean="0">
                <a:solidFill>
                  <a:schemeClr val="accent1"/>
                </a:solidFill>
                <a:latin typeface="+mn-ea"/>
                <a:ea typeface="+mn-ea"/>
                <a:cs typeface="+mn-cs"/>
              </a:rPr>
              <a:t>浮动</a:t>
            </a:r>
            <a:endParaRPr lang="zh-CN" altLang="zh-CN" kern="0" dirty="0">
              <a:solidFill>
                <a:schemeClr val="accent1"/>
              </a:solidFill>
              <a:latin typeface="+mn-ea"/>
              <a:ea typeface="+mn-ea"/>
              <a:cs typeface="+mn-cs"/>
            </a:endParaRPr>
          </a:p>
        </p:txBody>
      </p:sp>
    </p:spTree>
    <p:extLst>
      <p:ext uri="{BB962C8B-B14F-4D97-AF65-F5344CB8AC3E}">
        <p14:creationId xmlns:p14="http://schemas.microsoft.com/office/powerpoint/2010/main" val="2866000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内容占位符 2"/>
          <p:cNvSpPr>
            <a:spLocks noGrp="1"/>
          </p:cNvSpPr>
          <p:nvPr>
            <p:ph sz="quarter" idx="1"/>
          </p:nvPr>
        </p:nvSpPr>
        <p:spPr>
          <a:xfrm>
            <a:off x="791753" y="933053"/>
            <a:ext cx="10601349" cy="144016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spcBef>
                <a:spcPct val="0"/>
              </a:spcBef>
              <a:buNone/>
            </a:pPr>
            <a:r>
              <a:rPr lang="en-US" altLang="zh-CN" dirty="0">
                <a:latin typeface="+mn-ea"/>
              </a:rPr>
              <a:t>3.</a:t>
            </a:r>
            <a:r>
              <a:rPr lang="zh-CN" altLang="zh-CN" dirty="0">
                <a:latin typeface="+mn-ea"/>
              </a:rPr>
              <a:t>单选框</a:t>
            </a:r>
            <a:r>
              <a:rPr lang="en-US" altLang="zh-CN" dirty="0">
                <a:latin typeface="+mn-ea"/>
              </a:rPr>
              <a:t>radio</a:t>
            </a:r>
            <a:endParaRPr lang="zh-CN" altLang="zh-CN" dirty="0">
              <a:latin typeface="+mn-ea"/>
            </a:endParaRPr>
          </a:p>
          <a:p>
            <a:pPr lvl="1">
              <a:spcBef>
                <a:spcPct val="0"/>
              </a:spcBef>
            </a:pPr>
            <a:r>
              <a:rPr lang="zh-CN" altLang="zh-CN" b="0" dirty="0">
                <a:latin typeface="+mn-ea"/>
                <a:ea typeface="+mn-ea"/>
              </a:rPr>
              <a:t>多个</a:t>
            </a:r>
            <a:r>
              <a:rPr lang="en-US" altLang="zh-CN" b="0" dirty="0">
                <a:latin typeface="+mn-ea"/>
                <a:ea typeface="+mn-ea"/>
              </a:rPr>
              <a:t>radio</a:t>
            </a:r>
            <a:r>
              <a:rPr lang="zh-CN" altLang="zh-CN" b="0" dirty="0">
                <a:latin typeface="+mn-ea"/>
                <a:ea typeface="+mn-ea"/>
              </a:rPr>
              <a:t>类型的按钮可以组合在一起使用，为它们添加相同的</a:t>
            </a:r>
            <a:r>
              <a:rPr lang="en-US" altLang="zh-CN" b="0" dirty="0">
                <a:latin typeface="+mn-ea"/>
                <a:ea typeface="+mn-ea"/>
              </a:rPr>
              <a:t>name</a:t>
            </a:r>
            <a:r>
              <a:rPr lang="zh-CN" altLang="zh-CN" b="0" dirty="0">
                <a:latin typeface="+mn-ea"/>
                <a:ea typeface="+mn-ea"/>
              </a:rPr>
              <a:t>属性值即可表示这些单选按钮属于同一个组。例如：</a:t>
            </a:r>
          </a:p>
          <a:p>
            <a:pPr marL="0" indent="0">
              <a:spcBef>
                <a:spcPct val="0"/>
              </a:spcBef>
              <a:buNone/>
            </a:pPr>
            <a:endParaRPr lang="zh-CN" altLang="en-US" dirty="0">
              <a:latin typeface="+mn-ea"/>
            </a:endParaRPr>
          </a:p>
        </p:txBody>
      </p:sp>
      <p:sp>
        <p:nvSpPr>
          <p:cNvPr id="6" name="文本框 5"/>
          <p:cNvSpPr txBox="1"/>
          <p:nvPr/>
        </p:nvSpPr>
        <p:spPr>
          <a:xfrm>
            <a:off x="1921917" y="2127260"/>
            <a:ext cx="6918325" cy="892552"/>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dirty="0"/>
              <a:t>&lt;input type="radio" name="gender" value="M" /&gt; </a:t>
            </a:r>
            <a:r>
              <a:rPr lang="zh-CN" altLang="zh-CN" dirty="0"/>
              <a:t>男</a:t>
            </a:r>
          </a:p>
          <a:p>
            <a:r>
              <a:rPr lang="en-US" altLang="zh-CN" dirty="0"/>
              <a:t>&lt;input type="radio" name="gender" value="F" /&gt; </a:t>
            </a:r>
            <a:r>
              <a:rPr lang="zh-CN" altLang="zh-CN" dirty="0"/>
              <a:t>女</a:t>
            </a:r>
            <a:endParaRPr lang="zh-CN" altLang="en-US" dirty="0"/>
          </a:p>
        </p:txBody>
      </p:sp>
      <p:sp>
        <p:nvSpPr>
          <p:cNvPr id="27653" name="矩形 3"/>
          <p:cNvSpPr>
            <a:spLocks noChangeArrowheads="1"/>
          </p:cNvSpPr>
          <p:nvPr/>
        </p:nvSpPr>
        <p:spPr bwMode="auto">
          <a:xfrm>
            <a:off x="1347044" y="3429000"/>
            <a:ext cx="950505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accent1"/>
              </a:buClr>
              <a:buFont typeface="Wingdings" panose="05000000000000000000" pitchFamily="2" charset="2"/>
              <a:buNone/>
            </a:pPr>
            <a:r>
              <a:rPr lang="zh-CN" altLang="zh-CN" sz="2000" dirty="0">
                <a:solidFill>
                  <a:schemeClr val="accent2"/>
                </a:solidFill>
                <a:latin typeface="+mn-ea"/>
                <a:ea typeface="+mn-ea"/>
              </a:rPr>
              <a:t>属于同一个组的单选按钮不能同时被选中，最多只能选择其中一个选项。如果在已选择了某个选项的前提下点击同一组中的其他选项，则被选中效果（实心圆）会更新到最新点击的按钮上。</a:t>
            </a: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2094751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内容占位符 2"/>
          <p:cNvSpPr>
            <a:spLocks noGrp="1"/>
          </p:cNvSpPr>
          <p:nvPr>
            <p:ph sz="quarter" idx="1"/>
          </p:nvPr>
        </p:nvSpPr>
        <p:spPr>
          <a:xfrm>
            <a:off x="1129830" y="981220"/>
            <a:ext cx="8568952" cy="11121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spcBef>
                <a:spcPct val="0"/>
              </a:spcBef>
              <a:buNone/>
            </a:pPr>
            <a:r>
              <a:rPr lang="en-US" altLang="zh-CN" dirty="0">
                <a:latin typeface="+mn-ea"/>
              </a:rPr>
              <a:t>3.</a:t>
            </a:r>
            <a:r>
              <a:rPr lang="zh-CN" altLang="zh-CN" dirty="0">
                <a:latin typeface="+mn-ea"/>
              </a:rPr>
              <a:t>单选框</a:t>
            </a:r>
            <a:r>
              <a:rPr lang="en-US" altLang="zh-CN" dirty="0">
                <a:latin typeface="+mn-ea"/>
              </a:rPr>
              <a:t>radio</a:t>
            </a:r>
            <a:endParaRPr lang="zh-CN" altLang="zh-CN" dirty="0">
              <a:latin typeface="+mn-ea"/>
            </a:endParaRPr>
          </a:p>
          <a:p>
            <a:pPr lvl="1">
              <a:spcBef>
                <a:spcPct val="0"/>
              </a:spcBef>
            </a:pPr>
            <a:r>
              <a:rPr lang="zh-CN" altLang="zh-CN" b="0" dirty="0">
                <a:latin typeface="+mn-ea"/>
                <a:ea typeface="+mn-ea"/>
              </a:rPr>
              <a:t>单选框可以使用</a:t>
            </a:r>
            <a:r>
              <a:rPr lang="en-US" altLang="zh-CN" b="0" dirty="0">
                <a:latin typeface="+mn-ea"/>
                <a:ea typeface="+mn-ea"/>
              </a:rPr>
              <a:t>checked</a:t>
            </a:r>
            <a:r>
              <a:rPr lang="zh-CN" altLang="zh-CN" b="0" dirty="0">
                <a:latin typeface="+mn-ea"/>
                <a:ea typeface="+mn-ea"/>
              </a:rPr>
              <a:t>属性设置默认选中的选项。例如：</a:t>
            </a:r>
          </a:p>
          <a:p>
            <a:pPr marL="0" indent="0">
              <a:spcBef>
                <a:spcPct val="0"/>
              </a:spcBef>
              <a:buNone/>
            </a:pPr>
            <a:endParaRPr lang="zh-CN" altLang="en-US" dirty="0">
              <a:latin typeface="+mn-ea"/>
            </a:endParaRPr>
          </a:p>
        </p:txBody>
      </p:sp>
      <p:sp>
        <p:nvSpPr>
          <p:cNvPr id="6" name="文本框 5"/>
          <p:cNvSpPr txBox="1"/>
          <p:nvPr/>
        </p:nvSpPr>
        <p:spPr>
          <a:xfrm>
            <a:off x="1633885" y="2276872"/>
            <a:ext cx="8424936" cy="892552"/>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dirty="0"/>
              <a:t>&lt;input type="radio" name="gender" value="M" checked /&gt; </a:t>
            </a:r>
            <a:r>
              <a:rPr lang="zh-CN" altLang="zh-CN" dirty="0"/>
              <a:t>男</a:t>
            </a:r>
          </a:p>
          <a:p>
            <a:r>
              <a:rPr lang="en-US" altLang="zh-CN" dirty="0"/>
              <a:t>&lt;input type="radio" name="gender" value="F" /&gt; </a:t>
            </a:r>
            <a:r>
              <a:rPr lang="zh-CN" altLang="zh-CN" dirty="0"/>
              <a:t>女</a:t>
            </a:r>
            <a:endParaRPr lang="zh-CN" altLang="en-US" dirty="0"/>
          </a:p>
        </p:txBody>
      </p:sp>
      <p:sp>
        <p:nvSpPr>
          <p:cNvPr id="2" name="矩形 1"/>
          <p:cNvSpPr/>
          <p:nvPr/>
        </p:nvSpPr>
        <p:spPr>
          <a:xfrm>
            <a:off x="1417861" y="3771533"/>
            <a:ext cx="928903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accent1"/>
              </a:buClr>
              <a:buFont typeface="Wingdings" panose="05000000000000000000" pitchFamily="2" charset="2"/>
              <a:buNone/>
            </a:pPr>
            <a:r>
              <a:rPr lang="en-US" altLang="zh-CN" sz="2000" dirty="0" smtClean="0">
                <a:solidFill>
                  <a:schemeClr val="accent2"/>
                </a:solidFill>
                <a:latin typeface="+mn-ea"/>
                <a:ea typeface="+mn-ea"/>
              </a:rPr>
              <a:t>   </a:t>
            </a:r>
            <a:r>
              <a:rPr lang="zh-CN" altLang="zh-CN" sz="2000" dirty="0" smtClean="0">
                <a:solidFill>
                  <a:schemeClr val="accent2"/>
                </a:solidFill>
                <a:latin typeface="+mn-ea"/>
                <a:ea typeface="+mn-ea"/>
              </a:rPr>
              <a:t>其中</a:t>
            </a:r>
            <a:r>
              <a:rPr lang="en-US" altLang="zh-CN" sz="2000" dirty="0">
                <a:solidFill>
                  <a:schemeClr val="accent2"/>
                </a:solidFill>
                <a:latin typeface="+mn-ea"/>
                <a:ea typeface="+mn-ea"/>
              </a:rPr>
              <a:t>checked</a:t>
            </a:r>
            <a:r>
              <a:rPr lang="zh-CN" altLang="zh-CN" sz="2000" dirty="0">
                <a:solidFill>
                  <a:schemeClr val="accent2"/>
                </a:solidFill>
                <a:latin typeface="+mn-ea"/>
                <a:ea typeface="+mn-ea"/>
              </a:rPr>
              <a:t>属性完整写法为</a:t>
            </a:r>
            <a:r>
              <a:rPr lang="en-US" altLang="zh-CN" sz="2000" dirty="0">
                <a:solidFill>
                  <a:schemeClr val="accent2"/>
                </a:solidFill>
                <a:latin typeface="+mn-ea"/>
                <a:ea typeface="+mn-ea"/>
              </a:rPr>
              <a:t>checked="checked"</a:t>
            </a:r>
            <a:r>
              <a:rPr lang="zh-CN" altLang="zh-CN" sz="2000" dirty="0">
                <a:solidFill>
                  <a:schemeClr val="accent2"/>
                </a:solidFill>
                <a:latin typeface="+mn-ea"/>
                <a:ea typeface="+mn-ea"/>
              </a:rPr>
              <a:t>，可简写为</a:t>
            </a:r>
            <a:r>
              <a:rPr lang="en-US" altLang="zh-CN" sz="2000" dirty="0">
                <a:solidFill>
                  <a:schemeClr val="accent2"/>
                </a:solidFill>
                <a:latin typeface="+mn-ea"/>
                <a:ea typeface="+mn-ea"/>
              </a:rPr>
              <a:t>checked</a:t>
            </a:r>
            <a:r>
              <a:rPr lang="zh-CN" altLang="zh-CN" sz="2000" dirty="0">
                <a:solidFill>
                  <a:schemeClr val="accent2"/>
                </a:solidFill>
                <a:latin typeface="+mn-ea"/>
                <a:ea typeface="+mn-ea"/>
              </a:rPr>
              <a:t>。如果没有使用</a:t>
            </a:r>
            <a:r>
              <a:rPr lang="en-US" altLang="zh-CN" sz="2000" dirty="0">
                <a:solidFill>
                  <a:schemeClr val="accent2"/>
                </a:solidFill>
                <a:latin typeface="+mn-ea"/>
                <a:ea typeface="+mn-ea"/>
              </a:rPr>
              <a:t>checked</a:t>
            </a:r>
            <a:r>
              <a:rPr lang="zh-CN" altLang="zh-CN" sz="2000" dirty="0">
                <a:solidFill>
                  <a:schemeClr val="accent2"/>
                </a:solidFill>
                <a:latin typeface="+mn-ea"/>
                <a:ea typeface="+mn-ea"/>
              </a:rPr>
              <a:t>属性，则页面首次加载时所有选项均处于未被选中状态。</a:t>
            </a:r>
          </a:p>
          <a:p>
            <a:pPr>
              <a:buClr>
                <a:schemeClr val="accent1"/>
              </a:buClr>
              <a:buFont typeface="Wingdings" panose="05000000000000000000" pitchFamily="2" charset="2"/>
              <a:buNone/>
            </a:pPr>
            <a:r>
              <a:rPr lang="zh-CN" altLang="zh-CN" sz="2000" dirty="0">
                <a:solidFill>
                  <a:schemeClr val="accent2"/>
                </a:solidFill>
                <a:latin typeface="+mn-ea"/>
                <a:ea typeface="+mn-ea"/>
              </a:rPr>
              <a:t>需要注意的是，只能为单选框的其中一个选项使用</a:t>
            </a:r>
            <a:r>
              <a:rPr lang="en-US" altLang="zh-CN" sz="2000" dirty="0">
                <a:solidFill>
                  <a:schemeClr val="accent2"/>
                </a:solidFill>
                <a:latin typeface="+mn-ea"/>
                <a:ea typeface="+mn-ea"/>
              </a:rPr>
              <a:t>checked</a:t>
            </a:r>
            <a:r>
              <a:rPr lang="zh-CN" altLang="zh-CN" sz="2000" dirty="0">
                <a:solidFill>
                  <a:schemeClr val="accent2"/>
                </a:solidFill>
                <a:latin typeface="+mn-ea"/>
                <a:ea typeface="+mn-ea"/>
              </a:rPr>
              <a:t>属性。即使为多个选项都使用了该属性，浏览器也只默认选中其中最后一个使用了该属性的选项。</a:t>
            </a: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1398044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内容占位符 2"/>
          <p:cNvSpPr>
            <a:spLocks noGrp="1"/>
          </p:cNvSpPr>
          <p:nvPr>
            <p:ph sz="quarter" idx="1"/>
          </p:nvPr>
        </p:nvSpPr>
        <p:spPr>
          <a:xfrm>
            <a:off x="825624" y="980728"/>
            <a:ext cx="10025285" cy="1800200"/>
          </a:xfrm>
        </p:spPr>
        <p:txBody>
          <a:bodyPr/>
          <a:lstStyle/>
          <a:p>
            <a:pPr marL="0" lvl="3" indent="0">
              <a:spcBef>
                <a:spcPct val="0"/>
              </a:spcBef>
              <a:buClr>
                <a:schemeClr val="accent1"/>
              </a:buClr>
              <a:buSzPct val="85000"/>
              <a:buNone/>
            </a:pPr>
            <a:r>
              <a:rPr lang="en-US" altLang="zh-CN" dirty="0">
                <a:latin typeface="+mn-ea"/>
                <a:ea typeface="+mn-ea"/>
              </a:rPr>
              <a:t>4.</a:t>
            </a:r>
            <a:r>
              <a:rPr lang="zh-CN" altLang="zh-CN" dirty="0">
                <a:latin typeface="+mn-ea"/>
                <a:ea typeface="+mn-ea"/>
              </a:rPr>
              <a:t>复选框</a:t>
            </a:r>
            <a:r>
              <a:rPr lang="en-US" altLang="zh-CN" dirty="0">
                <a:latin typeface="+mn-ea"/>
                <a:ea typeface="+mn-ea"/>
              </a:rPr>
              <a:t>checkbox</a:t>
            </a:r>
            <a:endParaRPr lang="zh-CN" altLang="zh-CN" dirty="0">
              <a:latin typeface="+mn-ea"/>
              <a:ea typeface="+mn-ea"/>
            </a:endParaRPr>
          </a:p>
          <a:p>
            <a:pPr lvl="1">
              <a:spcBef>
                <a:spcPct val="0"/>
              </a:spcBef>
            </a:pPr>
            <a:r>
              <a:rPr lang="zh-CN" altLang="zh-CN" b="0" dirty="0" smtClean="0">
                <a:latin typeface="+mn-ea"/>
                <a:ea typeface="+mn-ea"/>
              </a:rPr>
              <a:t>复选框又称为多选框，在</a:t>
            </a:r>
            <a:r>
              <a:rPr lang="en-US" altLang="zh-CN" b="0" dirty="0" smtClean="0">
                <a:latin typeface="+mn-ea"/>
                <a:ea typeface="+mn-ea"/>
              </a:rPr>
              <a:t>&lt;input&gt;</a:t>
            </a:r>
            <a:r>
              <a:rPr lang="zh-CN" altLang="zh-CN" b="0" dirty="0" smtClean="0">
                <a:latin typeface="+mn-ea"/>
                <a:ea typeface="+mn-ea"/>
              </a:rPr>
              <a:t>标签中</a:t>
            </a:r>
            <a:r>
              <a:rPr lang="en-US" altLang="zh-CN" b="0" dirty="0" smtClean="0">
                <a:latin typeface="+mn-ea"/>
                <a:ea typeface="+mn-ea"/>
              </a:rPr>
              <a:t>type</a:t>
            </a:r>
            <a:r>
              <a:rPr lang="zh-CN" altLang="zh-CN" b="0" dirty="0" smtClean="0">
                <a:latin typeface="+mn-ea"/>
                <a:ea typeface="+mn-ea"/>
              </a:rPr>
              <a:t>的属性值</a:t>
            </a:r>
            <a:r>
              <a:rPr lang="en-US" altLang="zh-CN" b="0" dirty="0" smtClean="0">
                <a:latin typeface="+mn-ea"/>
                <a:ea typeface="+mn-ea"/>
              </a:rPr>
              <a:t>checkbox</a:t>
            </a:r>
            <a:r>
              <a:rPr lang="zh-CN" altLang="zh-CN" b="0" dirty="0" smtClean="0">
                <a:latin typeface="+mn-ea"/>
                <a:ea typeface="+mn-ea"/>
              </a:rPr>
              <a:t>表示多选框。其样式为一个可勾选的空心方形区域，当用户点击该按钮时，会在空心区域中出现一个对勾符号</a:t>
            </a:r>
            <a:r>
              <a:rPr lang="en-US" altLang="zh-CN" b="0" dirty="0" smtClean="0">
                <a:latin typeface="+mn-ea"/>
                <a:ea typeface="+mn-ea"/>
              </a:rPr>
              <a:t>(√)</a:t>
            </a:r>
            <a:r>
              <a:rPr lang="zh-CN" altLang="zh-CN" b="0" dirty="0" smtClean="0">
                <a:latin typeface="+mn-ea"/>
                <a:ea typeface="+mn-ea"/>
              </a:rPr>
              <a:t>。其语法格式如下：</a:t>
            </a:r>
          </a:p>
          <a:p>
            <a:pPr>
              <a:spcBef>
                <a:spcPct val="0"/>
              </a:spcBef>
            </a:pPr>
            <a:endParaRPr lang="zh-CN" altLang="en-US" dirty="0" smtClean="0">
              <a:latin typeface="+mn-ea"/>
            </a:endParaRPr>
          </a:p>
        </p:txBody>
      </p:sp>
      <p:sp>
        <p:nvSpPr>
          <p:cNvPr id="6" name="文本框 5"/>
          <p:cNvSpPr txBox="1"/>
          <p:nvPr/>
        </p:nvSpPr>
        <p:spPr>
          <a:xfrm>
            <a:off x="1705893" y="2780928"/>
            <a:ext cx="7730847" cy="40011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&lt;input type="checkbox" name="</a:t>
            </a:r>
            <a:r>
              <a:rPr lang="zh-CN" altLang="zh-CN" dirty="0"/>
              <a:t>自定义名称</a:t>
            </a:r>
            <a:r>
              <a:rPr lang="en-US" altLang="zh-CN" dirty="0"/>
              <a:t>" value="</a:t>
            </a:r>
            <a:r>
              <a:rPr lang="zh-CN" altLang="zh-CN" dirty="0"/>
              <a:t>值</a:t>
            </a:r>
            <a:r>
              <a:rPr lang="en-US" altLang="zh-CN" dirty="0"/>
              <a:t>" /&gt;</a:t>
            </a:r>
            <a:endParaRPr lang="zh-CN" altLang="en-US" dirty="0"/>
          </a:p>
        </p:txBody>
      </p:sp>
      <p:sp>
        <p:nvSpPr>
          <p:cNvPr id="4" name="矩形 3"/>
          <p:cNvSpPr/>
          <p:nvPr/>
        </p:nvSpPr>
        <p:spPr>
          <a:xfrm>
            <a:off x="1201837" y="4005064"/>
            <a:ext cx="9721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Clr>
                <a:schemeClr val="accent1"/>
              </a:buClr>
              <a:buFont typeface="Wingdings" panose="05000000000000000000" pitchFamily="2" charset="2"/>
              <a:buChar char="u"/>
            </a:pPr>
            <a:r>
              <a:rPr lang="zh-CN" altLang="zh-CN" sz="2000" dirty="0">
                <a:solidFill>
                  <a:schemeClr val="accent2"/>
                </a:solidFill>
                <a:latin typeface="+mn-ea"/>
                <a:ea typeface="+mn-ea"/>
              </a:rPr>
              <a:t>与单选框的用法类似，需要事先设置</a:t>
            </a:r>
            <a:r>
              <a:rPr lang="en-US" altLang="zh-CN" sz="2000" dirty="0">
                <a:solidFill>
                  <a:schemeClr val="accent2"/>
                </a:solidFill>
                <a:latin typeface="+mn-ea"/>
                <a:ea typeface="+mn-ea"/>
              </a:rPr>
              <a:t>value</a:t>
            </a:r>
            <a:r>
              <a:rPr lang="zh-CN" altLang="zh-CN" sz="2000" dirty="0">
                <a:solidFill>
                  <a:schemeClr val="accent2"/>
                </a:solidFill>
                <a:latin typeface="+mn-ea"/>
                <a:ea typeface="+mn-ea"/>
              </a:rPr>
              <a:t>属性值作为提交表单时传递的数据值。</a:t>
            </a: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1061967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内容占位符 2"/>
          <p:cNvSpPr>
            <a:spLocks noGrp="1"/>
          </p:cNvSpPr>
          <p:nvPr>
            <p:ph sz="quarter" idx="1"/>
          </p:nvPr>
        </p:nvSpPr>
        <p:spPr>
          <a:xfrm>
            <a:off x="825624" y="1052736"/>
            <a:ext cx="10601349" cy="13610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3" indent="0">
              <a:spcBef>
                <a:spcPct val="0"/>
              </a:spcBef>
              <a:buClr>
                <a:schemeClr val="accent1"/>
              </a:buClr>
              <a:buSzPct val="85000"/>
              <a:buNone/>
            </a:pPr>
            <a:r>
              <a:rPr lang="en-US" altLang="zh-CN" dirty="0">
                <a:latin typeface="+mn-ea"/>
                <a:ea typeface="+mn-ea"/>
              </a:rPr>
              <a:t>4.</a:t>
            </a:r>
            <a:r>
              <a:rPr lang="zh-CN" altLang="zh-CN" dirty="0">
                <a:latin typeface="+mn-ea"/>
                <a:ea typeface="+mn-ea"/>
              </a:rPr>
              <a:t>复选框</a:t>
            </a:r>
            <a:r>
              <a:rPr lang="en-US" altLang="zh-CN" dirty="0">
                <a:latin typeface="+mn-ea"/>
                <a:ea typeface="+mn-ea"/>
              </a:rPr>
              <a:t>checkbox</a:t>
            </a:r>
            <a:endParaRPr lang="zh-CN" altLang="zh-CN" dirty="0">
              <a:latin typeface="+mn-ea"/>
              <a:ea typeface="+mn-ea"/>
            </a:endParaRPr>
          </a:p>
          <a:p>
            <a:pPr lvl="1">
              <a:spcBef>
                <a:spcPct val="0"/>
              </a:spcBef>
            </a:pPr>
            <a:r>
              <a:rPr lang="zh-CN" altLang="zh-CN" b="0" dirty="0">
                <a:latin typeface="+mn-ea"/>
                <a:ea typeface="+mn-ea"/>
              </a:rPr>
              <a:t>多个</a:t>
            </a:r>
            <a:r>
              <a:rPr lang="en-US" altLang="zh-CN" b="0" dirty="0">
                <a:latin typeface="+mn-ea"/>
                <a:ea typeface="+mn-ea"/>
              </a:rPr>
              <a:t>checkbox</a:t>
            </a:r>
            <a:r>
              <a:rPr lang="zh-CN" altLang="zh-CN" b="0" dirty="0">
                <a:latin typeface="+mn-ea"/>
                <a:ea typeface="+mn-ea"/>
              </a:rPr>
              <a:t>类型的按钮可以组合在一起使用，为它们添加相同的</a:t>
            </a:r>
            <a:r>
              <a:rPr lang="en-US" altLang="zh-CN" b="0" dirty="0">
                <a:latin typeface="+mn-ea"/>
                <a:ea typeface="+mn-ea"/>
              </a:rPr>
              <a:t>name</a:t>
            </a:r>
            <a:r>
              <a:rPr lang="zh-CN" altLang="zh-CN" b="0" dirty="0">
                <a:latin typeface="+mn-ea"/>
                <a:ea typeface="+mn-ea"/>
              </a:rPr>
              <a:t>属性值即可表示这些复选按钮属于同一个组。例如：</a:t>
            </a:r>
          </a:p>
        </p:txBody>
      </p:sp>
      <p:sp>
        <p:nvSpPr>
          <p:cNvPr id="6" name="文本框 5"/>
          <p:cNvSpPr txBox="1"/>
          <p:nvPr/>
        </p:nvSpPr>
        <p:spPr>
          <a:xfrm>
            <a:off x="1493440" y="2336387"/>
            <a:ext cx="8882855" cy="1754326"/>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dirty="0"/>
              <a:t>&lt;input type="checkbox" name="group1" value="1"/&gt; </a:t>
            </a:r>
            <a:r>
              <a:rPr lang="zh-CN" altLang="zh-CN" dirty="0"/>
              <a:t>朋友推荐</a:t>
            </a:r>
          </a:p>
          <a:p>
            <a:r>
              <a:rPr lang="en-US" altLang="zh-CN" dirty="0"/>
              <a:t>&lt;input type="checkbox" name="group1" value="2" /&gt; </a:t>
            </a:r>
            <a:r>
              <a:rPr lang="zh-CN" altLang="zh-CN" dirty="0"/>
              <a:t>搜索引擎</a:t>
            </a:r>
          </a:p>
          <a:p>
            <a:r>
              <a:rPr lang="en-US" altLang="zh-CN" dirty="0"/>
              <a:t>&lt;input type="checkbox" name="group1" value="3" /&gt; </a:t>
            </a:r>
            <a:r>
              <a:rPr lang="zh-CN" altLang="zh-CN" dirty="0"/>
              <a:t>媒体宣传</a:t>
            </a:r>
          </a:p>
          <a:p>
            <a:r>
              <a:rPr lang="en-US" altLang="zh-CN" dirty="0"/>
              <a:t>&lt;input type="checkbox" name="group1" value="4" /&gt; </a:t>
            </a:r>
            <a:r>
              <a:rPr lang="zh-CN" altLang="zh-CN" dirty="0"/>
              <a:t>其他</a:t>
            </a:r>
            <a:endParaRPr lang="zh-CN" altLang="en-US" dirty="0"/>
          </a:p>
        </p:txBody>
      </p:sp>
      <p:sp>
        <p:nvSpPr>
          <p:cNvPr id="31749" name="矩形 3"/>
          <p:cNvSpPr>
            <a:spLocks noChangeArrowheads="1"/>
          </p:cNvSpPr>
          <p:nvPr/>
        </p:nvSpPr>
        <p:spPr bwMode="auto">
          <a:xfrm>
            <a:off x="1345853" y="4581128"/>
            <a:ext cx="917803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u"/>
            </a:pPr>
            <a:r>
              <a:rPr lang="zh-CN" altLang="zh-CN" sz="2000" dirty="0">
                <a:solidFill>
                  <a:schemeClr val="accent2"/>
                </a:solidFill>
                <a:latin typeface="+mn-lt"/>
                <a:ea typeface="+mn-ea"/>
              </a:rPr>
              <a:t>即使在同一个组内复选按钮也允许同时被选中。在表单提交时，同组所有选中的复选框选项值将以数值的形式对应同一个参数名称进行数据传递。</a:t>
            </a: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3371331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内容占位符 2"/>
          <p:cNvSpPr>
            <a:spLocks noGrp="1"/>
          </p:cNvSpPr>
          <p:nvPr>
            <p:ph sz="quarter" idx="1"/>
          </p:nvPr>
        </p:nvSpPr>
        <p:spPr>
          <a:xfrm>
            <a:off x="1161701" y="1015127"/>
            <a:ext cx="9622644" cy="144016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3" indent="0">
              <a:spcBef>
                <a:spcPct val="0"/>
              </a:spcBef>
              <a:buClr>
                <a:schemeClr val="accent1"/>
              </a:buClr>
              <a:buSzPct val="85000"/>
              <a:buNone/>
            </a:pPr>
            <a:r>
              <a:rPr lang="en-US" altLang="zh-CN" dirty="0">
                <a:latin typeface="+mn-ea"/>
                <a:ea typeface="+mn-ea"/>
              </a:rPr>
              <a:t>4.</a:t>
            </a:r>
            <a:r>
              <a:rPr lang="zh-CN" altLang="zh-CN" dirty="0">
                <a:latin typeface="+mn-ea"/>
                <a:ea typeface="+mn-ea"/>
              </a:rPr>
              <a:t>复选框</a:t>
            </a:r>
            <a:r>
              <a:rPr lang="en-US" altLang="zh-CN" dirty="0">
                <a:latin typeface="+mn-ea"/>
                <a:ea typeface="+mn-ea"/>
              </a:rPr>
              <a:t>checkbox</a:t>
            </a:r>
            <a:endParaRPr lang="zh-CN" altLang="zh-CN" dirty="0">
              <a:latin typeface="+mn-ea"/>
              <a:ea typeface="+mn-ea"/>
            </a:endParaRPr>
          </a:p>
          <a:p>
            <a:pPr lvl="1">
              <a:spcBef>
                <a:spcPct val="0"/>
              </a:spcBef>
            </a:pPr>
            <a:r>
              <a:rPr lang="zh-CN" altLang="zh-CN" b="0" dirty="0">
                <a:latin typeface="+mn-ea"/>
                <a:ea typeface="+mn-ea"/>
              </a:rPr>
              <a:t>复选框也可以使用</a:t>
            </a:r>
            <a:r>
              <a:rPr lang="en-US" altLang="zh-CN" b="0" dirty="0">
                <a:latin typeface="+mn-ea"/>
                <a:ea typeface="+mn-ea"/>
              </a:rPr>
              <a:t>checked</a:t>
            </a:r>
            <a:r>
              <a:rPr lang="zh-CN" altLang="zh-CN" b="0" dirty="0">
                <a:latin typeface="+mn-ea"/>
                <a:ea typeface="+mn-ea"/>
              </a:rPr>
              <a:t>属性设置默认被选中的选项，与单选框不同的是它允许多个选项同时使用该属性。例如：</a:t>
            </a:r>
          </a:p>
        </p:txBody>
      </p:sp>
      <p:sp>
        <p:nvSpPr>
          <p:cNvPr id="6" name="文本框 5"/>
          <p:cNvSpPr txBox="1"/>
          <p:nvPr/>
        </p:nvSpPr>
        <p:spPr>
          <a:xfrm>
            <a:off x="1489869" y="2420888"/>
            <a:ext cx="9680724" cy="1754326"/>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dirty="0"/>
              <a:t>&lt;input type="checkbox" name="group1" value="1"/&gt; </a:t>
            </a:r>
            <a:r>
              <a:rPr lang="zh-CN" altLang="zh-CN" dirty="0"/>
              <a:t>朋友推荐</a:t>
            </a:r>
          </a:p>
          <a:p>
            <a:r>
              <a:rPr lang="en-US" altLang="zh-CN" dirty="0"/>
              <a:t>&lt;input type="checkbox" name="group1" value="2" checked /&gt; </a:t>
            </a:r>
            <a:r>
              <a:rPr lang="zh-CN" altLang="zh-CN" dirty="0"/>
              <a:t>搜索引擎</a:t>
            </a:r>
          </a:p>
          <a:p>
            <a:r>
              <a:rPr lang="en-US" altLang="zh-CN" dirty="0"/>
              <a:t>&lt;input type="checkbox" name="group1" value="3" checked /&gt; </a:t>
            </a:r>
            <a:r>
              <a:rPr lang="zh-CN" altLang="zh-CN" dirty="0"/>
              <a:t>媒体宣传</a:t>
            </a:r>
          </a:p>
          <a:p>
            <a:r>
              <a:rPr lang="en-US" altLang="zh-CN" dirty="0"/>
              <a:t>&lt;input type="checkbox" name="group1" value="4" checked /&gt; </a:t>
            </a:r>
            <a:r>
              <a:rPr lang="zh-CN" altLang="zh-CN" dirty="0"/>
              <a:t>其他</a:t>
            </a:r>
            <a:endParaRPr lang="zh-CN" altLang="en-US" dirty="0"/>
          </a:p>
        </p:txBody>
      </p:sp>
      <p:sp>
        <p:nvSpPr>
          <p:cNvPr id="32773" name="矩形 3"/>
          <p:cNvSpPr>
            <a:spLocks noChangeArrowheads="1"/>
          </p:cNvSpPr>
          <p:nvPr/>
        </p:nvSpPr>
        <p:spPr bwMode="auto">
          <a:xfrm>
            <a:off x="1721698" y="4860895"/>
            <a:ext cx="8502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u"/>
            </a:pPr>
            <a:r>
              <a:rPr lang="zh-CN" altLang="zh-CN" sz="2000" dirty="0">
                <a:solidFill>
                  <a:schemeClr val="accent2"/>
                </a:solidFill>
                <a:latin typeface="+mn-lt"/>
                <a:ea typeface="+mn-ea"/>
              </a:rPr>
              <a:t>上述代码表示将第</a:t>
            </a:r>
            <a:r>
              <a:rPr lang="en-US" altLang="zh-CN" sz="2000" dirty="0">
                <a:solidFill>
                  <a:schemeClr val="accent2"/>
                </a:solidFill>
                <a:latin typeface="+mn-lt"/>
                <a:ea typeface="+mn-ea"/>
              </a:rPr>
              <a:t>2-4</a:t>
            </a:r>
            <a:r>
              <a:rPr lang="zh-CN" altLang="zh-CN" sz="2000" dirty="0">
                <a:solidFill>
                  <a:schemeClr val="accent2"/>
                </a:solidFill>
                <a:latin typeface="+mn-lt"/>
                <a:ea typeface="+mn-ea"/>
              </a:rPr>
              <a:t>个选项均设置为默认选中的状态。</a:t>
            </a: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1748367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p:cNvSpPr>
            <a:spLocks noGrp="1"/>
          </p:cNvSpPr>
          <p:nvPr>
            <p:ph sz="quarter" idx="1"/>
          </p:nvPr>
        </p:nvSpPr>
        <p:spPr>
          <a:xfrm>
            <a:off x="825624" y="1052736"/>
            <a:ext cx="9521229" cy="17281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3" indent="0">
              <a:spcBef>
                <a:spcPct val="0"/>
              </a:spcBef>
              <a:buClr>
                <a:schemeClr val="accent1"/>
              </a:buClr>
              <a:buSzPct val="85000"/>
              <a:buNone/>
            </a:pPr>
            <a:r>
              <a:rPr lang="en-US" altLang="zh-CN" dirty="0">
                <a:latin typeface="+mn-ea"/>
                <a:ea typeface="+mn-ea"/>
              </a:rPr>
              <a:t>5.</a:t>
            </a:r>
            <a:r>
              <a:rPr lang="zh-CN" altLang="zh-CN" dirty="0">
                <a:latin typeface="+mn-ea"/>
                <a:ea typeface="+mn-ea"/>
              </a:rPr>
              <a:t>提交按钮</a:t>
            </a:r>
            <a:r>
              <a:rPr lang="en-US" altLang="zh-CN" dirty="0">
                <a:latin typeface="+mn-ea"/>
                <a:ea typeface="+mn-ea"/>
              </a:rPr>
              <a:t>submit</a:t>
            </a:r>
            <a:endParaRPr lang="zh-CN" altLang="zh-CN" dirty="0">
              <a:latin typeface="+mn-ea"/>
              <a:ea typeface="+mn-ea"/>
            </a:endParaRPr>
          </a:p>
          <a:p>
            <a:pPr lvl="1">
              <a:spcBef>
                <a:spcPct val="0"/>
              </a:spcBef>
            </a:pPr>
            <a:r>
              <a:rPr lang="zh-CN" altLang="zh-CN" b="0" dirty="0">
                <a:latin typeface="+mn-ea"/>
                <a:ea typeface="+mn-ea"/>
              </a:rPr>
              <a:t>在</a:t>
            </a:r>
            <a:r>
              <a:rPr lang="en-US" altLang="zh-CN" b="0" dirty="0">
                <a:latin typeface="+mn-ea"/>
                <a:ea typeface="+mn-ea"/>
              </a:rPr>
              <a:t>&lt;input&gt;</a:t>
            </a:r>
            <a:r>
              <a:rPr lang="zh-CN" altLang="zh-CN" b="0" dirty="0">
                <a:latin typeface="+mn-ea"/>
                <a:ea typeface="+mn-ea"/>
              </a:rPr>
              <a:t>标签中，</a:t>
            </a:r>
            <a:r>
              <a:rPr lang="en-US" altLang="zh-CN" b="0" dirty="0">
                <a:latin typeface="+mn-ea"/>
                <a:ea typeface="+mn-ea"/>
              </a:rPr>
              <a:t>type</a:t>
            </a:r>
            <a:r>
              <a:rPr lang="zh-CN" altLang="zh-CN" b="0" dirty="0">
                <a:latin typeface="+mn-ea"/>
                <a:ea typeface="+mn-ea"/>
              </a:rPr>
              <a:t>的属性值</a:t>
            </a:r>
            <a:r>
              <a:rPr lang="en-US" altLang="zh-CN" b="0" dirty="0">
                <a:latin typeface="+mn-ea"/>
                <a:ea typeface="+mn-ea"/>
              </a:rPr>
              <a:t>submit</a:t>
            </a:r>
            <a:r>
              <a:rPr lang="zh-CN" altLang="zh-CN" b="0" dirty="0">
                <a:latin typeface="+mn-ea"/>
                <a:ea typeface="+mn-ea"/>
              </a:rPr>
              <a:t>表示提交按钮。当用户点击该按钮时，会将当前表单中所有数据整理成名称（</a:t>
            </a:r>
            <a:r>
              <a:rPr lang="en-US" altLang="zh-CN" b="0" dirty="0">
                <a:latin typeface="+mn-ea"/>
                <a:ea typeface="+mn-ea"/>
              </a:rPr>
              <a:t>name</a:t>
            </a:r>
            <a:r>
              <a:rPr lang="zh-CN" altLang="zh-CN" b="0" dirty="0">
                <a:latin typeface="+mn-ea"/>
                <a:ea typeface="+mn-ea"/>
              </a:rPr>
              <a:t>）和值（</a:t>
            </a:r>
            <a:r>
              <a:rPr lang="en-US" altLang="zh-CN" b="0" dirty="0">
                <a:latin typeface="+mn-ea"/>
                <a:ea typeface="+mn-ea"/>
              </a:rPr>
              <a:t>value</a:t>
            </a:r>
            <a:r>
              <a:rPr lang="zh-CN" altLang="zh-CN" b="0" dirty="0">
                <a:latin typeface="+mn-ea"/>
                <a:ea typeface="+mn-ea"/>
              </a:rPr>
              <a:t>）的形式进行参数传递提交给服务器处理。其语法格式如下：</a:t>
            </a:r>
          </a:p>
        </p:txBody>
      </p:sp>
      <p:sp>
        <p:nvSpPr>
          <p:cNvPr id="6" name="文本框 5"/>
          <p:cNvSpPr txBox="1"/>
          <p:nvPr/>
        </p:nvSpPr>
        <p:spPr>
          <a:xfrm>
            <a:off x="1561877" y="3020549"/>
            <a:ext cx="8643937" cy="400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&lt;input type="submit" value="</a:t>
            </a:r>
            <a:r>
              <a:rPr lang="zh-CN" altLang="zh-CN" dirty="0"/>
              <a:t>值</a:t>
            </a:r>
            <a:r>
              <a:rPr lang="en-US" altLang="zh-CN" dirty="0"/>
              <a:t>" /&gt;</a:t>
            </a:r>
            <a:endParaRPr lang="zh-CN" altLang="en-US" dirty="0"/>
          </a:p>
        </p:txBody>
      </p:sp>
      <p:sp>
        <p:nvSpPr>
          <p:cNvPr id="34821" name="矩形 3"/>
          <p:cNvSpPr>
            <a:spLocks noChangeArrowheads="1"/>
          </p:cNvSpPr>
          <p:nvPr/>
        </p:nvSpPr>
        <p:spPr bwMode="auto">
          <a:xfrm>
            <a:off x="1242531" y="4353065"/>
            <a:ext cx="91763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u"/>
            </a:pPr>
            <a:r>
              <a:rPr lang="zh-CN" altLang="zh-CN" sz="2000" dirty="0">
                <a:solidFill>
                  <a:schemeClr val="accent2"/>
                </a:solidFill>
                <a:latin typeface="+mn-lt"/>
                <a:ea typeface="+mn-ea"/>
              </a:rPr>
              <a:t>其中</a:t>
            </a:r>
            <a:r>
              <a:rPr lang="en-US" altLang="zh-CN" sz="2000" dirty="0">
                <a:solidFill>
                  <a:schemeClr val="accent2"/>
                </a:solidFill>
                <a:latin typeface="+mn-lt"/>
                <a:ea typeface="+mn-ea"/>
              </a:rPr>
              <a:t>value</a:t>
            </a:r>
            <a:r>
              <a:rPr lang="zh-CN" altLang="zh-CN" sz="2000" dirty="0">
                <a:solidFill>
                  <a:schemeClr val="accent2"/>
                </a:solidFill>
                <a:latin typeface="+mn-lt"/>
                <a:ea typeface="+mn-ea"/>
              </a:rPr>
              <a:t>属性值可以用于自定义按钮上的文字内容。该属性如果省略不写，则按钮默认的文字内容为</a:t>
            </a:r>
            <a:r>
              <a:rPr lang="en-US" altLang="zh-CN" sz="2000" dirty="0">
                <a:solidFill>
                  <a:schemeClr val="accent2"/>
                </a:solidFill>
                <a:latin typeface="+mn-lt"/>
                <a:ea typeface="+mn-ea"/>
              </a:rPr>
              <a:t>“Submit”</a:t>
            </a:r>
            <a:r>
              <a:rPr lang="zh-CN" altLang="zh-CN" sz="2000" dirty="0">
                <a:solidFill>
                  <a:schemeClr val="accent2"/>
                </a:solidFill>
                <a:latin typeface="+mn-lt"/>
                <a:ea typeface="+mn-ea"/>
              </a:rPr>
              <a:t>。</a:t>
            </a: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1626182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内容占位符 2"/>
          <p:cNvSpPr>
            <a:spLocks noGrp="1"/>
          </p:cNvSpPr>
          <p:nvPr>
            <p:ph sz="quarter" idx="1"/>
          </p:nvPr>
        </p:nvSpPr>
        <p:spPr>
          <a:xfrm>
            <a:off x="1057822" y="1059267"/>
            <a:ext cx="9577064" cy="157764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3" indent="0">
              <a:spcBef>
                <a:spcPct val="0"/>
              </a:spcBef>
              <a:buClr>
                <a:schemeClr val="accent1"/>
              </a:buClr>
              <a:buSzPct val="85000"/>
              <a:buNone/>
            </a:pPr>
            <a:r>
              <a:rPr lang="en-US" altLang="zh-CN" dirty="0">
                <a:latin typeface="+mn-ea"/>
                <a:ea typeface="+mn-ea"/>
              </a:rPr>
              <a:t>6.</a:t>
            </a:r>
            <a:r>
              <a:rPr lang="zh-CN" altLang="zh-CN" dirty="0">
                <a:latin typeface="+mn-ea"/>
                <a:ea typeface="+mn-ea"/>
              </a:rPr>
              <a:t>重置按钮</a:t>
            </a:r>
            <a:r>
              <a:rPr lang="en-US" altLang="zh-CN" dirty="0">
                <a:latin typeface="+mn-ea"/>
                <a:ea typeface="+mn-ea"/>
              </a:rPr>
              <a:t>reset</a:t>
            </a:r>
            <a:endParaRPr lang="zh-CN" altLang="zh-CN" dirty="0">
              <a:latin typeface="+mn-ea"/>
              <a:ea typeface="+mn-ea"/>
            </a:endParaRPr>
          </a:p>
          <a:p>
            <a:pPr lvl="1">
              <a:spcBef>
                <a:spcPct val="0"/>
              </a:spcBef>
            </a:pPr>
            <a:r>
              <a:rPr lang="zh-CN" altLang="zh-CN" b="0" dirty="0">
                <a:latin typeface="+mn-ea"/>
                <a:ea typeface="+mn-ea"/>
              </a:rPr>
              <a:t>在</a:t>
            </a:r>
            <a:r>
              <a:rPr lang="en-US" altLang="zh-CN" b="0" dirty="0">
                <a:latin typeface="+mn-ea"/>
                <a:ea typeface="+mn-ea"/>
              </a:rPr>
              <a:t>&lt;input&gt;</a:t>
            </a:r>
            <a:r>
              <a:rPr lang="zh-CN" altLang="zh-CN" b="0" dirty="0">
                <a:latin typeface="+mn-ea"/>
                <a:ea typeface="+mn-ea"/>
              </a:rPr>
              <a:t>标签中，</a:t>
            </a:r>
            <a:r>
              <a:rPr lang="en-US" altLang="zh-CN" b="0" dirty="0">
                <a:latin typeface="+mn-ea"/>
                <a:ea typeface="+mn-ea"/>
              </a:rPr>
              <a:t>type</a:t>
            </a:r>
            <a:r>
              <a:rPr lang="zh-CN" altLang="zh-CN" b="0" dirty="0">
                <a:latin typeface="+mn-ea"/>
                <a:ea typeface="+mn-ea"/>
              </a:rPr>
              <a:t>的属性值</a:t>
            </a:r>
            <a:r>
              <a:rPr lang="en-US" altLang="zh-CN" b="0" dirty="0">
                <a:latin typeface="+mn-ea"/>
                <a:ea typeface="+mn-ea"/>
              </a:rPr>
              <a:t>reset</a:t>
            </a:r>
            <a:r>
              <a:rPr lang="zh-CN" altLang="zh-CN" b="0" dirty="0">
                <a:latin typeface="+mn-ea"/>
                <a:ea typeface="+mn-ea"/>
              </a:rPr>
              <a:t>表示重置按钮，其样式与提交按钮完全相同。用户点击该按钮会清空当前表单中的所有数据，包括填写的文本内容和选项的选中状态等。其语法格式如下：</a:t>
            </a:r>
          </a:p>
        </p:txBody>
      </p:sp>
      <p:sp>
        <p:nvSpPr>
          <p:cNvPr id="6" name="文本框 5"/>
          <p:cNvSpPr txBox="1"/>
          <p:nvPr/>
        </p:nvSpPr>
        <p:spPr>
          <a:xfrm>
            <a:off x="1738547" y="2771184"/>
            <a:ext cx="8643937" cy="400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&lt;input type="reset" value="</a:t>
            </a:r>
            <a:r>
              <a:rPr lang="zh-CN" altLang="zh-CN" dirty="0"/>
              <a:t>值</a:t>
            </a:r>
            <a:r>
              <a:rPr lang="en-US" altLang="zh-CN" dirty="0"/>
              <a:t>" /&gt;</a:t>
            </a:r>
            <a:endParaRPr lang="zh-CN" altLang="en-US" dirty="0"/>
          </a:p>
        </p:txBody>
      </p:sp>
      <p:sp>
        <p:nvSpPr>
          <p:cNvPr id="2" name="矩形 1"/>
          <p:cNvSpPr/>
          <p:nvPr/>
        </p:nvSpPr>
        <p:spPr>
          <a:xfrm>
            <a:off x="1417861" y="4077072"/>
            <a:ext cx="92170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u"/>
            </a:pPr>
            <a:r>
              <a:rPr lang="zh-CN" altLang="zh-CN" sz="2000" dirty="0">
                <a:solidFill>
                  <a:schemeClr val="accent2"/>
                </a:solidFill>
                <a:latin typeface="+mn-lt"/>
                <a:ea typeface="+mn-ea"/>
              </a:rPr>
              <a:t>其中</a:t>
            </a:r>
            <a:r>
              <a:rPr lang="en-US" altLang="zh-CN" sz="2000" dirty="0">
                <a:solidFill>
                  <a:schemeClr val="accent2"/>
                </a:solidFill>
                <a:latin typeface="+mn-lt"/>
                <a:ea typeface="+mn-ea"/>
              </a:rPr>
              <a:t>value</a:t>
            </a:r>
            <a:r>
              <a:rPr lang="zh-CN" altLang="zh-CN" sz="2000" dirty="0">
                <a:solidFill>
                  <a:schemeClr val="accent2"/>
                </a:solidFill>
                <a:latin typeface="+mn-lt"/>
                <a:ea typeface="+mn-ea"/>
              </a:rPr>
              <a:t>属性值可以用于自定义按钮上的文字内容。该属性如果省略不写，则按钮默认的文字内容为</a:t>
            </a:r>
            <a:r>
              <a:rPr lang="en-US" altLang="zh-CN" sz="2000" dirty="0">
                <a:solidFill>
                  <a:schemeClr val="accent2"/>
                </a:solidFill>
                <a:latin typeface="+mn-lt"/>
                <a:ea typeface="+mn-ea"/>
              </a:rPr>
              <a:t>“Reset”</a:t>
            </a:r>
            <a:endParaRPr lang="zh-CN" altLang="en-US" sz="2000" dirty="0">
              <a:solidFill>
                <a:schemeClr val="accent2"/>
              </a:solidFill>
              <a:latin typeface="+mn-lt"/>
              <a:ea typeface="+mn-ea"/>
            </a:endParaRP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2424457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内容占位符 2"/>
          <p:cNvSpPr>
            <a:spLocks noGrp="1"/>
          </p:cNvSpPr>
          <p:nvPr>
            <p:ph sz="quarter" idx="1"/>
          </p:nvPr>
        </p:nvSpPr>
        <p:spPr>
          <a:xfrm>
            <a:off x="985813" y="1077890"/>
            <a:ext cx="9809261" cy="122413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3" indent="0">
              <a:spcBef>
                <a:spcPct val="0"/>
              </a:spcBef>
              <a:buClr>
                <a:schemeClr val="accent1"/>
              </a:buClr>
              <a:buSzPct val="85000"/>
              <a:buNone/>
            </a:pPr>
            <a:r>
              <a:rPr lang="en-US" altLang="zh-CN" dirty="0">
                <a:latin typeface="+mn-ea"/>
                <a:ea typeface="+mn-ea"/>
              </a:rPr>
              <a:t>7.</a:t>
            </a:r>
            <a:r>
              <a:rPr lang="zh-CN" altLang="zh-CN" dirty="0">
                <a:latin typeface="+mn-ea"/>
                <a:ea typeface="+mn-ea"/>
              </a:rPr>
              <a:t>无动作按钮</a:t>
            </a:r>
            <a:r>
              <a:rPr lang="en-US" altLang="zh-CN" dirty="0">
                <a:latin typeface="+mn-ea"/>
                <a:ea typeface="+mn-ea"/>
              </a:rPr>
              <a:t>button</a:t>
            </a:r>
            <a:endParaRPr lang="zh-CN" altLang="zh-CN" dirty="0">
              <a:latin typeface="+mn-ea"/>
              <a:ea typeface="+mn-ea"/>
            </a:endParaRPr>
          </a:p>
          <a:p>
            <a:pPr lvl="1">
              <a:spcBef>
                <a:spcPct val="0"/>
              </a:spcBef>
            </a:pPr>
            <a:r>
              <a:rPr lang="zh-CN" altLang="zh-CN" b="0" dirty="0">
                <a:latin typeface="+mn-ea"/>
                <a:ea typeface="+mn-ea"/>
              </a:rPr>
              <a:t>在</a:t>
            </a:r>
            <a:r>
              <a:rPr lang="en-US" altLang="zh-CN" b="0" dirty="0">
                <a:latin typeface="+mn-ea"/>
                <a:ea typeface="+mn-ea"/>
              </a:rPr>
              <a:t>&lt;input&gt;</a:t>
            </a:r>
            <a:r>
              <a:rPr lang="zh-CN" altLang="zh-CN" b="0" dirty="0">
                <a:latin typeface="+mn-ea"/>
                <a:ea typeface="+mn-ea"/>
              </a:rPr>
              <a:t>标签中，</a:t>
            </a:r>
            <a:r>
              <a:rPr lang="en-US" altLang="zh-CN" b="0" dirty="0">
                <a:latin typeface="+mn-ea"/>
                <a:ea typeface="+mn-ea"/>
              </a:rPr>
              <a:t>type</a:t>
            </a:r>
            <a:r>
              <a:rPr lang="zh-CN" altLang="zh-CN" b="0" dirty="0">
                <a:latin typeface="+mn-ea"/>
                <a:ea typeface="+mn-ea"/>
              </a:rPr>
              <a:t>的属性值</a:t>
            </a:r>
            <a:r>
              <a:rPr lang="en-US" altLang="zh-CN" b="0" dirty="0">
                <a:latin typeface="+mn-ea"/>
                <a:ea typeface="+mn-ea"/>
              </a:rPr>
              <a:t>button</a:t>
            </a:r>
            <a:r>
              <a:rPr lang="zh-CN" altLang="zh-CN" b="0" dirty="0">
                <a:latin typeface="+mn-ea"/>
                <a:ea typeface="+mn-ea"/>
              </a:rPr>
              <a:t>表示普通无动作按钮，其样式与提交按钮、重置按钮均相同。其语法格式如下：</a:t>
            </a:r>
          </a:p>
        </p:txBody>
      </p:sp>
      <p:sp>
        <p:nvSpPr>
          <p:cNvPr id="6" name="文本框 5"/>
          <p:cNvSpPr txBox="1"/>
          <p:nvPr/>
        </p:nvSpPr>
        <p:spPr>
          <a:xfrm>
            <a:off x="1770457" y="2452886"/>
            <a:ext cx="8643937" cy="400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&lt;input type="button" value="</a:t>
            </a:r>
            <a:r>
              <a:rPr lang="zh-CN" altLang="zh-CN" dirty="0"/>
              <a:t>值</a:t>
            </a:r>
            <a:r>
              <a:rPr lang="en-US" altLang="zh-CN" dirty="0"/>
              <a:t>" /&gt;</a:t>
            </a:r>
            <a:endParaRPr lang="zh-CN" altLang="en-US" dirty="0"/>
          </a:p>
        </p:txBody>
      </p:sp>
      <p:sp>
        <p:nvSpPr>
          <p:cNvPr id="4" name="矩形 3"/>
          <p:cNvSpPr/>
          <p:nvPr/>
        </p:nvSpPr>
        <p:spPr>
          <a:xfrm>
            <a:off x="1290018" y="3278482"/>
            <a:ext cx="9505056" cy="1732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u"/>
            </a:pPr>
            <a:r>
              <a:rPr lang="zh-CN" altLang="zh-CN" sz="2000" dirty="0">
                <a:solidFill>
                  <a:schemeClr val="accent2"/>
                </a:solidFill>
                <a:latin typeface="+mn-lt"/>
                <a:ea typeface="+mn-ea"/>
              </a:rPr>
              <a:t>其中</a:t>
            </a:r>
            <a:r>
              <a:rPr lang="en-US" altLang="zh-CN" sz="2000" dirty="0">
                <a:solidFill>
                  <a:schemeClr val="accent2"/>
                </a:solidFill>
                <a:latin typeface="+mn-lt"/>
                <a:ea typeface="+mn-ea"/>
              </a:rPr>
              <a:t>value</a:t>
            </a:r>
            <a:r>
              <a:rPr lang="zh-CN" altLang="zh-CN" sz="2000" dirty="0">
                <a:solidFill>
                  <a:schemeClr val="accent2"/>
                </a:solidFill>
                <a:latin typeface="+mn-lt"/>
                <a:ea typeface="+mn-ea"/>
              </a:rPr>
              <a:t>属性值可以用于自定义按钮上的文字内容。该属性如果省略不写，则按钮默认的文字内容为</a:t>
            </a:r>
            <a:r>
              <a:rPr lang="en-US" altLang="zh-CN" sz="2000" dirty="0">
                <a:solidFill>
                  <a:schemeClr val="accent2"/>
                </a:solidFill>
                <a:latin typeface="+mn-lt"/>
                <a:ea typeface="+mn-ea"/>
              </a:rPr>
              <a:t>“Button”</a:t>
            </a:r>
            <a:r>
              <a:rPr lang="zh-CN" altLang="zh-CN" sz="2000" dirty="0" smtClean="0">
                <a:solidFill>
                  <a:schemeClr val="accent2"/>
                </a:solidFill>
                <a:latin typeface="+mn-lt"/>
                <a:ea typeface="+mn-ea"/>
              </a:rPr>
              <a:t>。</a:t>
            </a:r>
            <a:endParaRPr lang="en-US" altLang="zh-CN" sz="2000" dirty="0" smtClean="0">
              <a:solidFill>
                <a:schemeClr val="accent2"/>
              </a:solidFill>
              <a:latin typeface="+mn-lt"/>
              <a:ea typeface="+mn-ea"/>
            </a:endParaRPr>
          </a:p>
          <a:p>
            <a:pPr marL="342900" indent="-342900">
              <a:spcBef>
                <a:spcPct val="20000"/>
              </a:spcBef>
              <a:buClr>
                <a:schemeClr val="accent1"/>
              </a:buClr>
              <a:buFont typeface="Wingdings" panose="05000000000000000000" pitchFamily="2" charset="2"/>
              <a:buChar char="u"/>
            </a:pPr>
            <a:r>
              <a:rPr lang="zh-CN" altLang="en-US" sz="2000" dirty="0">
                <a:solidFill>
                  <a:schemeClr val="accent2"/>
                </a:solidFill>
                <a:latin typeface="+mn-lt"/>
                <a:ea typeface="+mn-ea"/>
              </a:rPr>
              <a:t>该</a:t>
            </a:r>
            <a:r>
              <a:rPr lang="zh-CN" altLang="en-US" sz="2000" dirty="0" smtClean="0">
                <a:solidFill>
                  <a:schemeClr val="accent2"/>
                </a:solidFill>
                <a:latin typeface="+mn-lt"/>
                <a:ea typeface="+mn-ea"/>
              </a:rPr>
              <a:t>按钮需要</a:t>
            </a:r>
            <a:r>
              <a:rPr lang="zh-CN" altLang="en-US" sz="2000" dirty="0">
                <a:solidFill>
                  <a:schemeClr val="accent2"/>
                </a:solidFill>
                <a:latin typeface="+mn-lt"/>
                <a:ea typeface="+mn-ea"/>
              </a:rPr>
              <a:t>与脚本配合使用。可以为其添加</a:t>
            </a:r>
            <a:r>
              <a:rPr lang="en-US" altLang="zh-CN" sz="2000" dirty="0" err="1">
                <a:solidFill>
                  <a:schemeClr val="accent2"/>
                </a:solidFill>
                <a:latin typeface="+mn-lt"/>
                <a:ea typeface="+mn-ea"/>
              </a:rPr>
              <a:t>onclick</a:t>
            </a:r>
            <a:r>
              <a:rPr lang="zh-CN" altLang="en-US" sz="2000" dirty="0">
                <a:solidFill>
                  <a:schemeClr val="accent2"/>
                </a:solidFill>
                <a:latin typeface="+mn-lt"/>
                <a:ea typeface="+mn-ea"/>
              </a:rPr>
              <a:t>事件，当用户点击按钮时触发事件并执行指定的</a:t>
            </a:r>
            <a:r>
              <a:rPr lang="en-US" altLang="zh-CN" sz="2000" dirty="0">
                <a:solidFill>
                  <a:schemeClr val="accent2"/>
                </a:solidFill>
                <a:latin typeface="+mn-lt"/>
                <a:ea typeface="+mn-ea"/>
              </a:rPr>
              <a:t>JavaScript</a:t>
            </a:r>
            <a:r>
              <a:rPr lang="zh-CN" altLang="en-US" sz="2000" dirty="0" smtClean="0">
                <a:solidFill>
                  <a:schemeClr val="accent2"/>
                </a:solidFill>
                <a:latin typeface="+mn-lt"/>
                <a:ea typeface="+mn-ea"/>
              </a:rPr>
              <a:t>代码，例如，为按钮添加点击事件，当用户点击时弹出警告对话框。</a:t>
            </a:r>
            <a:endParaRPr lang="zh-CN" altLang="zh-CN" sz="2000" dirty="0">
              <a:solidFill>
                <a:schemeClr val="accent2"/>
              </a:solidFill>
              <a:latin typeface="+mn-lt"/>
              <a:ea typeface="+mn-ea"/>
            </a:endParaRP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
        <p:nvSpPr>
          <p:cNvPr id="8" name="文本框 7"/>
          <p:cNvSpPr txBox="1"/>
          <p:nvPr/>
        </p:nvSpPr>
        <p:spPr>
          <a:xfrm>
            <a:off x="1770458" y="5436999"/>
            <a:ext cx="8643937" cy="461665"/>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dirty="0"/>
              <a:t>&lt;input type="button" value="</a:t>
            </a:r>
            <a:r>
              <a:rPr lang="zh-CN" altLang="zh-CN" dirty="0"/>
              <a:t>值</a:t>
            </a:r>
            <a:r>
              <a:rPr lang="en-US" altLang="zh-CN" dirty="0"/>
              <a:t>" </a:t>
            </a:r>
            <a:r>
              <a:rPr lang="en-US" altLang="zh-CN" dirty="0" err="1"/>
              <a:t>onclick</a:t>
            </a:r>
            <a:r>
              <a:rPr lang="en-US" altLang="zh-CN" dirty="0"/>
              <a:t>="alert('Hello HTML5!')" /&gt;</a:t>
            </a:r>
            <a:endParaRPr lang="zh-CN" altLang="en-US" dirty="0"/>
          </a:p>
        </p:txBody>
      </p:sp>
    </p:spTree>
    <p:extLst>
      <p:ext uri="{BB962C8B-B14F-4D97-AF65-F5344CB8AC3E}">
        <p14:creationId xmlns:p14="http://schemas.microsoft.com/office/powerpoint/2010/main" val="1734148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内容占位符 2"/>
          <p:cNvSpPr>
            <a:spLocks noGrp="1"/>
          </p:cNvSpPr>
          <p:nvPr>
            <p:ph sz="quarter" idx="1"/>
          </p:nvPr>
        </p:nvSpPr>
        <p:spPr>
          <a:xfrm>
            <a:off x="1111004" y="991308"/>
            <a:ext cx="9163841" cy="15841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3" indent="0">
              <a:spcBef>
                <a:spcPct val="0"/>
              </a:spcBef>
              <a:buClr>
                <a:schemeClr val="accent1"/>
              </a:buClr>
              <a:buSzPct val="85000"/>
              <a:buNone/>
            </a:pPr>
            <a:r>
              <a:rPr lang="en-US" altLang="zh-CN" dirty="0">
                <a:latin typeface="+mn-ea"/>
                <a:ea typeface="+mn-ea"/>
              </a:rPr>
              <a:t>8.</a:t>
            </a:r>
            <a:r>
              <a:rPr lang="zh-CN" altLang="zh-CN" dirty="0">
                <a:latin typeface="+mn-ea"/>
                <a:ea typeface="+mn-ea"/>
              </a:rPr>
              <a:t>图片提交按钮</a:t>
            </a:r>
            <a:r>
              <a:rPr lang="en-US" altLang="zh-CN" dirty="0">
                <a:latin typeface="+mn-ea"/>
                <a:ea typeface="+mn-ea"/>
              </a:rPr>
              <a:t>image</a:t>
            </a:r>
            <a:endParaRPr lang="zh-CN" altLang="zh-CN" dirty="0">
              <a:latin typeface="+mn-ea"/>
              <a:ea typeface="+mn-ea"/>
            </a:endParaRPr>
          </a:p>
          <a:p>
            <a:pPr lvl="1">
              <a:spcBef>
                <a:spcPct val="0"/>
              </a:spcBef>
            </a:pPr>
            <a:r>
              <a:rPr lang="zh-CN" altLang="zh-CN" b="0" dirty="0">
                <a:latin typeface="+mn-ea"/>
                <a:ea typeface="+mn-ea"/>
              </a:rPr>
              <a:t>在</a:t>
            </a:r>
            <a:r>
              <a:rPr lang="en-US" altLang="zh-CN" b="0" dirty="0">
                <a:latin typeface="+mn-ea"/>
                <a:ea typeface="+mn-ea"/>
              </a:rPr>
              <a:t>&lt;input&gt;</a:t>
            </a:r>
            <a:r>
              <a:rPr lang="zh-CN" altLang="zh-CN" b="0" dirty="0">
                <a:latin typeface="+mn-ea"/>
                <a:ea typeface="+mn-ea"/>
              </a:rPr>
              <a:t>标签中，</a:t>
            </a:r>
            <a:r>
              <a:rPr lang="en-US" altLang="zh-CN" b="0" dirty="0">
                <a:latin typeface="+mn-ea"/>
                <a:ea typeface="+mn-ea"/>
              </a:rPr>
              <a:t>type</a:t>
            </a:r>
            <a:r>
              <a:rPr lang="zh-CN" altLang="zh-CN" b="0" dirty="0">
                <a:latin typeface="+mn-ea"/>
                <a:ea typeface="+mn-ea"/>
              </a:rPr>
              <a:t>的属性值</a:t>
            </a:r>
            <a:r>
              <a:rPr lang="en-US" altLang="zh-CN" b="0" dirty="0">
                <a:latin typeface="+mn-ea"/>
                <a:ea typeface="+mn-ea"/>
              </a:rPr>
              <a:t>image</a:t>
            </a:r>
            <a:r>
              <a:rPr lang="zh-CN" altLang="zh-CN" b="0" dirty="0">
                <a:latin typeface="+mn-ea"/>
                <a:ea typeface="+mn-ea"/>
              </a:rPr>
              <a:t>表示图片提交按钮，其样式可来源于自定义图片素材。该按钮的点击效果与</a:t>
            </a:r>
            <a:r>
              <a:rPr lang="en-US" altLang="zh-CN" b="0" dirty="0">
                <a:latin typeface="+mn-ea"/>
                <a:ea typeface="+mn-ea"/>
              </a:rPr>
              <a:t>submit</a:t>
            </a:r>
            <a:r>
              <a:rPr lang="zh-CN" altLang="zh-CN" b="0" dirty="0">
                <a:latin typeface="+mn-ea"/>
                <a:ea typeface="+mn-ea"/>
              </a:rPr>
              <a:t>按钮完全一样，用于提交表单数据。其语法格式如下：</a:t>
            </a:r>
          </a:p>
        </p:txBody>
      </p:sp>
      <p:sp>
        <p:nvSpPr>
          <p:cNvPr id="6" name="文本框 5"/>
          <p:cNvSpPr txBox="1"/>
          <p:nvPr/>
        </p:nvSpPr>
        <p:spPr>
          <a:xfrm>
            <a:off x="1561877" y="2743349"/>
            <a:ext cx="8643937" cy="401638"/>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&lt;input type="image" </a:t>
            </a:r>
            <a:r>
              <a:rPr lang="en-US" altLang="zh-CN" dirty="0" err="1"/>
              <a:t>src</a:t>
            </a:r>
            <a:r>
              <a:rPr lang="en-US" altLang="zh-CN" dirty="0"/>
              <a:t>="</a:t>
            </a:r>
            <a:r>
              <a:rPr lang="zh-CN" altLang="zh-CN" dirty="0"/>
              <a:t>图片</a:t>
            </a:r>
            <a:r>
              <a:rPr lang="en-US" altLang="zh-CN" dirty="0"/>
              <a:t>URL</a:t>
            </a:r>
            <a:r>
              <a:rPr lang="zh-CN" altLang="zh-CN" dirty="0"/>
              <a:t>地址</a:t>
            </a:r>
            <a:r>
              <a:rPr lang="en-US" altLang="zh-CN" dirty="0"/>
              <a:t>" alt="</a:t>
            </a:r>
            <a:r>
              <a:rPr lang="zh-CN" altLang="zh-CN" dirty="0"/>
              <a:t>替代文本内容</a:t>
            </a:r>
            <a:r>
              <a:rPr lang="en-US" altLang="zh-CN" dirty="0"/>
              <a:t>" /&gt;</a:t>
            </a:r>
            <a:endParaRPr lang="zh-CN" altLang="en-US" dirty="0"/>
          </a:p>
        </p:txBody>
      </p:sp>
      <p:sp>
        <p:nvSpPr>
          <p:cNvPr id="5"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2715594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内容占位符 2"/>
          <p:cNvSpPr>
            <a:spLocks noGrp="1"/>
          </p:cNvSpPr>
          <p:nvPr>
            <p:ph sz="quarter" idx="1"/>
          </p:nvPr>
        </p:nvSpPr>
        <p:spPr>
          <a:xfrm>
            <a:off x="1129830" y="989758"/>
            <a:ext cx="9377754" cy="149527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3" indent="0">
              <a:spcBef>
                <a:spcPct val="0"/>
              </a:spcBef>
              <a:buClr>
                <a:schemeClr val="accent1"/>
              </a:buClr>
              <a:buSzPct val="85000"/>
              <a:buNone/>
            </a:pPr>
            <a:r>
              <a:rPr lang="en-US" altLang="zh-CN" dirty="0">
                <a:latin typeface="+mn-ea"/>
                <a:ea typeface="+mn-ea"/>
              </a:rPr>
              <a:t>9.</a:t>
            </a:r>
            <a:r>
              <a:rPr lang="zh-CN" altLang="zh-CN" dirty="0">
                <a:latin typeface="+mn-ea"/>
                <a:ea typeface="+mn-ea"/>
              </a:rPr>
              <a:t>文件上传域</a:t>
            </a:r>
            <a:r>
              <a:rPr lang="en-US" altLang="zh-CN" dirty="0">
                <a:latin typeface="+mn-ea"/>
                <a:ea typeface="+mn-ea"/>
              </a:rPr>
              <a:t>file</a:t>
            </a:r>
            <a:endParaRPr lang="zh-CN" altLang="zh-CN" dirty="0">
              <a:latin typeface="+mn-ea"/>
              <a:ea typeface="+mn-ea"/>
            </a:endParaRPr>
          </a:p>
          <a:p>
            <a:pPr lvl="1">
              <a:spcBef>
                <a:spcPct val="0"/>
              </a:spcBef>
            </a:pPr>
            <a:r>
              <a:rPr lang="zh-CN" altLang="zh-CN" b="0" dirty="0">
                <a:latin typeface="+mn-ea"/>
                <a:ea typeface="+mn-ea"/>
              </a:rPr>
              <a:t>在</a:t>
            </a:r>
            <a:r>
              <a:rPr lang="en-US" altLang="zh-CN" b="0" dirty="0">
                <a:latin typeface="+mn-ea"/>
                <a:ea typeface="+mn-ea"/>
              </a:rPr>
              <a:t>&lt;input&gt;</a:t>
            </a:r>
            <a:r>
              <a:rPr lang="zh-CN" altLang="zh-CN" b="0" dirty="0">
                <a:latin typeface="+mn-ea"/>
                <a:ea typeface="+mn-ea"/>
              </a:rPr>
              <a:t>标签中，</a:t>
            </a:r>
            <a:r>
              <a:rPr lang="en-US" altLang="zh-CN" b="0" dirty="0">
                <a:latin typeface="+mn-ea"/>
                <a:ea typeface="+mn-ea"/>
              </a:rPr>
              <a:t>type</a:t>
            </a:r>
            <a:r>
              <a:rPr lang="zh-CN" altLang="zh-CN" b="0" dirty="0">
                <a:latin typeface="+mn-ea"/>
                <a:ea typeface="+mn-ea"/>
              </a:rPr>
              <a:t>的属性值</a:t>
            </a:r>
            <a:r>
              <a:rPr lang="en-US" altLang="zh-CN" b="0" dirty="0">
                <a:latin typeface="+mn-ea"/>
                <a:ea typeface="+mn-ea"/>
              </a:rPr>
              <a:t>file</a:t>
            </a:r>
            <a:r>
              <a:rPr lang="zh-CN" altLang="zh-CN" b="0" dirty="0">
                <a:latin typeface="+mn-ea"/>
                <a:ea typeface="+mn-ea"/>
              </a:rPr>
              <a:t>表示文件上传域，其样式为一个可点击的浏览按钮和一个文本输入框，当用户点击浏览按钮时，跳出文件选择对话框，用户可以选择需要的文件。其语法格式如下：</a:t>
            </a:r>
          </a:p>
        </p:txBody>
      </p:sp>
      <p:sp>
        <p:nvSpPr>
          <p:cNvPr id="6" name="文本框 5"/>
          <p:cNvSpPr txBox="1"/>
          <p:nvPr/>
        </p:nvSpPr>
        <p:spPr>
          <a:xfrm>
            <a:off x="1852853" y="2572967"/>
            <a:ext cx="8643937" cy="400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&lt;input type="file" name="</a:t>
            </a:r>
            <a:r>
              <a:rPr lang="zh-CN" altLang="zh-CN" dirty="0"/>
              <a:t>自定义名称</a:t>
            </a:r>
            <a:r>
              <a:rPr lang="en-US" altLang="zh-CN" dirty="0"/>
              <a:t>" /&gt;</a:t>
            </a:r>
            <a:endParaRPr lang="zh-CN" altLang="en-US" dirty="0"/>
          </a:p>
        </p:txBody>
      </p:sp>
      <p:sp>
        <p:nvSpPr>
          <p:cNvPr id="4" name="矩形 3"/>
          <p:cNvSpPr/>
          <p:nvPr/>
        </p:nvSpPr>
        <p:spPr>
          <a:xfrm>
            <a:off x="1511540" y="3356992"/>
            <a:ext cx="89852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u"/>
            </a:pPr>
            <a:r>
              <a:rPr lang="zh-CN" altLang="zh-CN" sz="2000" dirty="0">
                <a:solidFill>
                  <a:schemeClr val="accent2"/>
                </a:solidFill>
                <a:latin typeface="+mn-lt"/>
                <a:ea typeface="+mn-ea"/>
              </a:rPr>
              <a:t>默认情况下，文件上传控件支持</a:t>
            </a:r>
            <a:r>
              <a:rPr lang="en-US" altLang="zh-CN" sz="2000" dirty="0">
                <a:solidFill>
                  <a:schemeClr val="accent2"/>
                </a:solidFill>
                <a:latin typeface="+mn-lt"/>
                <a:ea typeface="+mn-ea"/>
              </a:rPr>
              <a:t>MIME</a:t>
            </a:r>
            <a:r>
              <a:rPr lang="zh-CN" altLang="zh-CN" sz="2000" dirty="0">
                <a:solidFill>
                  <a:schemeClr val="accent2"/>
                </a:solidFill>
                <a:latin typeface="+mn-lt"/>
                <a:ea typeface="+mn-ea"/>
              </a:rPr>
              <a:t>标准认可的全部文件格式。</a:t>
            </a:r>
            <a:r>
              <a:rPr lang="en-US" altLang="zh-CN" sz="2000" dirty="0">
                <a:solidFill>
                  <a:schemeClr val="accent2"/>
                </a:solidFill>
                <a:latin typeface="+mn-lt"/>
                <a:ea typeface="+mn-ea"/>
              </a:rPr>
              <a:t>MIME</a:t>
            </a:r>
            <a:r>
              <a:rPr lang="zh-CN" altLang="zh-CN" sz="2000" dirty="0">
                <a:solidFill>
                  <a:schemeClr val="accent2"/>
                </a:solidFill>
                <a:latin typeface="+mn-lt"/>
                <a:ea typeface="+mn-ea"/>
              </a:rPr>
              <a:t>的全称是</a:t>
            </a:r>
            <a:r>
              <a:rPr lang="en-US" altLang="zh-CN" sz="2000" dirty="0">
                <a:solidFill>
                  <a:schemeClr val="accent2"/>
                </a:solidFill>
                <a:latin typeface="+mn-lt"/>
                <a:ea typeface="+mn-ea"/>
              </a:rPr>
              <a:t>Multipurpose Internet Mail Extensions</a:t>
            </a:r>
            <a:r>
              <a:rPr lang="zh-CN" altLang="zh-CN" sz="2000" dirty="0">
                <a:solidFill>
                  <a:schemeClr val="accent2"/>
                </a:solidFill>
                <a:latin typeface="+mn-lt"/>
                <a:ea typeface="+mn-ea"/>
              </a:rPr>
              <a:t>（多用途互联网邮件扩展类型），是一个互联网标准，最初用于电子邮件系统使其能够支持非文本格式的附件，例如音频、视频、图像等文件</a:t>
            </a:r>
            <a:r>
              <a:rPr lang="zh-CN" altLang="zh-CN" sz="2000" dirty="0" smtClean="0">
                <a:solidFill>
                  <a:schemeClr val="accent2"/>
                </a:solidFill>
                <a:latin typeface="+mn-lt"/>
                <a:ea typeface="+mn-ea"/>
              </a:rPr>
              <a:t>。</a:t>
            </a:r>
            <a:endParaRPr lang="en-US" altLang="zh-CN" sz="2000" dirty="0" smtClean="0">
              <a:solidFill>
                <a:schemeClr val="accent2"/>
              </a:solidFill>
              <a:latin typeface="+mn-lt"/>
              <a:ea typeface="+mn-ea"/>
            </a:endParaRPr>
          </a:p>
          <a:p>
            <a:pPr marL="342900" indent="-342900">
              <a:spcBef>
                <a:spcPct val="20000"/>
              </a:spcBef>
              <a:buClr>
                <a:schemeClr val="accent1"/>
              </a:buClr>
              <a:buFont typeface="Wingdings" panose="05000000000000000000" pitchFamily="2" charset="2"/>
              <a:buChar char="u"/>
            </a:pPr>
            <a:r>
              <a:rPr lang="zh-CN" altLang="en-US" sz="2000" dirty="0">
                <a:solidFill>
                  <a:schemeClr val="accent2"/>
                </a:solidFill>
                <a:latin typeface="+mn-lt"/>
                <a:ea typeface="+mn-ea"/>
              </a:rPr>
              <a:t>文件上传控件可以添加</a:t>
            </a:r>
            <a:r>
              <a:rPr lang="en-US" altLang="zh-CN" sz="2000" dirty="0" err="1">
                <a:solidFill>
                  <a:schemeClr val="accent2"/>
                </a:solidFill>
                <a:latin typeface="+mn-lt"/>
                <a:ea typeface="+mn-ea"/>
              </a:rPr>
              <a:t>accpet</a:t>
            </a:r>
            <a:r>
              <a:rPr lang="zh-CN" altLang="en-US" sz="2000" dirty="0">
                <a:solidFill>
                  <a:schemeClr val="accent2"/>
                </a:solidFill>
                <a:latin typeface="+mn-lt"/>
                <a:ea typeface="+mn-ea"/>
              </a:rPr>
              <a:t>属性用于筛选上传文件的</a:t>
            </a:r>
            <a:r>
              <a:rPr lang="en-US" altLang="zh-CN" sz="2000" dirty="0">
                <a:solidFill>
                  <a:schemeClr val="accent2"/>
                </a:solidFill>
                <a:latin typeface="+mn-lt"/>
                <a:ea typeface="+mn-ea"/>
              </a:rPr>
              <a:t>MIME</a:t>
            </a:r>
            <a:r>
              <a:rPr lang="zh-CN" altLang="en-US" sz="2000" dirty="0">
                <a:solidFill>
                  <a:schemeClr val="accent2"/>
                </a:solidFill>
                <a:latin typeface="+mn-lt"/>
                <a:ea typeface="+mn-ea"/>
              </a:rPr>
              <a:t>类型。</a:t>
            </a:r>
          </a:p>
          <a:p>
            <a:pPr marL="342900" indent="-342900">
              <a:spcBef>
                <a:spcPct val="20000"/>
              </a:spcBef>
              <a:buClr>
                <a:schemeClr val="accent1"/>
              </a:buClr>
              <a:buFont typeface="Wingdings" panose="05000000000000000000" pitchFamily="2" charset="2"/>
              <a:buChar char="u"/>
            </a:pPr>
            <a:endParaRPr lang="zh-CN" altLang="zh-CN" sz="2000" dirty="0">
              <a:solidFill>
                <a:schemeClr val="accent2"/>
              </a:solidFill>
              <a:latin typeface="+mn-lt"/>
              <a:ea typeface="+mn-ea"/>
            </a:endParaRP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
        <p:nvSpPr>
          <p:cNvPr id="8" name="文本框 7"/>
          <p:cNvSpPr txBox="1"/>
          <p:nvPr/>
        </p:nvSpPr>
        <p:spPr>
          <a:xfrm>
            <a:off x="1863647" y="5229200"/>
            <a:ext cx="8643937" cy="461665"/>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dirty="0"/>
              <a:t>&lt;input type="file" </a:t>
            </a:r>
            <a:r>
              <a:rPr lang="en-US" altLang="zh-CN" dirty="0" err="1"/>
              <a:t>accpet</a:t>
            </a:r>
            <a:r>
              <a:rPr lang="en-US" altLang="zh-CN" dirty="0"/>
              <a:t>="image/gif" /&gt;</a:t>
            </a:r>
            <a:endParaRPr lang="zh-CN" altLang="en-US" dirty="0"/>
          </a:p>
        </p:txBody>
      </p:sp>
    </p:spTree>
    <p:extLst>
      <p:ext uri="{BB962C8B-B14F-4D97-AF65-F5344CB8AC3E}">
        <p14:creationId xmlns:p14="http://schemas.microsoft.com/office/powerpoint/2010/main" val="483176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smtClean="0">
                <a:solidFill>
                  <a:srgbClr val="F8F8F8"/>
                </a:solidFill>
                <a:latin typeface="微软雅黑"/>
                <a:cs typeface="+mn-cs"/>
              </a:rPr>
              <a:t>4.2.1 </a:t>
            </a:r>
            <a:r>
              <a:rPr lang="zh-CN" altLang="en-US" kern="1200" dirty="0" smtClean="0">
                <a:solidFill>
                  <a:srgbClr val="F8F8F8"/>
                </a:solidFill>
                <a:latin typeface="微软雅黑"/>
                <a:cs typeface="+mn-cs"/>
              </a:rPr>
              <a:t>浮动</a:t>
            </a:r>
            <a:endParaRPr lang="zh-CN" altLang="en-US" kern="1200" dirty="0">
              <a:solidFill>
                <a:srgbClr val="F8F8F8"/>
              </a:solidFill>
              <a:latin typeface="微软雅黑"/>
              <a:cs typeface="+mn-cs"/>
            </a:endParaRPr>
          </a:p>
        </p:txBody>
      </p:sp>
      <p:sp>
        <p:nvSpPr>
          <p:cNvPr id="3" name="内容占位符 2"/>
          <p:cNvSpPr>
            <a:spLocks noGrp="1"/>
          </p:cNvSpPr>
          <p:nvPr>
            <p:ph idx="1"/>
          </p:nvPr>
        </p:nvSpPr>
        <p:spPr>
          <a:xfrm>
            <a:off x="1201837" y="1268760"/>
            <a:ext cx="9721080" cy="3360738"/>
          </a:xfrm>
        </p:spPr>
        <p:txBody>
          <a:bodyPr/>
          <a:lstStyle/>
          <a:p>
            <a:pPr marL="0" indent="0">
              <a:buNone/>
              <a:defRPr/>
            </a:pPr>
            <a:r>
              <a:rPr lang="en-US" altLang="zh-CN" b="1" dirty="0" smtClean="0">
                <a:latin typeface="+mn-ea"/>
              </a:rPr>
              <a:t>1. </a:t>
            </a:r>
            <a:r>
              <a:rPr lang="zh-CN" altLang="zh-CN" b="1" dirty="0" smtClean="0">
                <a:latin typeface="+mn-ea"/>
              </a:rPr>
              <a:t>浮动属性（</a:t>
            </a:r>
            <a:r>
              <a:rPr lang="en-US" altLang="zh-CN" b="1" dirty="0" smtClean="0">
                <a:latin typeface="+mn-ea"/>
              </a:rPr>
              <a:t>float</a:t>
            </a:r>
            <a:r>
              <a:rPr lang="zh-CN" altLang="zh-CN" b="1" dirty="0" smtClean="0">
                <a:latin typeface="+mn-ea"/>
              </a:rPr>
              <a:t>）</a:t>
            </a:r>
          </a:p>
          <a:p>
            <a:pPr marL="0" indent="0">
              <a:defRPr/>
            </a:pPr>
            <a:r>
              <a:rPr lang="zh-CN" altLang="en-US" dirty="0" smtClean="0">
                <a:latin typeface="+mn-ea"/>
              </a:rPr>
              <a:t>浮动</a:t>
            </a:r>
            <a:r>
              <a:rPr lang="en-US" altLang="zh-CN" dirty="0" smtClean="0">
                <a:latin typeface="+mn-ea"/>
              </a:rPr>
              <a:t>(float</a:t>
            </a:r>
            <a:r>
              <a:rPr lang="en-US" altLang="zh-CN" dirty="0">
                <a:latin typeface="+mn-ea"/>
              </a:rPr>
              <a:t>)</a:t>
            </a:r>
            <a:r>
              <a:rPr lang="zh-CN" altLang="en-US" dirty="0" smtClean="0">
                <a:latin typeface="+mn-ea"/>
              </a:rPr>
              <a:t>属性</a:t>
            </a:r>
            <a:r>
              <a:rPr lang="zh-CN" altLang="en-US" dirty="0">
                <a:latin typeface="+mn-ea"/>
              </a:rPr>
              <a:t>默认为</a:t>
            </a:r>
            <a:r>
              <a:rPr lang="en-US" altLang="zh-CN" dirty="0">
                <a:latin typeface="+mn-ea"/>
              </a:rPr>
              <a:t>none</a:t>
            </a:r>
            <a:r>
              <a:rPr lang="zh-CN" altLang="en-US" dirty="0">
                <a:latin typeface="+mn-ea"/>
              </a:rPr>
              <a:t>，也就是标准流通常的情况。如果将</a:t>
            </a:r>
            <a:r>
              <a:rPr lang="en-US" altLang="zh-CN" dirty="0">
                <a:latin typeface="+mn-ea"/>
              </a:rPr>
              <a:t>float</a:t>
            </a:r>
            <a:r>
              <a:rPr lang="zh-CN" altLang="en-US" dirty="0">
                <a:latin typeface="+mn-ea"/>
              </a:rPr>
              <a:t>属性的值设置为</a:t>
            </a:r>
            <a:r>
              <a:rPr lang="en-US" altLang="zh-CN" dirty="0">
                <a:latin typeface="+mn-ea"/>
              </a:rPr>
              <a:t>left</a:t>
            </a:r>
            <a:r>
              <a:rPr lang="zh-CN" altLang="en-US" dirty="0">
                <a:latin typeface="+mn-ea"/>
              </a:rPr>
              <a:t>或</a:t>
            </a:r>
            <a:r>
              <a:rPr lang="en-US" altLang="zh-CN" dirty="0">
                <a:latin typeface="+mn-ea"/>
              </a:rPr>
              <a:t>right</a:t>
            </a:r>
            <a:r>
              <a:rPr lang="zh-CN" altLang="en-US" dirty="0">
                <a:latin typeface="+mn-ea"/>
              </a:rPr>
              <a:t>，元素就会向其父元素的左侧或右侧靠紧，同时在默认情况下，盒子的宽度不再伸展，而是收缩，根据盒子里面的内容的宽度来</a:t>
            </a:r>
            <a:r>
              <a:rPr lang="zh-CN" altLang="en-US" dirty="0" smtClean="0">
                <a:latin typeface="+mn-ea"/>
              </a:rPr>
              <a:t>确定。</a:t>
            </a:r>
            <a:endParaRPr lang="en-US" altLang="zh-CN" dirty="0" smtClean="0">
              <a:latin typeface="+mn-ea"/>
            </a:endParaRPr>
          </a:p>
          <a:p>
            <a:pPr marL="0" indent="0">
              <a:buNone/>
              <a:defRPr/>
            </a:pPr>
            <a:r>
              <a:rPr lang="zh-CN" altLang="zh-CN" dirty="0" smtClean="0">
                <a:latin typeface="+mn-ea"/>
              </a:rPr>
              <a:t>它的语法如下：</a:t>
            </a:r>
          </a:p>
          <a:p>
            <a:pPr marL="0" indent="0">
              <a:defRPr/>
            </a:pPr>
            <a:r>
              <a:rPr lang="en-US" altLang="zh-CN" b="1" dirty="0" smtClean="0">
                <a:latin typeface="+mn-ea"/>
              </a:rPr>
              <a:t>float: none | left | right;</a:t>
            </a:r>
            <a:endParaRPr lang="zh-CN" altLang="zh-CN" dirty="0" smtClean="0">
              <a:latin typeface="+mn-ea"/>
            </a:endParaRPr>
          </a:p>
          <a:p>
            <a:pPr lvl="1">
              <a:defRPr/>
            </a:pPr>
            <a:r>
              <a:rPr lang="en-US" altLang="zh-CN" dirty="0" smtClean="0">
                <a:latin typeface="+mn-ea"/>
                <a:ea typeface="+mn-ea"/>
              </a:rPr>
              <a:t>none</a:t>
            </a:r>
            <a:r>
              <a:rPr lang="zh-CN" altLang="zh-CN" dirty="0" smtClean="0">
                <a:latin typeface="+mn-ea"/>
                <a:ea typeface="+mn-ea"/>
              </a:rPr>
              <a:t>：不浮动。页面中的元素默认都不浮动。</a:t>
            </a:r>
          </a:p>
          <a:p>
            <a:pPr lvl="1">
              <a:defRPr/>
            </a:pPr>
            <a:r>
              <a:rPr lang="en-US" altLang="zh-CN" dirty="0" smtClean="0">
                <a:latin typeface="+mn-ea"/>
                <a:ea typeface="+mn-ea"/>
              </a:rPr>
              <a:t>left</a:t>
            </a:r>
            <a:r>
              <a:rPr lang="zh-CN" altLang="zh-CN" dirty="0" smtClean="0">
                <a:latin typeface="+mn-ea"/>
                <a:ea typeface="+mn-ea"/>
              </a:rPr>
              <a:t>：元素向左浮动。</a:t>
            </a:r>
          </a:p>
          <a:p>
            <a:pPr lvl="1">
              <a:defRPr/>
            </a:pPr>
            <a:r>
              <a:rPr lang="en-US" altLang="zh-CN" dirty="0" smtClean="0">
                <a:latin typeface="+mn-ea"/>
                <a:ea typeface="+mn-ea"/>
              </a:rPr>
              <a:t>right</a:t>
            </a:r>
            <a:r>
              <a:rPr lang="zh-CN" altLang="zh-CN" dirty="0" smtClean="0">
                <a:latin typeface="+mn-ea"/>
                <a:ea typeface="+mn-ea"/>
              </a:rPr>
              <a:t>：元素向右浮动。</a:t>
            </a:r>
          </a:p>
          <a:p>
            <a:pPr marL="0" indent="0">
              <a:defRPr/>
            </a:pPr>
            <a:endParaRPr lang="zh-CN" altLang="en-US" dirty="0" smtClean="0">
              <a:latin typeface="+mn-ea"/>
            </a:endParaRPr>
          </a:p>
        </p:txBody>
      </p:sp>
    </p:spTree>
    <p:extLst>
      <p:ext uri="{BB962C8B-B14F-4D97-AF65-F5344CB8AC3E}">
        <p14:creationId xmlns:p14="http://schemas.microsoft.com/office/powerpoint/2010/main" val="3025891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内容占位符 2"/>
          <p:cNvSpPr>
            <a:spLocks noGrp="1"/>
          </p:cNvSpPr>
          <p:nvPr>
            <p:ph sz="quarter" idx="1"/>
          </p:nvPr>
        </p:nvSpPr>
        <p:spPr>
          <a:xfrm>
            <a:off x="1057822" y="1052736"/>
            <a:ext cx="9361040" cy="12961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10.</a:t>
            </a:r>
            <a:r>
              <a:rPr lang="zh-CN" altLang="zh-CN" dirty="0"/>
              <a:t>隐藏域</a:t>
            </a:r>
            <a:r>
              <a:rPr lang="en-US" altLang="zh-CN" dirty="0"/>
              <a:t>hidden</a:t>
            </a:r>
            <a:endParaRPr lang="zh-CN" altLang="zh-CN" dirty="0"/>
          </a:p>
          <a:p>
            <a:pPr lvl="1">
              <a:spcBef>
                <a:spcPct val="0"/>
              </a:spcBef>
            </a:pPr>
            <a:r>
              <a:rPr lang="zh-CN" altLang="zh-CN" b="0" dirty="0">
                <a:latin typeface="+mn-ea"/>
                <a:ea typeface="+mn-ea"/>
              </a:rPr>
              <a:t>在</a:t>
            </a:r>
            <a:r>
              <a:rPr lang="en-US" altLang="zh-CN" b="0" dirty="0">
                <a:latin typeface="+mn-ea"/>
                <a:ea typeface="+mn-ea"/>
              </a:rPr>
              <a:t>&lt;input&gt;</a:t>
            </a:r>
            <a:r>
              <a:rPr lang="zh-CN" altLang="zh-CN" b="0" dirty="0">
                <a:latin typeface="+mn-ea"/>
                <a:ea typeface="+mn-ea"/>
              </a:rPr>
              <a:t>标签中，</a:t>
            </a:r>
            <a:r>
              <a:rPr lang="en-US" altLang="zh-CN" b="0" dirty="0">
                <a:latin typeface="+mn-ea"/>
                <a:ea typeface="+mn-ea"/>
              </a:rPr>
              <a:t>type</a:t>
            </a:r>
            <a:r>
              <a:rPr lang="zh-CN" altLang="zh-CN" b="0" dirty="0">
                <a:latin typeface="+mn-ea"/>
                <a:ea typeface="+mn-ea"/>
              </a:rPr>
              <a:t>的属性值</a:t>
            </a:r>
            <a:r>
              <a:rPr lang="en-US" altLang="zh-CN" b="0" dirty="0">
                <a:latin typeface="+mn-ea"/>
                <a:ea typeface="+mn-ea"/>
              </a:rPr>
              <a:t>hidden</a:t>
            </a:r>
            <a:r>
              <a:rPr lang="zh-CN" altLang="zh-CN" b="0" dirty="0">
                <a:latin typeface="+mn-ea"/>
                <a:ea typeface="+mn-ea"/>
              </a:rPr>
              <a:t>表示隐藏域，在页面中对用户不可见。提交表单数据时，隐藏域的数据名称和值也会一起发送到服务器端。其语法格式如下：</a:t>
            </a:r>
          </a:p>
        </p:txBody>
      </p:sp>
      <p:sp>
        <p:nvSpPr>
          <p:cNvPr id="6" name="文本框 5"/>
          <p:cNvSpPr txBox="1"/>
          <p:nvPr/>
        </p:nvSpPr>
        <p:spPr>
          <a:xfrm>
            <a:off x="1620288" y="2692921"/>
            <a:ext cx="8643937" cy="400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input type="hidden" name="</a:t>
            </a:r>
            <a:r>
              <a:rPr lang="zh-CN" altLang="zh-CN" dirty="0"/>
              <a:t>自定义名称</a:t>
            </a:r>
            <a:r>
              <a:rPr lang="en-US" altLang="zh-CN" dirty="0"/>
              <a:t>" value="</a:t>
            </a:r>
            <a:r>
              <a:rPr lang="zh-CN" altLang="zh-CN" dirty="0"/>
              <a:t>值</a:t>
            </a:r>
            <a:r>
              <a:rPr lang="en-US" altLang="zh-CN" dirty="0"/>
              <a:t>" /&gt;</a:t>
            </a:r>
            <a:endParaRPr lang="zh-CN" altLang="en-US" dirty="0"/>
          </a:p>
        </p:txBody>
      </p:sp>
      <p:sp>
        <p:nvSpPr>
          <p:cNvPr id="4" name="矩形 3"/>
          <p:cNvSpPr/>
          <p:nvPr/>
        </p:nvSpPr>
        <p:spPr>
          <a:xfrm>
            <a:off x="1417860" y="3525838"/>
            <a:ext cx="885996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u"/>
            </a:pPr>
            <a:r>
              <a:rPr lang="zh-CN" altLang="zh-CN" sz="2000" dirty="0">
                <a:solidFill>
                  <a:schemeClr val="accent2"/>
                </a:solidFill>
                <a:latin typeface="+mn-lt"/>
                <a:ea typeface="+mn-ea"/>
              </a:rPr>
              <a:t>隐藏域的内容用户是无法手动修改的，因此必须事先设置好正确的</a:t>
            </a:r>
            <a:r>
              <a:rPr lang="en-US" altLang="zh-CN" sz="2000" dirty="0">
                <a:solidFill>
                  <a:schemeClr val="accent2"/>
                </a:solidFill>
                <a:latin typeface="+mn-lt"/>
                <a:ea typeface="+mn-ea"/>
              </a:rPr>
              <a:t>value</a:t>
            </a:r>
            <a:r>
              <a:rPr lang="zh-CN" altLang="zh-CN" sz="2000" dirty="0">
                <a:solidFill>
                  <a:schemeClr val="accent2"/>
                </a:solidFill>
                <a:latin typeface="+mn-lt"/>
                <a:ea typeface="+mn-ea"/>
              </a:rPr>
              <a:t>属性，该属性值在提交表单时会发给服务器。根据这一特点，可以将隐藏域用于确认用户身份，例如</a:t>
            </a:r>
            <a:r>
              <a:rPr lang="en-US" altLang="zh-CN" sz="2000" dirty="0" err="1">
                <a:solidFill>
                  <a:schemeClr val="accent2"/>
                </a:solidFill>
                <a:latin typeface="+mn-lt"/>
                <a:ea typeface="+mn-ea"/>
              </a:rPr>
              <a:t>sessionkey</a:t>
            </a:r>
            <a:r>
              <a:rPr lang="zh-CN" altLang="zh-CN" sz="2000" dirty="0">
                <a:solidFill>
                  <a:schemeClr val="accent2"/>
                </a:solidFill>
                <a:latin typeface="+mn-lt"/>
                <a:ea typeface="+mn-ea"/>
              </a:rPr>
              <a:t>等。使用隐藏域的优势是所有浏览器都支持该功能，并且无需担心浏览器禁用</a:t>
            </a:r>
            <a:r>
              <a:rPr lang="en-US" altLang="zh-CN" sz="2000" dirty="0">
                <a:solidFill>
                  <a:schemeClr val="accent2"/>
                </a:solidFill>
                <a:latin typeface="+mn-lt"/>
                <a:ea typeface="+mn-ea"/>
              </a:rPr>
              <a:t>cookies</a:t>
            </a:r>
            <a:r>
              <a:rPr lang="zh-CN" altLang="zh-CN" sz="2000" dirty="0">
                <a:solidFill>
                  <a:schemeClr val="accent2"/>
                </a:solidFill>
                <a:latin typeface="+mn-lt"/>
                <a:ea typeface="+mn-ea"/>
              </a:rPr>
              <a:t>或脚本。</a:t>
            </a:r>
            <a:endParaRPr lang="zh-CN" altLang="en-US" sz="2000" dirty="0">
              <a:solidFill>
                <a:schemeClr val="accent2"/>
              </a:solidFill>
              <a:latin typeface="+mn-lt"/>
              <a:ea typeface="+mn-ea"/>
            </a:endParaRP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2847609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内容占位符 2"/>
          <p:cNvSpPr>
            <a:spLocks noGrp="1"/>
          </p:cNvSpPr>
          <p:nvPr>
            <p:ph idx="1"/>
          </p:nvPr>
        </p:nvSpPr>
        <p:spPr>
          <a:xfrm>
            <a:off x="1576644" y="901014"/>
            <a:ext cx="8388350" cy="406400"/>
          </a:xfrm>
        </p:spPr>
        <p:txBody>
          <a:bodyPr/>
          <a:lstStyle/>
          <a:p>
            <a:r>
              <a:rPr lang="en-US" altLang="zh-CN" dirty="0" smtClean="0">
                <a:latin typeface="+mn-ea"/>
              </a:rPr>
              <a:t>HTML5 </a:t>
            </a:r>
            <a:r>
              <a:rPr lang="zh-CN" altLang="en-US" dirty="0" smtClean="0">
                <a:latin typeface="+mn-ea"/>
              </a:rPr>
              <a:t>新的 </a:t>
            </a:r>
            <a:r>
              <a:rPr lang="en-US" altLang="zh-CN" dirty="0" smtClean="0">
                <a:latin typeface="+mn-ea"/>
              </a:rPr>
              <a:t>input </a:t>
            </a:r>
            <a:r>
              <a:rPr lang="zh-CN" altLang="en-US" dirty="0" smtClean="0">
                <a:latin typeface="+mn-ea"/>
              </a:rPr>
              <a:t>类型值（</a:t>
            </a:r>
            <a:r>
              <a:rPr lang="en-US" altLang="zh-CN" dirty="0" smtClean="0">
                <a:latin typeface="+mn-ea"/>
              </a:rPr>
              <a:t>type</a:t>
            </a:r>
            <a:r>
              <a:rPr lang="zh-CN" altLang="en-US" dirty="0" smtClean="0">
                <a:latin typeface="+mn-ea"/>
              </a:rPr>
              <a:t>）</a:t>
            </a:r>
            <a:endParaRPr lang="en-US" altLang="zh-CN" dirty="0" smtClean="0">
              <a:latin typeface="+mn-ea"/>
            </a:endParaRPr>
          </a:p>
        </p:txBody>
      </p:sp>
      <p:sp>
        <p:nvSpPr>
          <p:cNvPr id="5" name="Rectangle 2"/>
          <p:cNvSpPr>
            <a:spLocks noGrp="1" noChangeArrowheads="1"/>
          </p:cNvSpPr>
          <p:nvPr>
            <p:ph type="title"/>
          </p:nvPr>
        </p:nvSpPr>
        <p:spPr>
          <a:xfrm>
            <a:off x="1345854" y="203729"/>
            <a:ext cx="6984776" cy="488967"/>
          </a:xfrm>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pic>
        <p:nvPicPr>
          <p:cNvPr id="6" name="内容占位符 1"/>
          <p:cNvPicPr>
            <a:picLocks noChangeAspect="1"/>
          </p:cNvPicPr>
          <p:nvPr/>
        </p:nvPicPr>
        <p:blipFill rotWithShape="1">
          <a:blip r:embed="rId2">
            <a:extLst>
              <a:ext uri="{28A0092B-C50C-407E-A947-70E740481C1C}">
                <a14:useLocalDpi xmlns:a14="http://schemas.microsoft.com/office/drawing/2010/main" val="0"/>
              </a:ext>
            </a:extLst>
          </a:blip>
          <a:srcRect t="6181"/>
          <a:stretch/>
        </p:blipFill>
        <p:spPr bwMode="auto">
          <a:xfrm>
            <a:off x="2786013" y="1515732"/>
            <a:ext cx="6327775" cy="4877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613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内容占位符 2"/>
          <p:cNvSpPr>
            <a:spLocks noGrp="1"/>
          </p:cNvSpPr>
          <p:nvPr>
            <p:ph sz="quarter" idx="1"/>
          </p:nvPr>
        </p:nvSpPr>
        <p:spPr>
          <a:xfrm>
            <a:off x="837912" y="980728"/>
            <a:ext cx="9508942" cy="122413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1.</a:t>
            </a:r>
            <a:r>
              <a:rPr lang="zh-CN" altLang="en-US" dirty="0"/>
              <a:t>电话号码类型</a:t>
            </a:r>
            <a:r>
              <a:rPr lang="en-US" altLang="zh-CN" dirty="0" err="1"/>
              <a:t>tel</a:t>
            </a:r>
            <a:endParaRPr lang="en-US" altLang="zh-CN" dirty="0"/>
          </a:p>
          <a:p>
            <a:pPr lvl="1">
              <a:spcBef>
                <a:spcPct val="0"/>
              </a:spcBef>
            </a:pPr>
            <a:r>
              <a:rPr lang="en-US" altLang="zh-CN" b="0" dirty="0" err="1">
                <a:latin typeface="+mn-ea"/>
                <a:ea typeface="+mn-ea"/>
              </a:rPr>
              <a:t>tel</a:t>
            </a:r>
            <a:r>
              <a:rPr lang="zh-CN" altLang="zh-CN" b="0" dirty="0">
                <a:latin typeface="+mn-ea"/>
                <a:ea typeface="+mn-ea"/>
              </a:rPr>
              <a:t>类型用于输入电话号码。该类型在</a:t>
            </a:r>
            <a:r>
              <a:rPr lang="en-US" altLang="zh-CN" b="0" dirty="0">
                <a:latin typeface="+mn-ea"/>
                <a:ea typeface="+mn-ea"/>
              </a:rPr>
              <a:t>PC</a:t>
            </a:r>
            <a:r>
              <a:rPr lang="zh-CN" altLang="zh-CN" b="0" dirty="0">
                <a:latin typeface="+mn-ea"/>
                <a:ea typeface="+mn-ea"/>
              </a:rPr>
              <a:t>端与普通单行文本框</a:t>
            </a:r>
            <a:r>
              <a:rPr lang="en-US" altLang="zh-CN" b="0" dirty="0">
                <a:latin typeface="+mn-ea"/>
                <a:ea typeface="+mn-ea"/>
              </a:rPr>
              <a:t>text</a:t>
            </a:r>
            <a:r>
              <a:rPr lang="zh-CN" altLang="zh-CN" b="0" dirty="0">
                <a:latin typeface="+mn-ea"/>
                <a:ea typeface="+mn-ea"/>
              </a:rPr>
              <a:t>类型没有任何区别，但是在手机移动端使用该类型输入时会显示数字键盘，提高了用户的体验。</a:t>
            </a:r>
          </a:p>
          <a:p>
            <a:endParaRPr lang="zh-CN" altLang="zh-CN" dirty="0"/>
          </a:p>
          <a:p>
            <a:endParaRPr lang="zh-CN" altLang="en-US" dirty="0"/>
          </a:p>
        </p:txBody>
      </p:sp>
      <p:pic>
        <p:nvPicPr>
          <p:cNvPr id="81924" name="图片 1"/>
          <p:cNvPicPr>
            <a:picLocks noChangeAspect="1"/>
          </p:cNvPicPr>
          <p:nvPr/>
        </p:nvPicPr>
        <p:blipFill rotWithShape="1">
          <a:blip r:embed="rId2">
            <a:extLst>
              <a:ext uri="{28A0092B-C50C-407E-A947-70E740481C1C}">
                <a14:useLocalDpi xmlns:a14="http://schemas.microsoft.com/office/drawing/2010/main" val="0"/>
              </a:ext>
            </a:extLst>
          </a:blip>
          <a:srcRect t="16434"/>
          <a:stretch/>
        </p:blipFill>
        <p:spPr bwMode="auto">
          <a:xfrm>
            <a:off x="1388460" y="2852936"/>
            <a:ext cx="7867658"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58900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内容占位符 2"/>
          <p:cNvSpPr>
            <a:spLocks noGrp="1"/>
          </p:cNvSpPr>
          <p:nvPr>
            <p:ph sz="quarter" idx="1"/>
          </p:nvPr>
        </p:nvSpPr>
        <p:spPr>
          <a:xfrm>
            <a:off x="825624" y="1052736"/>
            <a:ext cx="9593237" cy="16561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2.</a:t>
            </a:r>
            <a:r>
              <a:rPr lang="zh-CN" altLang="en-US" dirty="0"/>
              <a:t> </a:t>
            </a:r>
            <a:r>
              <a:rPr lang="zh-CN" altLang="zh-CN" dirty="0"/>
              <a:t>电子邮箱类型</a:t>
            </a:r>
            <a:r>
              <a:rPr lang="en-US" altLang="zh-CN" dirty="0"/>
              <a:t>email</a:t>
            </a:r>
            <a:endParaRPr lang="zh-CN" altLang="zh-CN" dirty="0"/>
          </a:p>
          <a:p>
            <a:pPr lvl="1">
              <a:spcBef>
                <a:spcPct val="0"/>
              </a:spcBef>
            </a:pPr>
            <a:r>
              <a:rPr lang="en-US" altLang="zh-CN" b="0" dirty="0">
                <a:latin typeface="+mn-ea"/>
                <a:ea typeface="+mn-ea"/>
              </a:rPr>
              <a:t>email</a:t>
            </a:r>
            <a:r>
              <a:rPr lang="zh-CN" altLang="zh-CN" b="0" dirty="0">
                <a:latin typeface="+mn-ea"/>
                <a:ea typeface="+mn-ea"/>
              </a:rPr>
              <a:t>类型用于输入电子邮箱地址，该类型只允许输入包含</a:t>
            </a:r>
            <a:r>
              <a:rPr lang="en-US" altLang="zh-CN" b="0" dirty="0">
                <a:latin typeface="+mn-ea"/>
                <a:ea typeface="+mn-ea"/>
              </a:rPr>
              <a:t>“@”</a:t>
            </a:r>
            <a:r>
              <a:rPr lang="zh-CN" altLang="zh-CN" b="0" dirty="0">
                <a:latin typeface="+mn-ea"/>
                <a:ea typeface="+mn-ea"/>
              </a:rPr>
              <a:t>字样的标准电子邮箱格式的文本内容。在</a:t>
            </a:r>
            <a:r>
              <a:rPr lang="en-US" altLang="zh-CN" b="0" dirty="0">
                <a:latin typeface="+mn-ea"/>
                <a:ea typeface="+mn-ea"/>
              </a:rPr>
              <a:t>iPhone</a:t>
            </a:r>
            <a:r>
              <a:rPr lang="zh-CN" altLang="zh-CN" b="0" dirty="0">
                <a:latin typeface="+mn-ea"/>
                <a:ea typeface="+mn-ea"/>
              </a:rPr>
              <a:t>的</a:t>
            </a:r>
            <a:r>
              <a:rPr lang="en-US" altLang="zh-CN" b="0" dirty="0">
                <a:latin typeface="+mn-ea"/>
                <a:ea typeface="+mn-ea"/>
              </a:rPr>
              <a:t>Safari</a:t>
            </a:r>
            <a:r>
              <a:rPr lang="zh-CN" altLang="zh-CN" b="0" dirty="0">
                <a:latin typeface="+mn-ea"/>
                <a:ea typeface="+mn-ea"/>
              </a:rPr>
              <a:t>浏览器中支持通过改变触屏键盘来添加</a:t>
            </a:r>
            <a:r>
              <a:rPr lang="en-US" altLang="zh-CN" b="0" dirty="0">
                <a:latin typeface="+mn-ea"/>
                <a:ea typeface="+mn-ea"/>
              </a:rPr>
              <a:t>“@”</a:t>
            </a:r>
            <a:r>
              <a:rPr lang="zh-CN" altLang="zh-CN" b="0" dirty="0">
                <a:latin typeface="+mn-ea"/>
                <a:ea typeface="+mn-ea"/>
              </a:rPr>
              <a:t>和</a:t>
            </a:r>
            <a:r>
              <a:rPr lang="en-US" altLang="zh-CN" b="0" dirty="0">
                <a:latin typeface="+mn-ea"/>
                <a:ea typeface="+mn-ea"/>
              </a:rPr>
              <a:t>“.com”</a:t>
            </a:r>
            <a:r>
              <a:rPr lang="zh-CN" altLang="zh-CN" b="0" dirty="0">
                <a:latin typeface="+mn-ea"/>
                <a:ea typeface="+mn-ea"/>
              </a:rPr>
              <a:t>或</a:t>
            </a:r>
            <a:r>
              <a:rPr lang="en-US" altLang="zh-CN" b="0" dirty="0">
                <a:latin typeface="+mn-ea"/>
                <a:ea typeface="+mn-ea"/>
              </a:rPr>
              <a:t>“.</a:t>
            </a:r>
            <a:r>
              <a:rPr lang="en-US" altLang="zh-CN" b="0" dirty="0" err="1">
                <a:latin typeface="+mn-ea"/>
                <a:ea typeface="+mn-ea"/>
              </a:rPr>
              <a:t>cn</a:t>
            </a:r>
            <a:r>
              <a:rPr lang="en-US" altLang="zh-CN" b="0" dirty="0">
                <a:latin typeface="+mn-ea"/>
                <a:ea typeface="+mn-ea"/>
              </a:rPr>
              <a:t>”</a:t>
            </a:r>
            <a:r>
              <a:rPr lang="zh-CN" altLang="zh-CN" b="0" dirty="0">
                <a:latin typeface="+mn-ea"/>
                <a:ea typeface="+mn-ea"/>
              </a:rPr>
              <a:t>等选项</a:t>
            </a:r>
            <a:r>
              <a:rPr lang="zh-CN" altLang="zh-CN" b="0" dirty="0" smtClean="0">
                <a:latin typeface="+mn-ea"/>
                <a:ea typeface="+mn-ea"/>
              </a:rPr>
              <a:t>。</a:t>
            </a:r>
            <a:endParaRPr lang="en-US" altLang="zh-CN" b="0" dirty="0" smtClean="0">
              <a:latin typeface="+mn-ea"/>
              <a:ea typeface="+mn-ea"/>
            </a:endParaRPr>
          </a:p>
          <a:p>
            <a:pPr lvl="1">
              <a:spcBef>
                <a:spcPct val="0"/>
              </a:spcBef>
            </a:pPr>
            <a:endParaRPr lang="zh-CN" altLang="zh-CN" b="0" dirty="0">
              <a:latin typeface="+mn-ea"/>
              <a:ea typeface="+mn-ea"/>
            </a:endParaRPr>
          </a:p>
          <a:p>
            <a:pPr marL="0" indent="0">
              <a:buNone/>
            </a:pPr>
            <a:endParaRPr lang="zh-CN" altLang="zh-CN" dirty="0"/>
          </a:p>
          <a:p>
            <a:pPr marL="0" indent="0">
              <a:buNone/>
            </a:pPr>
            <a:endParaRPr lang="zh-CN" altLang="en-US" dirty="0"/>
          </a:p>
        </p:txBody>
      </p:sp>
      <p:sp>
        <p:nvSpPr>
          <p:cNvPr id="5"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
        <p:nvSpPr>
          <p:cNvPr id="2" name="矩形 1"/>
          <p:cNvSpPr/>
          <p:nvPr/>
        </p:nvSpPr>
        <p:spPr>
          <a:xfrm>
            <a:off x="1635887" y="4293096"/>
            <a:ext cx="78488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u"/>
            </a:pPr>
            <a:r>
              <a:rPr lang="zh-CN" altLang="zh-CN" sz="2000" dirty="0">
                <a:solidFill>
                  <a:schemeClr val="accent2"/>
                </a:solidFill>
                <a:latin typeface="+mn-ea"/>
                <a:ea typeface="+mn-ea"/>
              </a:rPr>
              <a:t>当用户提交表单时浏览器会自动</a:t>
            </a:r>
            <a:r>
              <a:rPr lang="zh-CN" altLang="zh-CN" sz="2000" dirty="0">
                <a:solidFill>
                  <a:srgbClr val="FF0000"/>
                </a:solidFill>
                <a:latin typeface="+mn-ea"/>
                <a:ea typeface="+mn-ea"/>
              </a:rPr>
              <a:t>验证</a:t>
            </a:r>
            <a:r>
              <a:rPr lang="zh-CN" altLang="zh-CN" sz="2000" dirty="0">
                <a:solidFill>
                  <a:schemeClr val="accent2"/>
                </a:solidFill>
                <a:latin typeface="+mn-ea"/>
                <a:ea typeface="+mn-ea"/>
              </a:rPr>
              <a:t>输入域的值是否有效。</a:t>
            </a:r>
            <a:endParaRPr lang="zh-CN" altLang="en-US" sz="2000" dirty="0">
              <a:solidFill>
                <a:schemeClr val="accent2"/>
              </a:solidFill>
              <a:latin typeface="+mn-ea"/>
              <a:ea typeface="+mn-ea"/>
            </a:endParaRPr>
          </a:p>
        </p:txBody>
      </p:sp>
      <p:sp>
        <p:nvSpPr>
          <p:cNvPr id="7" name="文本框 6"/>
          <p:cNvSpPr txBox="1"/>
          <p:nvPr/>
        </p:nvSpPr>
        <p:spPr>
          <a:xfrm>
            <a:off x="1604906" y="3140968"/>
            <a:ext cx="8093875" cy="461665"/>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zh-CN" altLang="zh-CN" dirty="0"/>
              <a:t>电子邮箱</a:t>
            </a:r>
            <a:r>
              <a:rPr lang="en-US" altLang="zh-CN" dirty="0"/>
              <a:t>: &lt;input type="email" name="</a:t>
            </a:r>
            <a:r>
              <a:rPr lang="en-US" altLang="zh-CN" dirty="0" err="1"/>
              <a:t>myemail</a:t>
            </a:r>
            <a:r>
              <a:rPr lang="en-US" altLang="zh-CN" dirty="0"/>
              <a:t>" /&gt;</a:t>
            </a:r>
            <a:endParaRPr lang="zh-CN" altLang="en-US" dirty="0"/>
          </a:p>
        </p:txBody>
      </p:sp>
    </p:spTree>
    <p:extLst>
      <p:ext uri="{BB962C8B-B14F-4D97-AF65-F5344CB8AC3E}">
        <p14:creationId xmlns:p14="http://schemas.microsoft.com/office/powerpoint/2010/main" val="1362265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内容占位符 2"/>
          <p:cNvSpPr>
            <a:spLocks noGrp="1"/>
          </p:cNvSpPr>
          <p:nvPr>
            <p:ph sz="quarter" idx="1"/>
          </p:nvPr>
        </p:nvSpPr>
        <p:spPr>
          <a:xfrm>
            <a:off x="1116817" y="1049993"/>
            <a:ext cx="10363200" cy="149549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3.</a:t>
            </a:r>
            <a:r>
              <a:rPr lang="zh-CN" altLang="zh-CN" dirty="0"/>
              <a:t>地址类型</a:t>
            </a:r>
            <a:r>
              <a:rPr lang="en-US" altLang="zh-CN" dirty="0" err="1"/>
              <a:t>url</a:t>
            </a:r>
            <a:endParaRPr lang="zh-CN" altLang="zh-CN" dirty="0"/>
          </a:p>
          <a:p>
            <a:pPr lvl="1">
              <a:spcBef>
                <a:spcPct val="0"/>
              </a:spcBef>
            </a:pPr>
            <a:r>
              <a:rPr lang="en-US" altLang="zh-CN" b="0" dirty="0" err="1">
                <a:latin typeface="+mn-ea"/>
                <a:ea typeface="+mn-ea"/>
              </a:rPr>
              <a:t>url</a:t>
            </a:r>
            <a:r>
              <a:rPr lang="zh-CN" altLang="zh-CN" b="0" dirty="0">
                <a:latin typeface="+mn-ea"/>
                <a:ea typeface="+mn-ea"/>
              </a:rPr>
              <a:t>类型用于显示包含</a:t>
            </a:r>
            <a:r>
              <a:rPr lang="en-US" altLang="zh-CN" b="0" dirty="0">
                <a:latin typeface="+mn-ea"/>
                <a:ea typeface="+mn-ea"/>
              </a:rPr>
              <a:t>URL</a:t>
            </a:r>
            <a:r>
              <a:rPr lang="zh-CN" altLang="zh-CN" b="0" dirty="0">
                <a:latin typeface="+mn-ea"/>
                <a:ea typeface="+mn-ea"/>
              </a:rPr>
              <a:t>地址的输入框。当用户提交表单时浏览器会自动验证输入框内值是否有效。例如：</a:t>
            </a:r>
          </a:p>
          <a:p>
            <a:pPr marL="0" indent="0">
              <a:buNone/>
            </a:pPr>
            <a:endParaRPr lang="zh-CN" altLang="zh-CN" dirty="0"/>
          </a:p>
          <a:p>
            <a:pPr marL="0" indent="0">
              <a:buNone/>
            </a:pPr>
            <a:endParaRPr lang="zh-CN" altLang="en-US" dirty="0"/>
          </a:p>
        </p:txBody>
      </p:sp>
      <p:sp>
        <p:nvSpPr>
          <p:cNvPr id="5" name="文本框 4"/>
          <p:cNvSpPr txBox="1"/>
          <p:nvPr/>
        </p:nvSpPr>
        <p:spPr>
          <a:xfrm>
            <a:off x="1672089" y="2545492"/>
            <a:ext cx="8791575" cy="400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zh-CN" altLang="zh-CN" dirty="0"/>
              <a:t>网站地址：</a:t>
            </a:r>
            <a:r>
              <a:rPr lang="en-US" altLang="zh-CN" dirty="0"/>
              <a:t>&lt;input type="</a:t>
            </a:r>
            <a:r>
              <a:rPr lang="en-US" altLang="zh-CN" dirty="0" err="1"/>
              <a:t>url</a:t>
            </a:r>
            <a:r>
              <a:rPr lang="en-US" altLang="zh-CN" dirty="0"/>
              <a:t>" name="</a:t>
            </a:r>
            <a:r>
              <a:rPr lang="en-US" altLang="zh-CN" dirty="0" err="1"/>
              <a:t>url</a:t>
            </a:r>
            <a:r>
              <a:rPr lang="en-US" altLang="zh-CN" dirty="0"/>
              <a:t>" /&gt;</a:t>
            </a:r>
            <a:endParaRPr lang="zh-CN" altLang="en-US" dirty="0"/>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1436504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内容占位符 2"/>
          <p:cNvSpPr>
            <a:spLocks noGrp="1"/>
          </p:cNvSpPr>
          <p:nvPr>
            <p:ph sz="quarter" idx="1"/>
          </p:nvPr>
        </p:nvSpPr>
        <p:spPr>
          <a:xfrm>
            <a:off x="1345853" y="1052736"/>
            <a:ext cx="8280920" cy="11426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4.</a:t>
            </a:r>
            <a:r>
              <a:rPr lang="zh-CN" altLang="zh-CN" dirty="0"/>
              <a:t>数值类型</a:t>
            </a:r>
            <a:r>
              <a:rPr lang="en-US" altLang="zh-CN" dirty="0"/>
              <a:t>number</a:t>
            </a:r>
            <a:endParaRPr lang="zh-CN" altLang="zh-CN" dirty="0"/>
          </a:p>
          <a:p>
            <a:pPr lvl="1">
              <a:spcBef>
                <a:spcPct val="0"/>
              </a:spcBef>
            </a:pPr>
            <a:r>
              <a:rPr lang="en-US" altLang="zh-CN" b="0" dirty="0">
                <a:latin typeface="+mn-ea"/>
                <a:ea typeface="+mn-ea"/>
              </a:rPr>
              <a:t>number</a:t>
            </a:r>
            <a:r>
              <a:rPr lang="zh-CN" altLang="zh-CN" b="0" dirty="0">
                <a:latin typeface="+mn-ea"/>
                <a:ea typeface="+mn-ea"/>
              </a:rPr>
              <a:t>类型用于显示只能包含数值内容的文本输入框。例如：</a:t>
            </a:r>
          </a:p>
          <a:p>
            <a:pPr marL="0" indent="0">
              <a:buNone/>
            </a:pPr>
            <a:endParaRPr lang="zh-CN" altLang="zh-CN" dirty="0"/>
          </a:p>
          <a:p>
            <a:pPr marL="0" indent="0">
              <a:buNone/>
            </a:pPr>
            <a:endParaRPr lang="zh-CN" altLang="en-US" dirty="0"/>
          </a:p>
        </p:txBody>
      </p:sp>
      <p:sp>
        <p:nvSpPr>
          <p:cNvPr id="5" name="文本框 4"/>
          <p:cNvSpPr txBox="1"/>
          <p:nvPr/>
        </p:nvSpPr>
        <p:spPr>
          <a:xfrm>
            <a:off x="1526870" y="2130105"/>
            <a:ext cx="7560840" cy="401638"/>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&lt;input type="number" name="</a:t>
            </a:r>
            <a:r>
              <a:rPr lang="en-US" altLang="zh-CN" dirty="0" err="1"/>
              <a:t>mynumber</a:t>
            </a:r>
            <a:r>
              <a:rPr lang="en-US" altLang="zh-CN" dirty="0"/>
              <a:t>" /&gt;</a:t>
            </a:r>
            <a:endParaRPr lang="zh-CN" altLang="en-US" dirty="0"/>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
        <p:nvSpPr>
          <p:cNvPr id="2" name="矩形 1"/>
          <p:cNvSpPr/>
          <p:nvPr/>
        </p:nvSpPr>
        <p:spPr>
          <a:xfrm>
            <a:off x="1345853" y="3168033"/>
            <a:ext cx="83529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eaLnBrk="0" hangingPunct="0">
              <a:buClr>
                <a:schemeClr val="accent1"/>
              </a:buClr>
              <a:buFont typeface="Wingdings" panose="05000000000000000000" pitchFamily="2" charset="2"/>
              <a:buChar char="u"/>
            </a:pPr>
            <a:r>
              <a:rPr lang="zh-CN" altLang="zh-CN" sz="2000" dirty="0">
                <a:solidFill>
                  <a:schemeClr val="accent2"/>
                </a:solidFill>
                <a:latin typeface="+mn-ea"/>
                <a:ea typeface="+mn-ea"/>
              </a:rPr>
              <a:t>还可以用</a:t>
            </a:r>
            <a:r>
              <a:rPr lang="en-US" altLang="zh-CN" sz="2000" dirty="0">
                <a:solidFill>
                  <a:schemeClr val="accent2"/>
                </a:solidFill>
                <a:latin typeface="+mn-ea"/>
                <a:ea typeface="+mn-ea"/>
              </a:rPr>
              <a:t>max</a:t>
            </a:r>
            <a:r>
              <a:rPr lang="zh-CN" altLang="zh-CN" sz="2000" dirty="0">
                <a:solidFill>
                  <a:schemeClr val="accent2"/>
                </a:solidFill>
                <a:latin typeface="+mn-ea"/>
                <a:ea typeface="+mn-ea"/>
              </a:rPr>
              <a:t>和</a:t>
            </a:r>
            <a:r>
              <a:rPr lang="en-US" altLang="zh-CN" sz="2000" dirty="0">
                <a:solidFill>
                  <a:schemeClr val="accent2"/>
                </a:solidFill>
                <a:latin typeface="+mn-ea"/>
                <a:ea typeface="+mn-ea"/>
              </a:rPr>
              <a:t>min</a:t>
            </a:r>
            <a:r>
              <a:rPr lang="zh-CN" altLang="zh-CN" sz="2000" dirty="0">
                <a:solidFill>
                  <a:schemeClr val="accent2"/>
                </a:solidFill>
                <a:latin typeface="+mn-ea"/>
                <a:ea typeface="+mn-ea"/>
              </a:rPr>
              <a:t>属性限定数值的最大值和最小值范围。</a:t>
            </a:r>
          </a:p>
          <a:p>
            <a:pPr marL="342900" indent="-342900" eaLnBrk="0" hangingPunct="0">
              <a:buClr>
                <a:schemeClr val="accent1"/>
              </a:buClr>
              <a:buFont typeface="Wingdings" panose="05000000000000000000" pitchFamily="2" charset="2"/>
              <a:buChar char="u"/>
            </a:pPr>
            <a:r>
              <a:rPr lang="zh-CN" altLang="zh-CN" sz="2000" dirty="0">
                <a:solidFill>
                  <a:schemeClr val="accent2"/>
                </a:solidFill>
                <a:latin typeface="+mn-ea"/>
                <a:ea typeface="+mn-ea"/>
              </a:rPr>
              <a:t>例如，设计一个只允许输入</a:t>
            </a:r>
            <a:r>
              <a:rPr lang="en-US" altLang="zh-CN" sz="2000" dirty="0">
                <a:solidFill>
                  <a:schemeClr val="accent2"/>
                </a:solidFill>
                <a:latin typeface="+mn-ea"/>
                <a:ea typeface="+mn-ea"/>
              </a:rPr>
              <a:t>0-100</a:t>
            </a:r>
            <a:r>
              <a:rPr lang="zh-CN" altLang="zh-CN" sz="2000" dirty="0">
                <a:solidFill>
                  <a:schemeClr val="accent2"/>
                </a:solidFill>
                <a:latin typeface="+mn-ea"/>
                <a:ea typeface="+mn-ea"/>
              </a:rPr>
              <a:t>之间数字的输入框，写法如下</a:t>
            </a:r>
            <a:r>
              <a:rPr lang="en-US" altLang="zh-CN" sz="2000" dirty="0">
                <a:solidFill>
                  <a:schemeClr val="accent2"/>
                </a:solidFill>
                <a:latin typeface="+mn-ea"/>
                <a:ea typeface="+mn-ea"/>
              </a:rPr>
              <a:t>:</a:t>
            </a:r>
            <a:endParaRPr lang="zh-CN" altLang="zh-CN" sz="2000" dirty="0">
              <a:solidFill>
                <a:schemeClr val="accent2"/>
              </a:solidFill>
              <a:latin typeface="+mn-ea"/>
              <a:ea typeface="+mn-ea"/>
            </a:endParaRPr>
          </a:p>
        </p:txBody>
      </p:sp>
      <p:sp>
        <p:nvSpPr>
          <p:cNvPr id="9" name="文本框 8"/>
          <p:cNvSpPr txBox="1"/>
          <p:nvPr/>
        </p:nvSpPr>
        <p:spPr>
          <a:xfrm>
            <a:off x="1561878" y="4548717"/>
            <a:ext cx="7632847" cy="461665"/>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dirty="0"/>
              <a:t>&lt;input type="number" min="0" max="100" /&gt;</a:t>
            </a:r>
            <a:endParaRPr lang="zh-CN" altLang="en-US" dirty="0"/>
          </a:p>
        </p:txBody>
      </p:sp>
    </p:spTree>
    <p:extLst>
      <p:ext uri="{BB962C8B-B14F-4D97-AF65-F5344CB8AC3E}">
        <p14:creationId xmlns:p14="http://schemas.microsoft.com/office/powerpoint/2010/main" val="2946170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30750" y="1042988"/>
            <a:ext cx="9344095" cy="1377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5.</a:t>
            </a:r>
            <a:r>
              <a:rPr lang="zh-CN" altLang="zh-CN" dirty="0"/>
              <a:t> 数值范围类型</a:t>
            </a:r>
            <a:r>
              <a:rPr lang="en-US" altLang="zh-CN" dirty="0"/>
              <a:t>range</a:t>
            </a:r>
            <a:endParaRPr lang="zh-CN" altLang="zh-CN" dirty="0"/>
          </a:p>
          <a:p>
            <a:pPr lvl="1">
              <a:spcBef>
                <a:spcPct val="0"/>
              </a:spcBef>
            </a:pPr>
            <a:r>
              <a:rPr lang="en-US" altLang="zh-CN" b="0" dirty="0">
                <a:latin typeface="+mn-ea"/>
                <a:ea typeface="+mn-ea"/>
              </a:rPr>
              <a:t>range</a:t>
            </a:r>
            <a:r>
              <a:rPr lang="zh-CN" altLang="zh-CN" b="0" dirty="0">
                <a:latin typeface="+mn-ea"/>
                <a:ea typeface="+mn-ea"/>
              </a:rPr>
              <a:t>类型用于显示包含数值范围的滑动条，用户直接拖动滑动条上的点进行数据值的选择。其语法格式如下</a:t>
            </a:r>
            <a:r>
              <a:rPr lang="en-US" altLang="zh-CN" b="0" dirty="0" smtClean="0">
                <a:latin typeface="+mn-ea"/>
                <a:ea typeface="+mn-ea"/>
              </a:rPr>
              <a:t>:</a:t>
            </a:r>
            <a:endParaRPr lang="en-US" altLang="zh-CN" b="0" dirty="0">
              <a:latin typeface="+mn-ea"/>
              <a:ea typeface="+mn-ea"/>
            </a:endParaRPr>
          </a:p>
          <a:p>
            <a:pPr lvl="1">
              <a:spcBef>
                <a:spcPct val="0"/>
              </a:spcBef>
            </a:pPr>
            <a:endParaRPr lang="en-US" altLang="zh-CN" b="0" dirty="0">
              <a:latin typeface="+mn-ea"/>
              <a:ea typeface="+mn-ea"/>
            </a:endParaRPr>
          </a:p>
          <a:p>
            <a:pPr lvl="1">
              <a:spcBef>
                <a:spcPct val="0"/>
              </a:spcBef>
            </a:pPr>
            <a:endParaRPr lang="en-US" altLang="zh-CN" b="0" dirty="0">
              <a:latin typeface="+mn-ea"/>
              <a:ea typeface="+mn-ea"/>
            </a:endParaRPr>
          </a:p>
          <a:p>
            <a:pPr lvl="1">
              <a:spcBef>
                <a:spcPct val="0"/>
              </a:spcBef>
            </a:pPr>
            <a:endParaRPr lang="en-US" altLang="zh-CN" b="0" dirty="0">
              <a:latin typeface="+mn-ea"/>
              <a:ea typeface="+mn-ea"/>
            </a:endParaRPr>
          </a:p>
          <a:p>
            <a:pPr lvl="1">
              <a:spcBef>
                <a:spcPct val="0"/>
              </a:spcBef>
            </a:pPr>
            <a:endParaRPr lang="en-US" altLang="zh-CN" b="0" dirty="0">
              <a:latin typeface="+mn-ea"/>
              <a:ea typeface="+mn-ea"/>
            </a:endParaRPr>
          </a:p>
          <a:p>
            <a:pPr lvl="1">
              <a:spcBef>
                <a:spcPct val="0"/>
              </a:spcBef>
            </a:pPr>
            <a:endParaRPr lang="zh-CN" altLang="zh-CN" b="0" dirty="0">
              <a:latin typeface="+mn-ea"/>
              <a:ea typeface="+mn-ea"/>
            </a:endParaRPr>
          </a:p>
          <a:p>
            <a:pPr marL="0" indent="0">
              <a:buNone/>
            </a:pPr>
            <a:endParaRPr lang="zh-CN" altLang="en-US" dirty="0"/>
          </a:p>
        </p:txBody>
      </p:sp>
      <p:sp>
        <p:nvSpPr>
          <p:cNvPr id="5" name="文本框 4"/>
          <p:cNvSpPr txBox="1"/>
          <p:nvPr/>
        </p:nvSpPr>
        <p:spPr>
          <a:xfrm>
            <a:off x="1261940" y="2492722"/>
            <a:ext cx="9012905" cy="707886"/>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&lt;input type="range" name="range01" min="</a:t>
            </a:r>
            <a:r>
              <a:rPr lang="zh-CN" altLang="zh-CN" dirty="0"/>
              <a:t>最小数值</a:t>
            </a:r>
            <a:r>
              <a:rPr lang="en-US" altLang="zh-CN" dirty="0"/>
              <a:t>" max="</a:t>
            </a:r>
            <a:r>
              <a:rPr lang="zh-CN" altLang="zh-CN" dirty="0"/>
              <a:t>最大数值</a:t>
            </a:r>
            <a:r>
              <a:rPr lang="en-US" altLang="zh-CN" dirty="0"/>
              <a:t>" step="</a:t>
            </a:r>
            <a:r>
              <a:rPr lang="zh-CN" altLang="zh-CN" dirty="0"/>
              <a:t>数值间隔</a:t>
            </a:r>
            <a:r>
              <a:rPr lang="en-US" altLang="zh-CN" dirty="0"/>
              <a:t>"  /&gt;</a:t>
            </a:r>
            <a:endParaRPr lang="zh-CN" altLang="en-US" dirty="0"/>
          </a:p>
        </p:txBody>
      </p:sp>
      <p:sp>
        <p:nvSpPr>
          <p:cNvPr id="6" name="文本框 5"/>
          <p:cNvSpPr txBox="1"/>
          <p:nvPr/>
        </p:nvSpPr>
        <p:spPr>
          <a:xfrm>
            <a:off x="1335562" y="4765021"/>
            <a:ext cx="8651251" cy="461665"/>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dirty="0"/>
              <a:t>&lt;input type="range" min="0" max="100" step="20" /&gt;</a:t>
            </a:r>
            <a:endParaRPr lang="zh-CN" altLang="en-US" dirty="0"/>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
        <p:nvSpPr>
          <p:cNvPr id="4" name="矩形 3"/>
          <p:cNvSpPr/>
          <p:nvPr/>
        </p:nvSpPr>
        <p:spPr>
          <a:xfrm>
            <a:off x="1111249" y="3980328"/>
            <a:ext cx="96676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eaLnBrk="0" hangingPunct="0">
              <a:buClr>
                <a:schemeClr val="accent1"/>
              </a:buClr>
              <a:buFont typeface="Wingdings" panose="05000000000000000000" pitchFamily="2" charset="2"/>
              <a:buChar char="u"/>
            </a:pPr>
            <a:r>
              <a:rPr lang="zh-CN" altLang="zh-CN" sz="2000" dirty="0">
                <a:solidFill>
                  <a:schemeClr val="accent2"/>
                </a:solidFill>
                <a:latin typeface="+mn-ea"/>
                <a:ea typeface="+mn-ea"/>
              </a:rPr>
              <a:t>例如，设置一个滑动条，最小值为</a:t>
            </a:r>
            <a:r>
              <a:rPr lang="en-US" altLang="zh-CN" sz="2000" dirty="0">
                <a:solidFill>
                  <a:schemeClr val="accent2"/>
                </a:solidFill>
                <a:latin typeface="+mn-ea"/>
                <a:ea typeface="+mn-ea"/>
              </a:rPr>
              <a:t>0</a:t>
            </a:r>
            <a:r>
              <a:rPr lang="zh-CN" altLang="zh-CN" sz="2000" dirty="0">
                <a:solidFill>
                  <a:schemeClr val="accent2"/>
                </a:solidFill>
                <a:latin typeface="+mn-ea"/>
                <a:ea typeface="+mn-ea"/>
              </a:rPr>
              <a:t>、最大值为</a:t>
            </a:r>
            <a:r>
              <a:rPr lang="en-US" altLang="zh-CN" sz="2000" dirty="0">
                <a:solidFill>
                  <a:schemeClr val="accent2"/>
                </a:solidFill>
                <a:latin typeface="+mn-ea"/>
                <a:ea typeface="+mn-ea"/>
              </a:rPr>
              <a:t>100</a:t>
            </a:r>
            <a:r>
              <a:rPr lang="zh-CN" altLang="zh-CN" sz="2000" dirty="0">
                <a:solidFill>
                  <a:schemeClr val="accent2"/>
                </a:solidFill>
                <a:latin typeface="+mn-ea"/>
                <a:ea typeface="+mn-ea"/>
              </a:rPr>
              <a:t>，并且数值间隔为</a:t>
            </a:r>
            <a:r>
              <a:rPr lang="en-US" altLang="zh-CN" sz="2000" dirty="0">
                <a:solidFill>
                  <a:schemeClr val="accent2"/>
                </a:solidFill>
                <a:latin typeface="+mn-ea"/>
                <a:ea typeface="+mn-ea"/>
              </a:rPr>
              <a:t>20</a:t>
            </a:r>
            <a:r>
              <a:rPr lang="zh-CN" altLang="zh-CN" sz="2000" dirty="0">
                <a:solidFill>
                  <a:schemeClr val="accent2"/>
                </a:solidFill>
                <a:latin typeface="+mn-ea"/>
                <a:ea typeface="+mn-ea"/>
              </a:rPr>
              <a:t>：</a:t>
            </a:r>
          </a:p>
        </p:txBody>
      </p:sp>
    </p:spTree>
    <p:extLst>
      <p:ext uri="{BB962C8B-B14F-4D97-AF65-F5344CB8AC3E}">
        <p14:creationId xmlns:p14="http://schemas.microsoft.com/office/powerpoint/2010/main" val="3708469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内容占位符 2"/>
          <p:cNvSpPr>
            <a:spLocks noGrp="1"/>
          </p:cNvSpPr>
          <p:nvPr>
            <p:ph sz="quarter" idx="1"/>
          </p:nvPr>
        </p:nvSpPr>
        <p:spPr>
          <a:xfrm>
            <a:off x="913805" y="1124744"/>
            <a:ext cx="10153127" cy="457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6.</a:t>
            </a:r>
            <a:r>
              <a:rPr lang="zh-CN" altLang="zh-CN" dirty="0"/>
              <a:t>日期选择器</a:t>
            </a:r>
            <a:r>
              <a:rPr lang="en-US" altLang="zh-CN" dirty="0"/>
              <a:t>Date Pickers</a:t>
            </a:r>
            <a:endParaRPr lang="zh-CN" altLang="zh-CN" dirty="0"/>
          </a:p>
          <a:p>
            <a:pPr lvl="1">
              <a:spcBef>
                <a:spcPct val="0"/>
              </a:spcBef>
            </a:pPr>
            <a:r>
              <a:rPr lang="en-US" altLang="zh-CN" b="0" dirty="0">
                <a:latin typeface="+mn-ea"/>
                <a:ea typeface="+mn-ea"/>
              </a:rPr>
              <a:t>Date Pickers</a:t>
            </a:r>
            <a:r>
              <a:rPr lang="zh-CN" altLang="zh-CN" b="0" dirty="0">
                <a:latin typeface="+mn-ea"/>
                <a:ea typeface="+mn-ea"/>
              </a:rPr>
              <a:t>又称为日期选择器，它不是类型名称，而是各种日期时间选择器类型的总称。</a:t>
            </a:r>
            <a:r>
              <a:rPr lang="en-US" altLang="zh-CN" b="0" dirty="0">
                <a:latin typeface="+mn-ea"/>
                <a:ea typeface="+mn-ea"/>
              </a:rPr>
              <a:t>&lt;input&gt;</a:t>
            </a:r>
            <a:r>
              <a:rPr lang="zh-CN" altLang="zh-CN" b="0" dirty="0">
                <a:latin typeface="+mn-ea"/>
                <a:ea typeface="+mn-ea"/>
              </a:rPr>
              <a:t>标签中与时间日期选择相关的</a:t>
            </a:r>
            <a:r>
              <a:rPr lang="en-US" altLang="zh-CN" b="0" dirty="0">
                <a:latin typeface="+mn-ea"/>
                <a:ea typeface="+mn-ea"/>
              </a:rPr>
              <a:t>type</a:t>
            </a:r>
            <a:r>
              <a:rPr lang="zh-CN" altLang="zh-CN" b="0" dirty="0">
                <a:latin typeface="+mn-ea"/>
                <a:ea typeface="+mn-ea"/>
              </a:rPr>
              <a:t>属性值分为以下</a:t>
            </a:r>
            <a:r>
              <a:rPr lang="en-US" altLang="zh-CN" b="0" dirty="0">
                <a:latin typeface="+mn-ea"/>
                <a:ea typeface="+mn-ea"/>
              </a:rPr>
              <a:t>6</a:t>
            </a:r>
            <a:r>
              <a:rPr lang="zh-CN" altLang="zh-CN" b="0" dirty="0">
                <a:latin typeface="+mn-ea"/>
                <a:ea typeface="+mn-ea"/>
              </a:rPr>
              <a:t>种：</a:t>
            </a:r>
          </a:p>
          <a:p>
            <a:pPr lvl="2"/>
            <a:r>
              <a:rPr lang="en-US" altLang="zh-CN" dirty="0" err="1"/>
              <a:t>datetime</a:t>
            </a:r>
            <a:r>
              <a:rPr lang="zh-CN" altLang="zh-CN" dirty="0"/>
              <a:t>类型：可用于选择包含年月日和时间的内容（时间为</a:t>
            </a:r>
            <a:r>
              <a:rPr lang="en-US" altLang="zh-CN" dirty="0"/>
              <a:t>UTC</a:t>
            </a:r>
            <a:r>
              <a:rPr lang="zh-CN" altLang="zh-CN" dirty="0"/>
              <a:t>时间）。</a:t>
            </a:r>
          </a:p>
          <a:p>
            <a:pPr lvl="2"/>
            <a:r>
              <a:rPr lang="en-US" altLang="zh-CN" dirty="0" err="1"/>
              <a:t>datetime</a:t>
            </a:r>
            <a:r>
              <a:rPr lang="en-US" altLang="zh-CN" dirty="0"/>
              <a:t>-local</a:t>
            </a:r>
            <a:r>
              <a:rPr lang="zh-CN" altLang="zh-CN" dirty="0"/>
              <a:t>类型：可用于选择包含年月日和时间的内容（时间为本地时间）。</a:t>
            </a:r>
          </a:p>
          <a:p>
            <a:pPr lvl="2"/>
            <a:r>
              <a:rPr lang="en-US" altLang="zh-CN" dirty="0"/>
              <a:t>time</a:t>
            </a:r>
            <a:r>
              <a:rPr lang="zh-CN" altLang="zh-CN" dirty="0"/>
              <a:t>类型：可用于选择时间，包括小时和分钟。</a:t>
            </a:r>
          </a:p>
          <a:p>
            <a:pPr lvl="2"/>
            <a:r>
              <a:rPr lang="en-US" altLang="zh-CN" dirty="0"/>
              <a:t>date</a:t>
            </a:r>
            <a:r>
              <a:rPr lang="zh-CN" altLang="zh-CN" dirty="0"/>
              <a:t>类型：可用于选择年月日。</a:t>
            </a:r>
          </a:p>
          <a:p>
            <a:pPr lvl="2"/>
            <a:r>
              <a:rPr lang="en-US" altLang="zh-CN" dirty="0"/>
              <a:t>week</a:t>
            </a:r>
            <a:r>
              <a:rPr lang="zh-CN" altLang="zh-CN" dirty="0"/>
              <a:t>类型：可用于选择年份和第几周。</a:t>
            </a:r>
          </a:p>
          <a:p>
            <a:pPr lvl="2"/>
            <a:r>
              <a:rPr lang="en-US" altLang="zh-CN" dirty="0"/>
              <a:t>month</a:t>
            </a:r>
            <a:r>
              <a:rPr lang="zh-CN" altLang="zh-CN" dirty="0"/>
              <a:t>类型：可用于选择年份和月份。</a:t>
            </a:r>
          </a:p>
        </p:txBody>
      </p:sp>
      <p:sp>
        <p:nvSpPr>
          <p:cNvPr id="4"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1956677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内容占位符 2"/>
          <p:cNvSpPr>
            <a:spLocks noGrp="1"/>
          </p:cNvSpPr>
          <p:nvPr>
            <p:ph sz="quarter" idx="1"/>
          </p:nvPr>
        </p:nvSpPr>
        <p:spPr>
          <a:xfrm>
            <a:off x="841797" y="986582"/>
            <a:ext cx="10728325" cy="121828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6.</a:t>
            </a:r>
            <a:r>
              <a:rPr lang="zh-CN" altLang="zh-CN" dirty="0"/>
              <a:t>日期选择器</a:t>
            </a:r>
            <a:r>
              <a:rPr lang="en-US" altLang="zh-CN" dirty="0"/>
              <a:t>Date Pickers</a:t>
            </a:r>
            <a:endParaRPr lang="zh-CN" altLang="zh-CN" dirty="0"/>
          </a:p>
          <a:p>
            <a:pPr lvl="1">
              <a:spcBef>
                <a:spcPct val="0"/>
              </a:spcBef>
            </a:pPr>
            <a:r>
              <a:rPr lang="zh-CN" altLang="zh-CN" b="0" dirty="0">
                <a:latin typeface="+mn-ea"/>
                <a:ea typeface="+mn-ea"/>
              </a:rPr>
              <a:t>使用日期选择器的语法格式如下：</a:t>
            </a:r>
          </a:p>
        </p:txBody>
      </p:sp>
      <p:sp>
        <p:nvSpPr>
          <p:cNvPr id="4" name="文本框 3"/>
          <p:cNvSpPr txBox="1"/>
          <p:nvPr/>
        </p:nvSpPr>
        <p:spPr>
          <a:xfrm>
            <a:off x="1158917" y="2193752"/>
            <a:ext cx="7197551" cy="400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&lt;input type="</a:t>
            </a:r>
            <a:r>
              <a:rPr lang="zh-CN" altLang="zh-CN" dirty="0"/>
              <a:t>日期类型</a:t>
            </a:r>
            <a:r>
              <a:rPr lang="en-US" altLang="zh-CN" dirty="0"/>
              <a:t>" name="date" /&gt;</a:t>
            </a:r>
            <a:endParaRPr lang="zh-CN" altLang="en-US" dirty="0"/>
          </a:p>
        </p:txBody>
      </p:sp>
      <p:sp>
        <p:nvSpPr>
          <p:cNvPr id="2" name="矩形 1"/>
          <p:cNvSpPr/>
          <p:nvPr/>
        </p:nvSpPr>
        <p:spPr>
          <a:xfrm>
            <a:off x="1057821" y="3168790"/>
            <a:ext cx="85489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u"/>
            </a:pPr>
            <a:r>
              <a:rPr lang="zh-CN" altLang="zh-CN" sz="2000" dirty="0">
                <a:solidFill>
                  <a:schemeClr val="accent2"/>
                </a:solidFill>
                <a:latin typeface="+mn-lt"/>
                <a:ea typeface="+mn-ea"/>
              </a:rPr>
              <a:t>其中</a:t>
            </a:r>
            <a:r>
              <a:rPr lang="en-US" altLang="zh-CN" sz="2000" dirty="0">
                <a:solidFill>
                  <a:schemeClr val="accent2"/>
                </a:solidFill>
                <a:latin typeface="+mn-lt"/>
                <a:ea typeface="+mn-ea"/>
              </a:rPr>
              <a:t>&lt;input&gt;</a:t>
            </a:r>
            <a:r>
              <a:rPr lang="zh-CN" altLang="zh-CN" sz="2000" dirty="0">
                <a:solidFill>
                  <a:schemeClr val="accent2"/>
                </a:solidFill>
                <a:latin typeface="+mn-lt"/>
                <a:ea typeface="+mn-ea"/>
              </a:rPr>
              <a:t>标签的</a:t>
            </a:r>
            <a:r>
              <a:rPr lang="en-US" altLang="zh-CN" sz="2000" dirty="0">
                <a:solidFill>
                  <a:schemeClr val="accent2"/>
                </a:solidFill>
                <a:latin typeface="+mn-lt"/>
                <a:ea typeface="+mn-ea"/>
              </a:rPr>
              <a:t>type</a:t>
            </a:r>
            <a:r>
              <a:rPr lang="zh-CN" altLang="zh-CN" sz="2000" dirty="0">
                <a:solidFill>
                  <a:schemeClr val="accent2"/>
                </a:solidFill>
                <a:latin typeface="+mn-lt"/>
                <a:ea typeface="+mn-ea"/>
              </a:rPr>
              <a:t>属性值可填入以上</a:t>
            </a:r>
            <a:r>
              <a:rPr lang="en-US" altLang="zh-CN" sz="2000" dirty="0">
                <a:solidFill>
                  <a:schemeClr val="accent2"/>
                </a:solidFill>
                <a:latin typeface="+mn-lt"/>
                <a:ea typeface="+mn-ea"/>
              </a:rPr>
              <a:t>6</a:t>
            </a:r>
            <a:r>
              <a:rPr lang="zh-CN" altLang="zh-CN" sz="2000" dirty="0">
                <a:solidFill>
                  <a:schemeClr val="accent2"/>
                </a:solidFill>
                <a:latin typeface="+mn-lt"/>
                <a:ea typeface="+mn-ea"/>
              </a:rPr>
              <a:t>种类型的任意一种，日期选择器控件效果会稍有区别；</a:t>
            </a:r>
            <a:r>
              <a:rPr lang="en-US" altLang="zh-CN" sz="2000" dirty="0">
                <a:solidFill>
                  <a:schemeClr val="accent2"/>
                </a:solidFill>
                <a:latin typeface="+mn-lt"/>
                <a:ea typeface="+mn-ea"/>
              </a:rPr>
              <a:t>&lt;input&gt;</a:t>
            </a:r>
            <a:r>
              <a:rPr lang="zh-CN" altLang="zh-CN" sz="2000" dirty="0">
                <a:solidFill>
                  <a:schemeClr val="accent2"/>
                </a:solidFill>
                <a:latin typeface="+mn-lt"/>
                <a:ea typeface="+mn-ea"/>
              </a:rPr>
              <a:t>标签的</a:t>
            </a:r>
            <a:r>
              <a:rPr lang="en-US" altLang="zh-CN" sz="2000" dirty="0">
                <a:solidFill>
                  <a:schemeClr val="accent2"/>
                </a:solidFill>
                <a:latin typeface="+mn-lt"/>
                <a:ea typeface="+mn-ea"/>
              </a:rPr>
              <a:t>name</a:t>
            </a:r>
            <a:r>
              <a:rPr lang="zh-CN" altLang="zh-CN" sz="2000" dirty="0">
                <a:solidFill>
                  <a:schemeClr val="accent2"/>
                </a:solidFill>
                <a:latin typeface="+mn-lt"/>
                <a:ea typeface="+mn-ea"/>
              </a:rPr>
              <a:t>属性的值可自定义。</a:t>
            </a:r>
          </a:p>
        </p:txBody>
      </p:sp>
      <p:sp>
        <p:nvSpPr>
          <p:cNvPr id="7"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2083501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内容占位符 2"/>
          <p:cNvSpPr>
            <a:spLocks noGrp="1"/>
          </p:cNvSpPr>
          <p:nvPr>
            <p:ph sz="quarter" idx="1"/>
          </p:nvPr>
        </p:nvSpPr>
        <p:spPr>
          <a:xfrm>
            <a:off x="951708" y="1051918"/>
            <a:ext cx="9107114" cy="130125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7.</a:t>
            </a:r>
            <a:r>
              <a:rPr lang="zh-CN" altLang="zh-CN" dirty="0"/>
              <a:t> 搜索框类型</a:t>
            </a:r>
            <a:r>
              <a:rPr lang="en-US" altLang="zh-CN" dirty="0"/>
              <a:t>search</a:t>
            </a:r>
            <a:endParaRPr lang="zh-CN" altLang="zh-CN" dirty="0"/>
          </a:p>
          <a:p>
            <a:pPr lvl="1">
              <a:spcBef>
                <a:spcPct val="0"/>
              </a:spcBef>
            </a:pPr>
            <a:r>
              <a:rPr lang="en-US" altLang="zh-CN" b="0" dirty="0">
                <a:latin typeface="+mn-ea"/>
                <a:ea typeface="+mn-ea"/>
              </a:rPr>
              <a:t>search</a:t>
            </a:r>
            <a:r>
              <a:rPr lang="zh-CN" altLang="zh-CN" b="0" dirty="0">
                <a:latin typeface="+mn-ea"/>
                <a:ea typeface="+mn-ea"/>
              </a:rPr>
              <a:t>类型用于显示搜索域，例如谷歌搜索，站内搜索等，显示效果为普通单行文本框。例如：</a:t>
            </a:r>
          </a:p>
        </p:txBody>
      </p:sp>
      <p:sp>
        <p:nvSpPr>
          <p:cNvPr id="4" name="文本框 3"/>
          <p:cNvSpPr txBox="1"/>
          <p:nvPr/>
        </p:nvSpPr>
        <p:spPr>
          <a:xfrm>
            <a:off x="1356519" y="2499768"/>
            <a:ext cx="7982222" cy="400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zh-CN" altLang="zh-CN" dirty="0"/>
              <a:t>网站地址：</a:t>
            </a:r>
            <a:r>
              <a:rPr lang="en-US" altLang="zh-CN" dirty="0"/>
              <a:t>&lt;input type="search" name="search" /&gt;</a:t>
            </a:r>
            <a:endParaRPr lang="zh-CN" altLang="en-US" dirty="0"/>
          </a:p>
        </p:txBody>
      </p:sp>
      <p:sp>
        <p:nvSpPr>
          <p:cNvPr id="8"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2216028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940" y="249336"/>
            <a:ext cx="9660977"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buFont typeface="Arial" pitchFamily="34" charset="0"/>
            </a:pPr>
            <a:r>
              <a:rPr lang="en-US" altLang="zh-CN" kern="1200" dirty="0">
                <a:solidFill>
                  <a:srgbClr val="F8F8F8"/>
                </a:solidFill>
                <a:latin typeface="微软雅黑"/>
                <a:cs typeface="+mn-cs"/>
              </a:rPr>
              <a:t>4.2.2 </a:t>
            </a:r>
            <a:r>
              <a:rPr lang="zh-CN" altLang="en-US" kern="1200" dirty="0">
                <a:solidFill>
                  <a:srgbClr val="F8F8F8"/>
                </a:solidFill>
                <a:latin typeface="微软雅黑"/>
                <a:cs typeface="+mn-cs"/>
              </a:rPr>
              <a:t>浮动常规用法</a:t>
            </a:r>
          </a:p>
        </p:txBody>
      </p:sp>
      <p:sp>
        <p:nvSpPr>
          <p:cNvPr id="10243" name="内容占位符 2"/>
          <p:cNvSpPr>
            <a:spLocks noGrp="1"/>
          </p:cNvSpPr>
          <p:nvPr>
            <p:ph idx="1"/>
          </p:nvPr>
        </p:nvSpPr>
        <p:spPr>
          <a:xfrm>
            <a:off x="1201837" y="980728"/>
            <a:ext cx="9073008" cy="1219200"/>
          </a:xfrm>
        </p:spPr>
        <p:txBody>
          <a:bodyPr/>
          <a:lstStyle/>
          <a:p>
            <a:pPr marL="0" indent="0">
              <a:buNone/>
            </a:pPr>
            <a:r>
              <a:rPr lang="en-US" altLang="zh-CN" b="1" dirty="0" smtClean="0">
                <a:latin typeface="+mn-ea"/>
              </a:rPr>
              <a:t>1</a:t>
            </a:r>
            <a:r>
              <a:rPr lang="zh-CN" altLang="zh-CN" b="1" dirty="0" smtClean="0">
                <a:latin typeface="+mn-ea"/>
              </a:rPr>
              <a:t>． 使用浮动属性实现一行多列</a:t>
            </a:r>
            <a:endParaRPr lang="zh-CN" altLang="zh-CN" dirty="0" smtClean="0">
              <a:latin typeface="+mn-ea"/>
            </a:endParaRPr>
          </a:p>
          <a:p>
            <a:pPr marL="0" indent="0"/>
            <a:endParaRPr lang="zh-CN" altLang="en-US" dirty="0" smtClean="0">
              <a:latin typeface="+mn-ea"/>
            </a:endParaRPr>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t="24184"/>
          <a:stretch>
            <a:fillRect/>
          </a:stretch>
        </p:blipFill>
        <p:spPr bwMode="auto">
          <a:xfrm>
            <a:off x="2714005" y="1844824"/>
            <a:ext cx="5919788"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845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内容占位符 2"/>
          <p:cNvSpPr>
            <a:spLocks noGrp="1"/>
          </p:cNvSpPr>
          <p:nvPr>
            <p:ph sz="quarter" idx="1"/>
          </p:nvPr>
        </p:nvSpPr>
        <p:spPr>
          <a:xfrm>
            <a:off x="951707" y="1052736"/>
            <a:ext cx="10728325" cy="10801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8.</a:t>
            </a:r>
            <a:r>
              <a:rPr lang="zh-CN" altLang="zh-CN" dirty="0"/>
              <a:t> 颜色类型</a:t>
            </a:r>
            <a:r>
              <a:rPr lang="en-US" altLang="zh-CN" dirty="0"/>
              <a:t>color</a:t>
            </a:r>
            <a:endParaRPr lang="zh-CN" altLang="zh-CN" dirty="0"/>
          </a:p>
          <a:p>
            <a:pPr lvl="1">
              <a:spcBef>
                <a:spcPct val="0"/>
              </a:spcBef>
            </a:pPr>
            <a:r>
              <a:rPr lang="en-US" altLang="zh-CN" b="0" dirty="0">
                <a:latin typeface="+mn-ea"/>
                <a:ea typeface="+mn-ea"/>
              </a:rPr>
              <a:t>color</a:t>
            </a:r>
            <a:r>
              <a:rPr lang="zh-CN" altLang="zh-CN" b="0" dirty="0">
                <a:latin typeface="+mn-ea"/>
                <a:ea typeface="+mn-ea"/>
              </a:rPr>
              <a:t>类型用于显示颜色选择器。例如：</a:t>
            </a:r>
          </a:p>
        </p:txBody>
      </p:sp>
      <p:sp>
        <p:nvSpPr>
          <p:cNvPr id="4" name="文本框 3"/>
          <p:cNvSpPr txBox="1"/>
          <p:nvPr/>
        </p:nvSpPr>
        <p:spPr>
          <a:xfrm>
            <a:off x="1537494" y="2246799"/>
            <a:ext cx="7513215" cy="400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zh-CN" altLang="zh-CN" dirty="0"/>
              <a:t>颜色：</a:t>
            </a:r>
            <a:r>
              <a:rPr lang="en-US" altLang="zh-CN" dirty="0"/>
              <a:t>&lt;input type="color" name="color" /&gt;</a:t>
            </a:r>
            <a:endParaRPr lang="zh-CN" altLang="en-US" dirty="0"/>
          </a:p>
        </p:txBody>
      </p:sp>
      <p:pic>
        <p:nvPicPr>
          <p:cNvPr id="100358" name="图片 1"/>
          <p:cNvPicPr>
            <a:picLocks noChangeAspect="1"/>
          </p:cNvPicPr>
          <p:nvPr/>
        </p:nvPicPr>
        <p:blipFill rotWithShape="1">
          <a:blip r:embed="rId2">
            <a:extLst>
              <a:ext uri="{28A0092B-C50C-407E-A947-70E740481C1C}">
                <a14:useLocalDpi xmlns:a14="http://schemas.microsoft.com/office/drawing/2010/main" val="0"/>
              </a:ext>
            </a:extLst>
          </a:blip>
          <a:srcRect t="17143"/>
          <a:stretch/>
        </p:blipFill>
        <p:spPr bwMode="auto">
          <a:xfrm>
            <a:off x="1633885" y="3356992"/>
            <a:ext cx="7637879"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3958451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61940" y="1196976"/>
            <a:ext cx="9033791" cy="3312144"/>
          </a:xfrm>
        </p:spPr>
        <p:txBody>
          <a:bodyPr/>
          <a:lstStyle/>
          <a:p>
            <a:pPr>
              <a:defRPr/>
            </a:pPr>
            <a:r>
              <a:rPr lang="en-US" altLang="zh-CN" dirty="0" smtClean="0">
                <a:latin typeface="+mn-ea"/>
              </a:rPr>
              <a:t>HTML5 </a:t>
            </a:r>
            <a:r>
              <a:rPr lang="zh-CN" altLang="en-US" dirty="0" smtClean="0">
                <a:latin typeface="+mn-ea"/>
              </a:rPr>
              <a:t>新增的 </a:t>
            </a:r>
            <a:r>
              <a:rPr lang="en-US" altLang="zh-CN" dirty="0" smtClean="0">
                <a:latin typeface="+mn-ea"/>
              </a:rPr>
              <a:t>input </a:t>
            </a:r>
            <a:r>
              <a:rPr lang="zh-CN" altLang="en-US" dirty="0" smtClean="0">
                <a:latin typeface="+mn-ea"/>
              </a:rPr>
              <a:t>标签属性</a:t>
            </a:r>
            <a:endParaRPr lang="en-US" altLang="zh-CN" dirty="0" smtClean="0">
              <a:latin typeface="+mn-ea"/>
            </a:endParaRPr>
          </a:p>
          <a:p>
            <a:pPr lvl="1">
              <a:defRPr/>
            </a:pPr>
            <a:r>
              <a:rPr lang="en-US" altLang="zh-CN" sz="2400" dirty="0">
                <a:solidFill>
                  <a:srgbClr val="FF0000"/>
                </a:solidFill>
                <a:latin typeface="+mn-ea"/>
                <a:ea typeface="+mn-ea"/>
              </a:rPr>
              <a:t>autofocus</a:t>
            </a:r>
          </a:p>
          <a:p>
            <a:pPr lvl="1">
              <a:defRPr/>
            </a:pPr>
            <a:r>
              <a:rPr lang="en-US" altLang="zh-CN" sz="2400" dirty="0">
                <a:latin typeface="+mn-ea"/>
                <a:ea typeface="+mn-ea"/>
              </a:rPr>
              <a:t>min, max </a:t>
            </a:r>
            <a:r>
              <a:rPr lang="zh-CN" altLang="en-US" sz="2400" dirty="0">
                <a:latin typeface="+mn-ea"/>
                <a:ea typeface="+mn-ea"/>
              </a:rPr>
              <a:t>和 </a:t>
            </a:r>
            <a:r>
              <a:rPr lang="en-US" altLang="zh-CN" sz="2400" dirty="0">
                <a:latin typeface="+mn-ea"/>
                <a:ea typeface="+mn-ea"/>
              </a:rPr>
              <a:t>step</a:t>
            </a:r>
            <a:r>
              <a:rPr lang="zh-CN" altLang="en-US" sz="2400" dirty="0">
                <a:latin typeface="+mn-ea"/>
                <a:ea typeface="+mn-ea"/>
              </a:rPr>
              <a:t>（用于</a:t>
            </a:r>
            <a:r>
              <a:rPr lang="en-US" altLang="zh-CN" sz="2400" dirty="0">
                <a:latin typeface="+mn-ea"/>
                <a:ea typeface="+mn-ea"/>
              </a:rPr>
              <a:t>type=“number</a:t>
            </a:r>
            <a:r>
              <a:rPr lang="zh-CN" altLang="en-US" sz="2400" dirty="0">
                <a:latin typeface="+mn-ea"/>
                <a:ea typeface="+mn-ea"/>
              </a:rPr>
              <a:t>、</a:t>
            </a:r>
            <a:r>
              <a:rPr lang="en-US" altLang="zh-CN" sz="2400" dirty="0">
                <a:latin typeface="+mn-ea"/>
                <a:ea typeface="+mn-ea"/>
              </a:rPr>
              <a:t>range”</a:t>
            </a:r>
            <a:r>
              <a:rPr lang="zh-CN" altLang="en-US" sz="2400" dirty="0">
                <a:latin typeface="+mn-ea"/>
                <a:ea typeface="+mn-ea"/>
              </a:rPr>
              <a:t>）</a:t>
            </a:r>
            <a:endParaRPr lang="en-US" altLang="zh-CN" sz="2400" dirty="0">
              <a:latin typeface="+mn-ea"/>
              <a:ea typeface="+mn-ea"/>
            </a:endParaRPr>
          </a:p>
          <a:p>
            <a:pPr lvl="1">
              <a:defRPr/>
            </a:pPr>
            <a:r>
              <a:rPr lang="en-US" altLang="zh-CN" sz="2400" dirty="0">
                <a:solidFill>
                  <a:srgbClr val="FF0000"/>
                </a:solidFill>
                <a:latin typeface="+mn-ea"/>
                <a:ea typeface="+mn-ea"/>
              </a:rPr>
              <a:t>placeholder</a:t>
            </a:r>
          </a:p>
          <a:p>
            <a:pPr lvl="1">
              <a:defRPr/>
            </a:pPr>
            <a:r>
              <a:rPr lang="en-US" altLang="zh-CN" sz="2400" dirty="0">
                <a:solidFill>
                  <a:srgbClr val="FF0000"/>
                </a:solidFill>
                <a:latin typeface="+mn-ea"/>
                <a:ea typeface="+mn-ea"/>
              </a:rPr>
              <a:t>required</a:t>
            </a:r>
          </a:p>
          <a:p>
            <a:pPr>
              <a:defRPr/>
            </a:pPr>
            <a:endParaRPr lang="zh-CN" altLang="en-US" dirty="0" smtClean="0">
              <a:latin typeface="+mn-ea"/>
            </a:endParaRPr>
          </a:p>
          <a:p>
            <a:pPr>
              <a:defRPr/>
            </a:pPr>
            <a:endParaRPr lang="zh-CN" altLang="en-US" dirty="0" smtClean="0">
              <a:latin typeface="+mn-ea"/>
            </a:endParaRPr>
          </a:p>
        </p:txBody>
      </p:sp>
      <p:sp>
        <p:nvSpPr>
          <p:cNvPr id="4" name="Rectangle 2"/>
          <p:cNvSpPr>
            <a:spLocks noGrp="1" noChangeArrowheads="1"/>
          </p:cNvSpPr>
          <p:nvPr>
            <p:ph type="title"/>
          </p:nvPr>
        </p:nvSpPr>
        <p:spPr/>
        <p:txBody>
          <a:bodyPr/>
          <a:lstStyle/>
          <a:p>
            <a:pPr eaLnBrk="1" hangingPunct="1">
              <a:defRPr/>
            </a:pPr>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kern="1200" dirty="0">
              <a:solidFill>
                <a:srgbClr val="F8F8F8"/>
              </a:solidFill>
              <a:latin typeface="微软雅黑"/>
              <a:cs typeface="+mn-cs"/>
            </a:endParaRPr>
          </a:p>
        </p:txBody>
      </p:sp>
    </p:spTree>
    <p:extLst>
      <p:ext uri="{BB962C8B-B14F-4D97-AF65-F5344CB8AC3E}">
        <p14:creationId xmlns:p14="http://schemas.microsoft.com/office/powerpoint/2010/main" val="3618845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3"/>
          <p:cNvSpPr>
            <a:spLocks noGrp="1"/>
          </p:cNvSpPr>
          <p:nvPr>
            <p:ph type="title"/>
          </p:nvPr>
        </p:nvSpPr>
        <p:spPr/>
        <p:txBody>
          <a:bodyPr/>
          <a:lstStyle/>
          <a:p>
            <a:r>
              <a:rPr lang="en-US" altLang="zh-CN" kern="1200" dirty="0">
                <a:solidFill>
                  <a:srgbClr val="F8F8F8"/>
                </a:solidFill>
                <a:latin typeface="微软雅黑"/>
              </a:rPr>
              <a:t>4.5.2 </a:t>
            </a:r>
            <a:r>
              <a:rPr lang="zh-CN" altLang="zh-CN" kern="1200" dirty="0">
                <a:solidFill>
                  <a:srgbClr val="F8F8F8"/>
                </a:solidFill>
                <a:latin typeface="微软雅黑"/>
              </a:rPr>
              <a:t>表单元素</a:t>
            </a:r>
            <a:endParaRPr lang="zh-CN" altLang="en-US" dirty="0" smtClean="0"/>
          </a:p>
        </p:txBody>
      </p:sp>
      <p:sp>
        <p:nvSpPr>
          <p:cNvPr id="113667" name="内容占位符 4"/>
          <p:cNvSpPr>
            <a:spLocks noGrp="1"/>
          </p:cNvSpPr>
          <p:nvPr>
            <p:ph sz="quarter" idx="1"/>
          </p:nvPr>
        </p:nvSpPr>
        <p:spPr>
          <a:xfrm>
            <a:off x="825625" y="1052736"/>
            <a:ext cx="9604028" cy="16561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1. autofocus</a:t>
            </a:r>
            <a:r>
              <a:rPr lang="zh-CN" altLang="zh-CN" dirty="0"/>
              <a:t>属性</a:t>
            </a:r>
            <a:endParaRPr lang="en-US" altLang="zh-CN" dirty="0"/>
          </a:p>
          <a:p>
            <a:pPr lvl="1">
              <a:spcBef>
                <a:spcPct val="0"/>
              </a:spcBef>
            </a:pPr>
            <a:r>
              <a:rPr lang="en-US" altLang="zh-CN" b="0" dirty="0">
                <a:latin typeface="+mn-ea"/>
                <a:ea typeface="+mn-ea"/>
              </a:rPr>
              <a:t>autofocus</a:t>
            </a:r>
            <a:r>
              <a:rPr lang="zh-CN" altLang="zh-CN" b="0" dirty="0">
                <a:latin typeface="+mn-ea"/>
                <a:ea typeface="+mn-ea"/>
              </a:rPr>
              <a:t>属性使得指定的输入框在页面加载时自动成为焦点，该属性适用于所有</a:t>
            </a:r>
            <a:r>
              <a:rPr lang="en-US" altLang="zh-CN" b="0" dirty="0">
                <a:latin typeface="+mn-ea"/>
                <a:ea typeface="+mn-ea"/>
              </a:rPr>
              <a:t>&lt;input&gt;</a:t>
            </a:r>
            <a:r>
              <a:rPr lang="zh-CN" altLang="zh-CN" b="0" dirty="0">
                <a:latin typeface="+mn-ea"/>
                <a:ea typeface="+mn-ea"/>
              </a:rPr>
              <a:t>标签的类型。使用方式是在需要获取焦点的</a:t>
            </a:r>
            <a:r>
              <a:rPr lang="en-US" altLang="zh-CN" b="0" dirty="0">
                <a:latin typeface="+mn-ea"/>
                <a:ea typeface="+mn-ea"/>
              </a:rPr>
              <a:t>&lt;input&gt;</a:t>
            </a:r>
            <a:r>
              <a:rPr lang="zh-CN" altLang="zh-CN" b="0" dirty="0">
                <a:latin typeface="+mn-ea"/>
                <a:ea typeface="+mn-ea"/>
              </a:rPr>
              <a:t>标签中添加</a:t>
            </a:r>
            <a:r>
              <a:rPr lang="en-US" altLang="zh-CN" b="0" dirty="0">
                <a:latin typeface="+mn-ea"/>
                <a:ea typeface="+mn-ea"/>
              </a:rPr>
              <a:t>autofocus="autofocus"</a:t>
            </a:r>
            <a:r>
              <a:rPr lang="zh-CN" altLang="zh-CN" b="0" dirty="0">
                <a:latin typeface="+mn-ea"/>
                <a:ea typeface="+mn-ea"/>
              </a:rPr>
              <a:t>或直接简写为</a:t>
            </a:r>
            <a:r>
              <a:rPr lang="en-US" altLang="zh-CN" b="0" dirty="0">
                <a:latin typeface="+mn-ea"/>
                <a:ea typeface="+mn-ea"/>
              </a:rPr>
              <a:t>autofocus</a:t>
            </a:r>
            <a:r>
              <a:rPr lang="zh-CN" altLang="zh-CN" b="0" dirty="0">
                <a:latin typeface="+mn-ea"/>
                <a:ea typeface="+mn-ea"/>
              </a:rPr>
              <a:t>。例如：</a:t>
            </a:r>
          </a:p>
          <a:p>
            <a:pPr marL="0" indent="0">
              <a:buNone/>
            </a:pPr>
            <a:endParaRPr lang="zh-CN" altLang="zh-CN" dirty="0"/>
          </a:p>
          <a:p>
            <a:pPr marL="0" indent="0">
              <a:buNone/>
            </a:pPr>
            <a:endParaRPr lang="zh-CN" altLang="en-US" dirty="0"/>
          </a:p>
        </p:txBody>
      </p:sp>
      <p:sp>
        <p:nvSpPr>
          <p:cNvPr id="7" name="文本框 6"/>
          <p:cNvSpPr txBox="1"/>
          <p:nvPr/>
        </p:nvSpPr>
        <p:spPr>
          <a:xfrm>
            <a:off x="1658540" y="2963987"/>
            <a:ext cx="7608193" cy="400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&lt;input type="password" name="</a:t>
            </a:r>
            <a:r>
              <a:rPr lang="en-US" altLang="zh-CN" dirty="0" err="1"/>
              <a:t>pwd</a:t>
            </a:r>
            <a:r>
              <a:rPr lang="en-US" altLang="zh-CN" dirty="0"/>
              <a:t>" autofocus /&gt;</a:t>
            </a:r>
            <a:endParaRPr lang="zh-CN" altLang="en-US" dirty="0"/>
          </a:p>
        </p:txBody>
      </p:sp>
    </p:spTree>
    <p:extLst>
      <p:ext uri="{BB962C8B-B14F-4D97-AF65-F5344CB8AC3E}">
        <p14:creationId xmlns:p14="http://schemas.microsoft.com/office/powerpoint/2010/main" val="3377734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3"/>
          <p:cNvSpPr>
            <a:spLocks noGrp="1"/>
          </p:cNvSpPr>
          <p:nvPr>
            <p:ph type="title"/>
          </p:nvPr>
        </p:nvSpPr>
        <p:spPr/>
        <p:txBody>
          <a:bodyPr/>
          <a:lstStyle/>
          <a:p>
            <a:r>
              <a:rPr lang="en-US" altLang="zh-CN" smtClean="0"/>
              <a:t>6.2.3 HTML5</a:t>
            </a:r>
            <a:r>
              <a:rPr lang="zh-CN" altLang="en-US" smtClean="0"/>
              <a:t>表单新增属性</a:t>
            </a:r>
          </a:p>
        </p:txBody>
      </p:sp>
      <p:sp>
        <p:nvSpPr>
          <p:cNvPr id="115715" name="内容占位符 4"/>
          <p:cNvSpPr>
            <a:spLocks noGrp="1"/>
          </p:cNvSpPr>
          <p:nvPr>
            <p:ph sz="quarter" idx="1"/>
          </p:nvPr>
        </p:nvSpPr>
        <p:spPr>
          <a:xfrm>
            <a:off x="833353" y="980728"/>
            <a:ext cx="9593237" cy="17281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2. form</a:t>
            </a:r>
            <a:r>
              <a:rPr lang="zh-CN" altLang="zh-CN" dirty="0"/>
              <a:t>属性</a:t>
            </a:r>
          </a:p>
          <a:p>
            <a:pPr lvl="1">
              <a:spcBef>
                <a:spcPct val="0"/>
              </a:spcBef>
            </a:pPr>
            <a:r>
              <a:rPr lang="zh-CN" altLang="zh-CN" b="0" dirty="0">
                <a:latin typeface="+mn-ea"/>
                <a:ea typeface="+mn-ea"/>
              </a:rPr>
              <a:t>在</a:t>
            </a:r>
            <a:r>
              <a:rPr lang="en-US" altLang="zh-CN" b="0" dirty="0">
                <a:latin typeface="+mn-ea"/>
                <a:ea typeface="+mn-ea"/>
              </a:rPr>
              <a:t>HTML5</a:t>
            </a:r>
            <a:r>
              <a:rPr lang="zh-CN" altLang="zh-CN" b="0" dirty="0">
                <a:latin typeface="+mn-ea"/>
                <a:ea typeface="+mn-ea"/>
              </a:rPr>
              <a:t>之前，只有包含在表单标签</a:t>
            </a:r>
            <a:r>
              <a:rPr lang="en-US" altLang="zh-CN" b="0" dirty="0">
                <a:latin typeface="+mn-ea"/>
                <a:ea typeface="+mn-ea"/>
              </a:rPr>
              <a:t>&lt;form&gt;</a:t>
            </a:r>
            <a:r>
              <a:rPr lang="zh-CN" altLang="zh-CN" b="0" dirty="0">
                <a:latin typeface="+mn-ea"/>
                <a:ea typeface="+mn-ea"/>
              </a:rPr>
              <a:t>内的表单组件方能正确提交给服务器，而在</a:t>
            </a:r>
            <a:r>
              <a:rPr lang="en-US" altLang="zh-CN" b="0" dirty="0">
                <a:latin typeface="+mn-ea"/>
                <a:ea typeface="+mn-ea"/>
              </a:rPr>
              <a:t>HTML5</a:t>
            </a:r>
            <a:r>
              <a:rPr lang="zh-CN" altLang="zh-CN" b="0" dirty="0">
                <a:latin typeface="+mn-ea"/>
                <a:ea typeface="+mn-ea"/>
              </a:rPr>
              <a:t>中表单组件可以通过规定</a:t>
            </a:r>
            <a:r>
              <a:rPr lang="en-US" altLang="zh-CN" b="0" dirty="0">
                <a:latin typeface="+mn-ea"/>
                <a:ea typeface="+mn-ea"/>
              </a:rPr>
              <a:t>form</a:t>
            </a:r>
            <a:r>
              <a:rPr lang="zh-CN" altLang="zh-CN" b="0" dirty="0">
                <a:latin typeface="+mn-ea"/>
                <a:ea typeface="+mn-ea"/>
              </a:rPr>
              <a:t>属性放置于</a:t>
            </a:r>
            <a:r>
              <a:rPr lang="en-US" altLang="zh-CN" b="0" dirty="0">
                <a:latin typeface="+mn-ea"/>
                <a:ea typeface="+mn-ea"/>
              </a:rPr>
              <a:t>&lt;form&gt;</a:t>
            </a:r>
            <a:r>
              <a:rPr lang="zh-CN" altLang="zh-CN" b="0" dirty="0">
                <a:latin typeface="+mn-ea"/>
                <a:ea typeface="+mn-ea"/>
              </a:rPr>
              <a:t>标签之外。</a:t>
            </a:r>
            <a:r>
              <a:rPr lang="en-US" altLang="zh-CN" b="0" dirty="0">
                <a:latin typeface="+mn-ea"/>
                <a:ea typeface="+mn-ea"/>
              </a:rPr>
              <a:t>form</a:t>
            </a:r>
            <a:r>
              <a:rPr lang="zh-CN" altLang="zh-CN" b="0" dirty="0">
                <a:latin typeface="+mn-ea"/>
                <a:ea typeface="+mn-ea"/>
              </a:rPr>
              <a:t>属性可以指定</a:t>
            </a:r>
            <a:r>
              <a:rPr lang="en-US" altLang="zh-CN" b="0" dirty="0">
                <a:latin typeface="+mn-ea"/>
                <a:ea typeface="+mn-ea"/>
              </a:rPr>
              <a:t>&lt;input&gt;</a:t>
            </a:r>
            <a:r>
              <a:rPr lang="zh-CN" altLang="zh-CN" b="0" dirty="0">
                <a:latin typeface="+mn-ea"/>
                <a:ea typeface="+mn-ea"/>
              </a:rPr>
              <a:t>元素从属于哪个表单，同一个</a:t>
            </a:r>
            <a:r>
              <a:rPr lang="en-US" altLang="zh-CN" b="0" dirty="0">
                <a:latin typeface="+mn-ea"/>
                <a:ea typeface="+mn-ea"/>
              </a:rPr>
              <a:t>&lt;input&gt;</a:t>
            </a:r>
            <a:r>
              <a:rPr lang="zh-CN" altLang="zh-CN" b="0" dirty="0">
                <a:latin typeface="+mn-ea"/>
                <a:ea typeface="+mn-ea"/>
              </a:rPr>
              <a:t>元素可以属于一个甚至多个表单。该属性适用于所有</a:t>
            </a:r>
            <a:r>
              <a:rPr lang="en-US" altLang="zh-CN" b="0" dirty="0">
                <a:latin typeface="+mn-ea"/>
                <a:ea typeface="+mn-ea"/>
              </a:rPr>
              <a:t>&lt;input&gt;</a:t>
            </a:r>
            <a:r>
              <a:rPr lang="zh-CN" altLang="zh-CN" b="0" dirty="0">
                <a:latin typeface="+mn-ea"/>
                <a:ea typeface="+mn-ea"/>
              </a:rPr>
              <a:t>标签的类型。</a:t>
            </a:r>
          </a:p>
          <a:p>
            <a:pPr marL="0" indent="0">
              <a:buNone/>
            </a:pPr>
            <a:endParaRPr lang="zh-CN" altLang="zh-CN" dirty="0"/>
          </a:p>
          <a:p>
            <a:pPr marL="0" indent="0">
              <a:buNone/>
            </a:pPr>
            <a:endParaRPr lang="zh-CN" altLang="en-US" dirty="0"/>
          </a:p>
        </p:txBody>
      </p:sp>
      <p:sp>
        <p:nvSpPr>
          <p:cNvPr id="5" name="文本框 4"/>
          <p:cNvSpPr txBox="1"/>
          <p:nvPr/>
        </p:nvSpPr>
        <p:spPr>
          <a:xfrm>
            <a:off x="1551086" y="2999276"/>
            <a:ext cx="8867775" cy="1754326"/>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dirty="0"/>
              <a:t>&lt;form id="form1"&gt;</a:t>
            </a:r>
            <a:endParaRPr lang="zh-CN" altLang="zh-CN" dirty="0"/>
          </a:p>
          <a:p>
            <a:r>
              <a:rPr lang="en-US" altLang="zh-CN" dirty="0"/>
              <a:t>    &lt;!--</a:t>
            </a:r>
            <a:r>
              <a:rPr lang="zh-CN" altLang="zh-CN" dirty="0"/>
              <a:t>内容略</a:t>
            </a:r>
            <a:r>
              <a:rPr lang="en-US" altLang="zh-CN" dirty="0"/>
              <a:t>--&gt;</a:t>
            </a:r>
            <a:endParaRPr lang="zh-CN" altLang="zh-CN" dirty="0"/>
          </a:p>
          <a:p>
            <a:r>
              <a:rPr lang="en-US" altLang="zh-CN" dirty="0"/>
              <a:t>&lt;/form&gt;</a:t>
            </a:r>
            <a:endParaRPr lang="zh-CN" altLang="zh-CN" dirty="0"/>
          </a:p>
          <a:p>
            <a:r>
              <a:rPr lang="en-US" altLang="zh-CN" dirty="0"/>
              <a:t>&lt;input id="username" type="text" form="form1" /&gt;</a:t>
            </a:r>
            <a:endParaRPr lang="zh-CN" altLang="en-US" dirty="0"/>
          </a:p>
        </p:txBody>
      </p:sp>
      <p:sp>
        <p:nvSpPr>
          <p:cNvPr id="6" name="矩形 5"/>
          <p:cNvSpPr/>
          <p:nvPr/>
        </p:nvSpPr>
        <p:spPr>
          <a:xfrm>
            <a:off x="1489869" y="5229200"/>
            <a:ext cx="88677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20000"/>
              </a:spcBef>
              <a:buClr>
                <a:schemeClr val="accent1"/>
              </a:buClr>
              <a:buFont typeface="Wingdings" panose="05000000000000000000" pitchFamily="2" charset="2"/>
              <a:buNone/>
            </a:pPr>
            <a:r>
              <a:rPr lang="zh-CN" altLang="en-US" sz="2000" dirty="0" smtClean="0">
                <a:solidFill>
                  <a:schemeClr val="accent2"/>
                </a:solidFill>
                <a:latin typeface="+mn-lt"/>
                <a:ea typeface="+mn-ea"/>
              </a:rPr>
              <a:t>外部</a:t>
            </a:r>
            <a:r>
              <a:rPr lang="zh-CN" altLang="en-US" sz="2000" dirty="0">
                <a:solidFill>
                  <a:schemeClr val="accent2"/>
                </a:solidFill>
                <a:latin typeface="+mn-lt"/>
                <a:ea typeface="+mn-ea"/>
              </a:rPr>
              <a:t>的</a:t>
            </a:r>
            <a:r>
              <a:rPr lang="en-US" altLang="zh-CN" sz="2000" dirty="0">
                <a:solidFill>
                  <a:schemeClr val="accent2"/>
                </a:solidFill>
                <a:latin typeface="+mn-lt"/>
                <a:ea typeface="+mn-ea"/>
              </a:rPr>
              <a:t>&lt;input&gt;</a:t>
            </a:r>
            <a:r>
              <a:rPr lang="zh-CN" altLang="en-US" sz="2000" dirty="0">
                <a:solidFill>
                  <a:schemeClr val="accent2"/>
                </a:solidFill>
                <a:latin typeface="+mn-lt"/>
                <a:ea typeface="+mn-ea"/>
              </a:rPr>
              <a:t>标签在使用时必须引用表单标签</a:t>
            </a:r>
            <a:r>
              <a:rPr lang="en-US" altLang="zh-CN" sz="2000" dirty="0">
                <a:solidFill>
                  <a:schemeClr val="accent2"/>
                </a:solidFill>
                <a:latin typeface="+mn-lt"/>
                <a:ea typeface="+mn-ea"/>
              </a:rPr>
              <a:t>&lt;form&gt;</a:t>
            </a:r>
            <a:r>
              <a:rPr lang="zh-CN" altLang="en-US" sz="2000" dirty="0">
                <a:solidFill>
                  <a:schemeClr val="accent2"/>
                </a:solidFill>
                <a:latin typeface="+mn-lt"/>
                <a:ea typeface="+mn-ea"/>
              </a:rPr>
              <a:t>的</a:t>
            </a:r>
            <a:r>
              <a:rPr lang="en-US" altLang="zh-CN" sz="2000" dirty="0">
                <a:solidFill>
                  <a:schemeClr val="accent2"/>
                </a:solidFill>
                <a:latin typeface="+mn-lt"/>
                <a:ea typeface="+mn-ea"/>
              </a:rPr>
              <a:t>id</a:t>
            </a:r>
            <a:r>
              <a:rPr lang="zh-CN" altLang="en-US" sz="2000" dirty="0">
                <a:solidFill>
                  <a:schemeClr val="accent2"/>
                </a:solidFill>
                <a:latin typeface="+mn-lt"/>
                <a:ea typeface="+mn-ea"/>
              </a:rPr>
              <a:t>名称</a:t>
            </a:r>
            <a:r>
              <a:rPr lang="zh-CN" altLang="en-US" sz="2000" dirty="0" smtClean="0">
                <a:solidFill>
                  <a:schemeClr val="accent2"/>
                </a:solidFill>
                <a:latin typeface="+mn-lt"/>
                <a:ea typeface="+mn-ea"/>
              </a:rPr>
              <a:t>。</a:t>
            </a:r>
            <a:r>
              <a:rPr lang="zh-CN" altLang="zh-CN" sz="2000" dirty="0">
                <a:solidFill>
                  <a:schemeClr val="accent2"/>
                </a:solidFill>
                <a:latin typeface="+mn-lt"/>
                <a:ea typeface="+mn-ea"/>
              </a:rPr>
              <a:t>外部的</a:t>
            </a:r>
            <a:r>
              <a:rPr lang="en-US" altLang="zh-CN" sz="2000" dirty="0">
                <a:solidFill>
                  <a:schemeClr val="accent2"/>
                </a:solidFill>
                <a:latin typeface="+mn-lt"/>
                <a:ea typeface="+mn-ea"/>
              </a:rPr>
              <a:t>&lt;input&gt;</a:t>
            </a:r>
            <a:r>
              <a:rPr lang="zh-CN" altLang="zh-CN" sz="2000" dirty="0">
                <a:solidFill>
                  <a:schemeClr val="accent2"/>
                </a:solidFill>
                <a:latin typeface="+mn-lt"/>
                <a:ea typeface="+mn-ea"/>
              </a:rPr>
              <a:t>标签通过引用表单标签</a:t>
            </a:r>
            <a:r>
              <a:rPr lang="en-US" altLang="zh-CN" sz="2000" dirty="0">
                <a:solidFill>
                  <a:schemeClr val="accent2"/>
                </a:solidFill>
                <a:latin typeface="+mn-lt"/>
                <a:ea typeface="+mn-ea"/>
              </a:rPr>
              <a:t>&lt;form&gt;</a:t>
            </a:r>
            <a:r>
              <a:rPr lang="zh-CN" altLang="zh-CN" sz="2000" dirty="0">
                <a:solidFill>
                  <a:schemeClr val="accent2"/>
                </a:solidFill>
                <a:latin typeface="+mn-lt"/>
                <a:ea typeface="+mn-ea"/>
              </a:rPr>
              <a:t>的</a:t>
            </a:r>
            <a:r>
              <a:rPr lang="en-US" altLang="zh-CN" sz="2000" dirty="0">
                <a:solidFill>
                  <a:schemeClr val="accent2"/>
                </a:solidFill>
                <a:latin typeface="+mn-lt"/>
                <a:ea typeface="+mn-ea"/>
              </a:rPr>
              <a:t>id</a:t>
            </a:r>
            <a:r>
              <a:rPr lang="zh-CN" altLang="zh-CN" sz="2000" dirty="0">
                <a:solidFill>
                  <a:schemeClr val="accent2"/>
                </a:solidFill>
                <a:latin typeface="+mn-lt"/>
                <a:ea typeface="+mn-ea"/>
              </a:rPr>
              <a:t>名称</a:t>
            </a:r>
            <a:r>
              <a:rPr lang="en-US" altLang="zh-CN" sz="2000" dirty="0">
                <a:solidFill>
                  <a:schemeClr val="accent2"/>
                </a:solidFill>
                <a:latin typeface="+mn-lt"/>
                <a:ea typeface="+mn-ea"/>
              </a:rPr>
              <a:t>"form1"</a:t>
            </a:r>
            <a:r>
              <a:rPr lang="zh-CN" altLang="zh-CN" sz="2000" dirty="0">
                <a:solidFill>
                  <a:schemeClr val="accent2"/>
                </a:solidFill>
                <a:latin typeface="+mn-lt"/>
                <a:ea typeface="+mn-ea"/>
              </a:rPr>
              <a:t>实现了与该表单的关联。</a:t>
            </a:r>
          </a:p>
        </p:txBody>
      </p:sp>
    </p:spTree>
    <p:extLst>
      <p:ext uri="{BB962C8B-B14F-4D97-AF65-F5344CB8AC3E}">
        <p14:creationId xmlns:p14="http://schemas.microsoft.com/office/powerpoint/2010/main" val="1073978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3"/>
          <p:cNvSpPr>
            <a:spLocks noGrp="1"/>
          </p:cNvSpPr>
          <p:nvPr>
            <p:ph type="title"/>
          </p:nvPr>
        </p:nvSpPr>
        <p:spPr/>
        <p:txBody>
          <a:bodyPr/>
          <a:lstStyle/>
          <a:p>
            <a:r>
              <a:rPr lang="en-US" altLang="zh-CN" smtClean="0"/>
              <a:t>6.2.3 HTML5</a:t>
            </a:r>
            <a:r>
              <a:rPr lang="zh-CN" altLang="en-US" smtClean="0"/>
              <a:t>表单新增属性</a:t>
            </a:r>
          </a:p>
        </p:txBody>
      </p:sp>
      <p:sp>
        <p:nvSpPr>
          <p:cNvPr id="117763" name="内容占位符 4"/>
          <p:cNvSpPr>
            <a:spLocks noGrp="1"/>
          </p:cNvSpPr>
          <p:nvPr>
            <p:ph sz="quarter" idx="1"/>
          </p:nvPr>
        </p:nvSpPr>
        <p:spPr>
          <a:xfrm>
            <a:off x="1129829" y="976877"/>
            <a:ext cx="8938269" cy="12378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2. form</a:t>
            </a:r>
            <a:r>
              <a:rPr lang="zh-CN" altLang="zh-CN" dirty="0"/>
              <a:t>属性</a:t>
            </a:r>
          </a:p>
          <a:p>
            <a:pPr lvl="1">
              <a:spcBef>
                <a:spcPct val="0"/>
              </a:spcBef>
            </a:pPr>
            <a:r>
              <a:rPr lang="zh-CN" altLang="zh-CN" b="0" dirty="0">
                <a:latin typeface="+mn-ea"/>
                <a:ea typeface="+mn-ea"/>
              </a:rPr>
              <a:t>外部的</a:t>
            </a:r>
            <a:r>
              <a:rPr lang="en-US" altLang="zh-CN" b="0" dirty="0">
                <a:latin typeface="+mn-ea"/>
                <a:ea typeface="+mn-ea"/>
              </a:rPr>
              <a:t>&lt;input&gt;</a:t>
            </a:r>
            <a:r>
              <a:rPr lang="zh-CN" altLang="zh-CN" b="0" dirty="0">
                <a:latin typeface="+mn-ea"/>
                <a:ea typeface="+mn-ea"/>
              </a:rPr>
              <a:t>标签还允许同时从属多个表单，在使用</a:t>
            </a:r>
            <a:r>
              <a:rPr lang="en-US" altLang="zh-CN" b="0" dirty="0">
                <a:latin typeface="+mn-ea"/>
                <a:ea typeface="+mn-ea"/>
              </a:rPr>
              <a:t>form</a:t>
            </a:r>
            <a:r>
              <a:rPr lang="zh-CN" altLang="zh-CN" b="0" dirty="0">
                <a:latin typeface="+mn-ea"/>
                <a:ea typeface="+mn-ea"/>
              </a:rPr>
              <a:t>属性引用多个表单的</a:t>
            </a:r>
            <a:r>
              <a:rPr lang="en-US" altLang="zh-CN" b="0" dirty="0">
                <a:latin typeface="+mn-ea"/>
                <a:ea typeface="+mn-ea"/>
              </a:rPr>
              <a:t>id</a:t>
            </a:r>
            <a:r>
              <a:rPr lang="zh-CN" altLang="zh-CN" b="0" dirty="0">
                <a:latin typeface="+mn-ea"/>
                <a:ea typeface="+mn-ea"/>
              </a:rPr>
              <a:t>名称时需要使用逗号进行分割。例如</a:t>
            </a:r>
            <a:r>
              <a:rPr lang="zh-CN" altLang="en-US" b="0" dirty="0">
                <a:latin typeface="+mn-ea"/>
                <a:ea typeface="+mn-ea"/>
              </a:rPr>
              <a:t>：</a:t>
            </a:r>
            <a:endParaRPr lang="zh-CN" altLang="zh-CN" b="0" dirty="0">
              <a:latin typeface="+mn-ea"/>
              <a:ea typeface="+mn-ea"/>
            </a:endParaRPr>
          </a:p>
          <a:p>
            <a:pPr marL="0" indent="0">
              <a:buNone/>
            </a:pPr>
            <a:endParaRPr lang="zh-CN" altLang="zh-CN" dirty="0"/>
          </a:p>
          <a:p>
            <a:pPr marL="0" indent="0">
              <a:buNone/>
            </a:pPr>
            <a:endParaRPr lang="zh-CN" altLang="en-US" dirty="0"/>
          </a:p>
        </p:txBody>
      </p:sp>
      <p:sp>
        <p:nvSpPr>
          <p:cNvPr id="7" name="文本框 6"/>
          <p:cNvSpPr txBox="1"/>
          <p:nvPr/>
        </p:nvSpPr>
        <p:spPr>
          <a:xfrm>
            <a:off x="1714723" y="2214730"/>
            <a:ext cx="8867775" cy="3046988"/>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dirty="0"/>
              <a:t>&lt;form id="form1"&gt;</a:t>
            </a:r>
            <a:endParaRPr lang="zh-CN" altLang="zh-CN" dirty="0"/>
          </a:p>
          <a:p>
            <a:r>
              <a:rPr lang="en-US" altLang="zh-CN" dirty="0"/>
              <a:t>    &lt;!--</a:t>
            </a:r>
            <a:r>
              <a:rPr lang="zh-CN" altLang="zh-CN" dirty="0"/>
              <a:t>内容略</a:t>
            </a:r>
            <a:r>
              <a:rPr lang="en-US" altLang="zh-CN" dirty="0"/>
              <a:t>--&gt;</a:t>
            </a:r>
            <a:endParaRPr lang="zh-CN" altLang="zh-CN" dirty="0"/>
          </a:p>
          <a:p>
            <a:r>
              <a:rPr lang="en-US" altLang="zh-CN" dirty="0"/>
              <a:t>&lt;/form&gt;</a:t>
            </a:r>
            <a:endParaRPr lang="zh-CN" altLang="zh-CN" dirty="0"/>
          </a:p>
          <a:p>
            <a:r>
              <a:rPr lang="en-US" altLang="zh-CN" dirty="0"/>
              <a:t>&lt;form id="form2"&gt;</a:t>
            </a:r>
            <a:endParaRPr lang="zh-CN" altLang="zh-CN" dirty="0"/>
          </a:p>
          <a:p>
            <a:r>
              <a:rPr lang="en-US" altLang="zh-CN" dirty="0"/>
              <a:t>    &lt;!--</a:t>
            </a:r>
            <a:r>
              <a:rPr lang="zh-CN" altLang="zh-CN" dirty="0"/>
              <a:t>内容略</a:t>
            </a:r>
            <a:r>
              <a:rPr lang="en-US" altLang="zh-CN" dirty="0"/>
              <a:t>--&gt;</a:t>
            </a:r>
            <a:endParaRPr lang="zh-CN" altLang="zh-CN" dirty="0"/>
          </a:p>
          <a:p>
            <a:r>
              <a:rPr lang="en-US" altLang="zh-CN" dirty="0"/>
              <a:t>&lt;/form&gt;</a:t>
            </a:r>
            <a:endParaRPr lang="zh-CN" altLang="zh-CN" dirty="0"/>
          </a:p>
          <a:p>
            <a:r>
              <a:rPr lang="en-US" altLang="zh-CN" dirty="0"/>
              <a:t>&lt;input id="username" type="text" form="form1, form2" /&gt;</a:t>
            </a:r>
            <a:endParaRPr lang="zh-CN" altLang="en-US" dirty="0"/>
          </a:p>
        </p:txBody>
      </p:sp>
    </p:spTree>
    <p:extLst>
      <p:ext uri="{BB962C8B-B14F-4D97-AF65-F5344CB8AC3E}">
        <p14:creationId xmlns:p14="http://schemas.microsoft.com/office/powerpoint/2010/main" val="295567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3"/>
          <p:cNvSpPr>
            <a:spLocks noGrp="1"/>
          </p:cNvSpPr>
          <p:nvPr>
            <p:ph type="title"/>
          </p:nvPr>
        </p:nvSpPr>
        <p:spPr/>
        <p:txBody>
          <a:bodyPr/>
          <a:lstStyle/>
          <a:p>
            <a:r>
              <a:rPr lang="en-US" altLang="zh-CN" smtClean="0"/>
              <a:t>6.2.3 HTML5</a:t>
            </a:r>
            <a:r>
              <a:rPr lang="zh-CN" altLang="en-US" smtClean="0"/>
              <a:t>表单新增属性</a:t>
            </a:r>
          </a:p>
        </p:txBody>
      </p:sp>
      <p:sp>
        <p:nvSpPr>
          <p:cNvPr id="118787" name="内容占位符 4"/>
          <p:cNvSpPr>
            <a:spLocks noGrp="1"/>
          </p:cNvSpPr>
          <p:nvPr>
            <p:ph sz="quarter" idx="1"/>
          </p:nvPr>
        </p:nvSpPr>
        <p:spPr>
          <a:xfrm>
            <a:off x="825624" y="980728"/>
            <a:ext cx="10601349" cy="18002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3. </a:t>
            </a:r>
            <a:r>
              <a:rPr lang="en-US" altLang="zh-CN" dirty="0" err="1"/>
              <a:t>formaction</a:t>
            </a:r>
            <a:r>
              <a:rPr lang="zh-CN" altLang="zh-CN" dirty="0"/>
              <a:t>系列属性</a:t>
            </a:r>
          </a:p>
          <a:p>
            <a:pPr lvl="1">
              <a:spcBef>
                <a:spcPct val="0"/>
              </a:spcBef>
            </a:pPr>
            <a:r>
              <a:rPr lang="zh-CN" altLang="zh-CN" b="0" dirty="0">
                <a:latin typeface="+mn-ea"/>
                <a:ea typeface="+mn-ea"/>
              </a:rPr>
              <a:t>以</a:t>
            </a:r>
            <a:r>
              <a:rPr lang="en-US" altLang="zh-CN" b="0" dirty="0" err="1">
                <a:latin typeface="+mn-ea"/>
                <a:ea typeface="+mn-ea"/>
              </a:rPr>
              <a:t>formaction</a:t>
            </a:r>
            <a:r>
              <a:rPr lang="zh-CN" altLang="zh-CN" b="0" dirty="0">
                <a:latin typeface="+mn-ea"/>
                <a:ea typeface="+mn-ea"/>
              </a:rPr>
              <a:t>为首的一系列属性被称为表单重写属性（</a:t>
            </a:r>
            <a:r>
              <a:rPr lang="en-US" altLang="zh-CN" b="0" dirty="0">
                <a:latin typeface="+mn-ea"/>
                <a:ea typeface="+mn-ea"/>
              </a:rPr>
              <a:t>form override attributes</a:t>
            </a:r>
            <a:r>
              <a:rPr lang="zh-CN" altLang="zh-CN" b="0" dirty="0">
                <a:latin typeface="+mn-ea"/>
                <a:ea typeface="+mn-ea"/>
              </a:rPr>
              <a:t>），它们可以用于更改表单的一些属性设置，并且仅适用于类型为</a:t>
            </a:r>
            <a:r>
              <a:rPr lang="en-US" altLang="zh-CN" b="0" dirty="0">
                <a:latin typeface="+mn-ea"/>
                <a:ea typeface="+mn-ea"/>
              </a:rPr>
              <a:t>submit</a:t>
            </a:r>
            <a:r>
              <a:rPr lang="zh-CN" altLang="zh-CN" b="0" dirty="0">
                <a:latin typeface="+mn-ea"/>
                <a:ea typeface="+mn-ea"/>
              </a:rPr>
              <a:t>或</a:t>
            </a:r>
            <a:r>
              <a:rPr lang="en-US" altLang="zh-CN" b="0" dirty="0">
                <a:latin typeface="+mn-ea"/>
                <a:ea typeface="+mn-ea"/>
              </a:rPr>
              <a:t>image</a:t>
            </a:r>
            <a:r>
              <a:rPr lang="zh-CN" altLang="zh-CN" b="0" dirty="0">
                <a:latin typeface="+mn-ea"/>
                <a:ea typeface="+mn-ea"/>
              </a:rPr>
              <a:t>的</a:t>
            </a:r>
            <a:r>
              <a:rPr lang="en-US" altLang="zh-CN" b="0" dirty="0">
                <a:latin typeface="+mn-ea"/>
                <a:ea typeface="+mn-ea"/>
              </a:rPr>
              <a:t>&lt;input&gt;</a:t>
            </a:r>
            <a:r>
              <a:rPr lang="zh-CN" altLang="zh-CN" b="0" dirty="0">
                <a:latin typeface="+mn-ea"/>
                <a:ea typeface="+mn-ea"/>
              </a:rPr>
              <a:t>标签。</a:t>
            </a:r>
            <a:endParaRPr lang="en-US" altLang="zh-CN" b="0" dirty="0">
              <a:latin typeface="+mn-ea"/>
              <a:ea typeface="+mn-ea"/>
            </a:endParaRPr>
          </a:p>
          <a:p>
            <a:pPr lvl="1">
              <a:spcBef>
                <a:spcPct val="0"/>
              </a:spcBef>
            </a:pPr>
            <a:r>
              <a:rPr lang="zh-CN" altLang="zh-CN" b="0" dirty="0">
                <a:latin typeface="+mn-ea"/>
                <a:ea typeface="+mn-ea"/>
              </a:rPr>
              <a:t>常用表单重写属性共有五种，如</a:t>
            </a:r>
            <a:r>
              <a:rPr lang="zh-CN" altLang="zh-CN" b="0" dirty="0" smtClean="0">
                <a:latin typeface="+mn-ea"/>
                <a:ea typeface="+mn-ea"/>
              </a:rPr>
              <a:t>表所</a:t>
            </a:r>
            <a:r>
              <a:rPr lang="zh-CN" altLang="zh-CN" b="0" dirty="0">
                <a:latin typeface="+mn-ea"/>
                <a:ea typeface="+mn-ea"/>
              </a:rPr>
              <a:t>示。</a:t>
            </a:r>
          </a:p>
          <a:p>
            <a:pPr lvl="1">
              <a:spcBef>
                <a:spcPct val="0"/>
              </a:spcBef>
            </a:pPr>
            <a:endParaRPr lang="zh-CN" altLang="zh-CN" b="0" dirty="0">
              <a:latin typeface="+mn-ea"/>
              <a:ea typeface="+mn-ea"/>
            </a:endParaRPr>
          </a:p>
          <a:p>
            <a:pPr marL="0" indent="0">
              <a:buNone/>
            </a:pPr>
            <a:endParaRPr lang="zh-CN" altLang="en-US" dirty="0"/>
          </a:p>
        </p:txBody>
      </p:sp>
      <p:pic>
        <p:nvPicPr>
          <p:cNvPr id="118788" name="图片 1"/>
          <p:cNvPicPr>
            <a:picLocks noChangeAspect="1"/>
          </p:cNvPicPr>
          <p:nvPr/>
        </p:nvPicPr>
        <p:blipFill rotWithShape="1">
          <a:blip r:embed="rId2">
            <a:extLst>
              <a:ext uri="{28A0092B-C50C-407E-A947-70E740481C1C}">
                <a14:useLocalDpi xmlns:a14="http://schemas.microsoft.com/office/drawing/2010/main" val="0"/>
              </a:ext>
            </a:extLst>
          </a:blip>
          <a:srcRect t="11997"/>
          <a:stretch/>
        </p:blipFill>
        <p:spPr bwMode="auto">
          <a:xfrm>
            <a:off x="1993925" y="2930670"/>
            <a:ext cx="7874612" cy="2730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390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3"/>
          <p:cNvSpPr>
            <a:spLocks noGrp="1"/>
          </p:cNvSpPr>
          <p:nvPr>
            <p:ph type="title"/>
          </p:nvPr>
        </p:nvSpPr>
        <p:spPr/>
        <p:txBody>
          <a:bodyPr/>
          <a:lstStyle/>
          <a:p>
            <a:r>
              <a:rPr lang="en-US" altLang="zh-CN" smtClean="0"/>
              <a:t>6.2.3 HTML5</a:t>
            </a:r>
            <a:r>
              <a:rPr lang="zh-CN" altLang="en-US" smtClean="0"/>
              <a:t>表单新增属性</a:t>
            </a:r>
          </a:p>
        </p:txBody>
      </p:sp>
      <p:sp>
        <p:nvSpPr>
          <p:cNvPr id="122883" name="内容占位符 4"/>
          <p:cNvSpPr>
            <a:spLocks noGrp="1"/>
          </p:cNvSpPr>
          <p:nvPr>
            <p:ph sz="quarter" idx="1"/>
          </p:nvPr>
        </p:nvSpPr>
        <p:spPr>
          <a:xfrm>
            <a:off x="1057464" y="1052736"/>
            <a:ext cx="9433405" cy="25445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4. placeholder</a:t>
            </a:r>
            <a:r>
              <a:rPr lang="zh-CN" altLang="zh-CN" dirty="0"/>
              <a:t>属性</a:t>
            </a:r>
            <a:endParaRPr lang="en-US" altLang="zh-CN" dirty="0"/>
          </a:p>
          <a:p>
            <a:pPr lvl="1">
              <a:spcBef>
                <a:spcPct val="0"/>
              </a:spcBef>
            </a:pPr>
            <a:r>
              <a:rPr lang="en-US" altLang="zh-CN" b="0" dirty="0">
                <a:latin typeface="+mn-ea"/>
                <a:ea typeface="+mn-ea"/>
              </a:rPr>
              <a:t>placeholder</a:t>
            </a:r>
            <a:r>
              <a:rPr lang="zh-CN" altLang="zh-CN" b="0" dirty="0">
                <a:latin typeface="+mn-ea"/>
                <a:ea typeface="+mn-ea"/>
              </a:rPr>
              <a:t>属性为</a:t>
            </a:r>
            <a:r>
              <a:rPr lang="en-US" altLang="zh-CN" b="0" dirty="0">
                <a:latin typeface="+mn-ea"/>
                <a:ea typeface="+mn-ea"/>
              </a:rPr>
              <a:t>input</a:t>
            </a:r>
            <a:r>
              <a:rPr lang="zh-CN" altLang="zh-CN" b="0" dirty="0">
                <a:latin typeface="+mn-ea"/>
                <a:ea typeface="+mn-ea"/>
              </a:rPr>
              <a:t>类型提供了提示功能，该提示会在空白输入框中出现，当输入框获得焦点时提示消失。该属性适用于</a:t>
            </a:r>
            <a:r>
              <a:rPr lang="en-US" altLang="zh-CN" b="0" dirty="0">
                <a:latin typeface="+mn-ea"/>
                <a:ea typeface="+mn-ea"/>
              </a:rPr>
              <a:t>&lt;input&gt;</a:t>
            </a:r>
            <a:r>
              <a:rPr lang="zh-CN" altLang="zh-CN" b="0" dirty="0">
                <a:latin typeface="+mn-ea"/>
                <a:ea typeface="+mn-ea"/>
              </a:rPr>
              <a:t>标签的</a:t>
            </a:r>
            <a:r>
              <a:rPr lang="en-US" altLang="zh-CN" b="0" dirty="0">
                <a:latin typeface="+mn-ea"/>
                <a:ea typeface="+mn-ea"/>
              </a:rPr>
              <a:t>6</a:t>
            </a:r>
            <a:r>
              <a:rPr lang="zh-CN" altLang="zh-CN" b="0" dirty="0">
                <a:latin typeface="+mn-ea"/>
                <a:ea typeface="+mn-ea"/>
              </a:rPr>
              <a:t>种常见类型：</a:t>
            </a:r>
            <a:r>
              <a:rPr lang="en-US" altLang="zh-CN" b="0" dirty="0">
                <a:latin typeface="+mn-ea"/>
                <a:ea typeface="+mn-ea"/>
              </a:rPr>
              <a:t>text</a:t>
            </a:r>
            <a:r>
              <a:rPr lang="zh-CN" altLang="zh-CN" b="0" dirty="0">
                <a:latin typeface="+mn-ea"/>
                <a:ea typeface="+mn-ea"/>
              </a:rPr>
              <a:t>（单行文本框）、</a:t>
            </a:r>
            <a:r>
              <a:rPr lang="en-US" altLang="zh-CN" b="0" dirty="0">
                <a:latin typeface="+mn-ea"/>
                <a:ea typeface="+mn-ea"/>
              </a:rPr>
              <a:t>search</a:t>
            </a:r>
            <a:r>
              <a:rPr lang="zh-CN" altLang="zh-CN" b="0" dirty="0">
                <a:latin typeface="+mn-ea"/>
                <a:ea typeface="+mn-ea"/>
              </a:rPr>
              <a:t>（搜索框）、</a:t>
            </a:r>
            <a:r>
              <a:rPr lang="en-US" altLang="zh-CN" b="0" dirty="0" err="1">
                <a:latin typeface="+mn-ea"/>
                <a:ea typeface="+mn-ea"/>
              </a:rPr>
              <a:t>url</a:t>
            </a:r>
            <a:r>
              <a:rPr lang="zh-CN" altLang="zh-CN" b="0" dirty="0">
                <a:latin typeface="+mn-ea"/>
                <a:ea typeface="+mn-ea"/>
              </a:rPr>
              <a:t>（</a:t>
            </a:r>
            <a:r>
              <a:rPr lang="en-US" altLang="zh-CN" b="0" dirty="0">
                <a:latin typeface="+mn-ea"/>
                <a:ea typeface="+mn-ea"/>
              </a:rPr>
              <a:t>URL</a:t>
            </a:r>
            <a:r>
              <a:rPr lang="zh-CN" altLang="zh-CN" b="0" dirty="0">
                <a:latin typeface="+mn-ea"/>
                <a:ea typeface="+mn-ea"/>
              </a:rPr>
              <a:t>地址）、</a:t>
            </a:r>
            <a:r>
              <a:rPr lang="en-US" altLang="zh-CN" b="0" dirty="0" err="1">
                <a:latin typeface="+mn-ea"/>
                <a:ea typeface="+mn-ea"/>
              </a:rPr>
              <a:t>tel</a:t>
            </a:r>
            <a:r>
              <a:rPr lang="zh-CN" altLang="zh-CN" b="0" dirty="0">
                <a:latin typeface="+mn-ea"/>
                <a:ea typeface="+mn-ea"/>
              </a:rPr>
              <a:t>（电话）、</a:t>
            </a:r>
            <a:r>
              <a:rPr lang="en-US" altLang="zh-CN" b="0" dirty="0">
                <a:latin typeface="+mn-ea"/>
                <a:ea typeface="+mn-ea"/>
              </a:rPr>
              <a:t>email</a:t>
            </a:r>
            <a:r>
              <a:rPr lang="zh-CN" altLang="zh-CN" b="0" dirty="0">
                <a:latin typeface="+mn-ea"/>
                <a:ea typeface="+mn-ea"/>
              </a:rPr>
              <a:t>（电子邮箱）和</a:t>
            </a:r>
            <a:r>
              <a:rPr lang="en-US" altLang="zh-CN" b="0" dirty="0">
                <a:latin typeface="+mn-ea"/>
                <a:ea typeface="+mn-ea"/>
              </a:rPr>
              <a:t>password</a:t>
            </a:r>
            <a:r>
              <a:rPr lang="zh-CN" altLang="zh-CN" b="0" dirty="0">
                <a:latin typeface="+mn-ea"/>
                <a:ea typeface="+mn-ea"/>
              </a:rPr>
              <a:t>（密码框）。</a:t>
            </a:r>
          </a:p>
          <a:p>
            <a:pPr lvl="1">
              <a:spcBef>
                <a:spcPct val="0"/>
              </a:spcBef>
            </a:pPr>
            <a:r>
              <a:rPr lang="zh-CN" altLang="zh-CN" b="0" dirty="0">
                <a:latin typeface="+mn-ea"/>
                <a:ea typeface="+mn-ea"/>
              </a:rPr>
              <a:t>使用方式是将</a:t>
            </a:r>
            <a:r>
              <a:rPr lang="en-US" altLang="zh-CN" b="0" dirty="0">
                <a:latin typeface="+mn-ea"/>
                <a:ea typeface="+mn-ea"/>
              </a:rPr>
              <a:t>placeholder</a:t>
            </a:r>
            <a:r>
              <a:rPr lang="zh-CN" altLang="zh-CN" b="0" dirty="0">
                <a:latin typeface="+mn-ea"/>
                <a:ea typeface="+mn-ea"/>
              </a:rPr>
              <a:t>属性添加到</a:t>
            </a:r>
            <a:r>
              <a:rPr lang="en-US" altLang="zh-CN" b="0" dirty="0">
                <a:latin typeface="+mn-ea"/>
                <a:ea typeface="+mn-ea"/>
              </a:rPr>
              <a:t>&lt;input&gt;</a:t>
            </a:r>
            <a:r>
              <a:rPr lang="zh-CN" altLang="zh-CN" b="0" dirty="0">
                <a:latin typeface="+mn-ea"/>
                <a:ea typeface="+mn-ea"/>
              </a:rPr>
              <a:t>标签中，并给出提示内容。例如：</a:t>
            </a:r>
          </a:p>
          <a:p>
            <a:pPr marL="0" indent="0">
              <a:buNone/>
            </a:pPr>
            <a:endParaRPr lang="zh-CN" altLang="zh-CN" dirty="0"/>
          </a:p>
          <a:p>
            <a:pPr marL="0" indent="0">
              <a:buNone/>
            </a:pPr>
            <a:endParaRPr lang="zh-CN" altLang="zh-CN" dirty="0"/>
          </a:p>
          <a:p>
            <a:pPr marL="0" indent="0">
              <a:buNone/>
            </a:pPr>
            <a:endParaRPr lang="zh-CN" altLang="en-US" dirty="0"/>
          </a:p>
        </p:txBody>
      </p:sp>
      <p:sp>
        <p:nvSpPr>
          <p:cNvPr id="6" name="文本框 5"/>
          <p:cNvSpPr txBox="1"/>
          <p:nvPr/>
        </p:nvSpPr>
        <p:spPr>
          <a:xfrm>
            <a:off x="1591939" y="4077072"/>
            <a:ext cx="8867775" cy="400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defRPr sz="2000">
                <a:solidFill>
                  <a:srgbClr val="FF0000"/>
                </a:solidFill>
                <a:latin typeface="+mn-ea"/>
              </a:defRPr>
            </a:lvl1pPr>
          </a:lstStyle>
          <a:p>
            <a:r>
              <a:rPr lang="en-US" altLang="zh-CN" dirty="0"/>
              <a:t>&lt;input type="text" name="username" placeholder="</a:t>
            </a:r>
            <a:r>
              <a:rPr lang="zh-CN" altLang="zh-CN" dirty="0"/>
              <a:t>请输入用户名</a:t>
            </a:r>
            <a:r>
              <a:rPr lang="en-US" altLang="zh-CN" dirty="0"/>
              <a:t>" /&gt;</a:t>
            </a:r>
            <a:endParaRPr lang="zh-CN" altLang="en-US" dirty="0"/>
          </a:p>
        </p:txBody>
      </p:sp>
    </p:spTree>
    <p:extLst>
      <p:ext uri="{BB962C8B-B14F-4D97-AF65-F5344CB8AC3E}">
        <p14:creationId xmlns:p14="http://schemas.microsoft.com/office/powerpoint/2010/main" val="1471096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3"/>
          <p:cNvSpPr>
            <a:spLocks noGrp="1"/>
          </p:cNvSpPr>
          <p:nvPr>
            <p:ph type="title"/>
          </p:nvPr>
        </p:nvSpPr>
        <p:spPr/>
        <p:txBody>
          <a:bodyPr/>
          <a:lstStyle/>
          <a:p>
            <a:r>
              <a:rPr lang="en-US" altLang="zh-CN" smtClean="0"/>
              <a:t>6.2.3 HTML5</a:t>
            </a:r>
            <a:r>
              <a:rPr lang="zh-CN" altLang="en-US" smtClean="0"/>
              <a:t>表单新增属性</a:t>
            </a:r>
          </a:p>
        </p:txBody>
      </p:sp>
      <p:sp>
        <p:nvSpPr>
          <p:cNvPr id="125955" name="内容占位符 4"/>
          <p:cNvSpPr>
            <a:spLocks noGrp="1"/>
          </p:cNvSpPr>
          <p:nvPr>
            <p:ph sz="quarter" idx="1"/>
          </p:nvPr>
        </p:nvSpPr>
        <p:spPr>
          <a:xfrm>
            <a:off x="1129830" y="980728"/>
            <a:ext cx="9865096" cy="244827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5. required</a:t>
            </a:r>
            <a:r>
              <a:rPr lang="zh-CN" altLang="zh-CN" dirty="0"/>
              <a:t>属性</a:t>
            </a:r>
          </a:p>
          <a:p>
            <a:pPr lvl="1">
              <a:spcBef>
                <a:spcPct val="0"/>
              </a:spcBef>
            </a:pPr>
            <a:r>
              <a:rPr lang="en-US" altLang="zh-CN" b="0" dirty="0">
                <a:latin typeface="+mn-ea"/>
                <a:ea typeface="+mn-ea"/>
              </a:rPr>
              <a:t>required</a:t>
            </a:r>
            <a:r>
              <a:rPr lang="zh-CN" altLang="zh-CN" b="0" dirty="0">
                <a:latin typeface="+mn-ea"/>
                <a:ea typeface="+mn-ea"/>
              </a:rPr>
              <a:t>属性要求在提交之前必须在输入框内填写内容，提交时输入框不能为空。该属性适用于</a:t>
            </a:r>
            <a:r>
              <a:rPr lang="en-US" altLang="zh-CN" b="0" dirty="0">
                <a:latin typeface="+mn-ea"/>
                <a:ea typeface="+mn-ea"/>
              </a:rPr>
              <a:t>&lt;input&gt;</a:t>
            </a:r>
            <a:r>
              <a:rPr lang="zh-CN" altLang="zh-CN" b="0" dirty="0">
                <a:latin typeface="+mn-ea"/>
                <a:ea typeface="+mn-ea"/>
              </a:rPr>
              <a:t>标签常用的</a:t>
            </a:r>
            <a:r>
              <a:rPr lang="en-US" altLang="zh-CN" b="0" dirty="0">
                <a:latin typeface="+mn-ea"/>
                <a:ea typeface="+mn-ea"/>
              </a:rPr>
              <a:t>11</a:t>
            </a:r>
            <a:r>
              <a:rPr lang="zh-CN" altLang="zh-CN" b="0" dirty="0">
                <a:latin typeface="+mn-ea"/>
                <a:ea typeface="+mn-ea"/>
              </a:rPr>
              <a:t>种类型：</a:t>
            </a:r>
            <a:r>
              <a:rPr lang="en-US" altLang="zh-CN" b="0" dirty="0">
                <a:latin typeface="+mn-ea"/>
                <a:ea typeface="+mn-ea"/>
              </a:rPr>
              <a:t>text</a:t>
            </a:r>
            <a:r>
              <a:rPr lang="zh-CN" altLang="zh-CN" b="0" dirty="0">
                <a:latin typeface="+mn-ea"/>
                <a:ea typeface="+mn-ea"/>
              </a:rPr>
              <a:t>（单行文本框）、</a:t>
            </a:r>
            <a:r>
              <a:rPr lang="en-US" altLang="zh-CN" b="0" dirty="0">
                <a:latin typeface="+mn-ea"/>
                <a:ea typeface="+mn-ea"/>
              </a:rPr>
              <a:t>search</a:t>
            </a:r>
            <a:r>
              <a:rPr lang="zh-CN" altLang="zh-CN" b="0" dirty="0">
                <a:latin typeface="+mn-ea"/>
                <a:ea typeface="+mn-ea"/>
              </a:rPr>
              <a:t>（搜索框）、</a:t>
            </a:r>
            <a:r>
              <a:rPr lang="en-US" altLang="zh-CN" b="0" dirty="0" err="1">
                <a:latin typeface="+mn-ea"/>
                <a:ea typeface="+mn-ea"/>
              </a:rPr>
              <a:t>url</a:t>
            </a:r>
            <a:r>
              <a:rPr lang="zh-CN" altLang="zh-CN" b="0" dirty="0">
                <a:latin typeface="+mn-ea"/>
                <a:ea typeface="+mn-ea"/>
              </a:rPr>
              <a:t>（</a:t>
            </a:r>
            <a:r>
              <a:rPr lang="en-US" altLang="zh-CN" b="0" dirty="0">
                <a:latin typeface="+mn-ea"/>
                <a:ea typeface="+mn-ea"/>
              </a:rPr>
              <a:t>URL</a:t>
            </a:r>
            <a:r>
              <a:rPr lang="zh-CN" altLang="zh-CN" b="0" dirty="0">
                <a:latin typeface="+mn-ea"/>
                <a:ea typeface="+mn-ea"/>
              </a:rPr>
              <a:t>地址）、</a:t>
            </a:r>
            <a:r>
              <a:rPr lang="en-US" altLang="zh-CN" b="0" dirty="0" err="1">
                <a:latin typeface="+mn-ea"/>
                <a:ea typeface="+mn-ea"/>
              </a:rPr>
              <a:t>tel</a:t>
            </a:r>
            <a:r>
              <a:rPr lang="zh-CN" altLang="zh-CN" b="0" dirty="0">
                <a:latin typeface="+mn-ea"/>
                <a:ea typeface="+mn-ea"/>
              </a:rPr>
              <a:t>（电话）、</a:t>
            </a:r>
            <a:r>
              <a:rPr lang="en-US" altLang="zh-CN" b="0" dirty="0">
                <a:latin typeface="+mn-ea"/>
                <a:ea typeface="+mn-ea"/>
              </a:rPr>
              <a:t>email</a:t>
            </a:r>
            <a:r>
              <a:rPr lang="zh-CN" altLang="zh-CN" b="0" dirty="0">
                <a:latin typeface="+mn-ea"/>
                <a:ea typeface="+mn-ea"/>
              </a:rPr>
              <a:t>（电子邮箱）、</a:t>
            </a:r>
            <a:r>
              <a:rPr lang="en-US" altLang="zh-CN" b="0" dirty="0">
                <a:latin typeface="+mn-ea"/>
                <a:ea typeface="+mn-ea"/>
              </a:rPr>
              <a:t>password</a:t>
            </a:r>
            <a:r>
              <a:rPr lang="zh-CN" altLang="zh-CN" b="0" dirty="0">
                <a:latin typeface="+mn-ea"/>
                <a:ea typeface="+mn-ea"/>
              </a:rPr>
              <a:t>（密码框）、</a:t>
            </a:r>
            <a:r>
              <a:rPr lang="en-US" altLang="zh-CN" b="0" dirty="0">
                <a:latin typeface="+mn-ea"/>
                <a:ea typeface="+mn-ea"/>
              </a:rPr>
              <a:t>date pickers</a:t>
            </a:r>
            <a:r>
              <a:rPr lang="zh-CN" altLang="zh-CN" b="0" dirty="0">
                <a:latin typeface="+mn-ea"/>
                <a:ea typeface="+mn-ea"/>
              </a:rPr>
              <a:t>（日期选择器）、</a:t>
            </a:r>
            <a:r>
              <a:rPr lang="en-US" altLang="zh-CN" b="0" dirty="0">
                <a:latin typeface="+mn-ea"/>
                <a:ea typeface="+mn-ea"/>
              </a:rPr>
              <a:t>number</a:t>
            </a:r>
            <a:r>
              <a:rPr lang="zh-CN" altLang="zh-CN" b="0" dirty="0">
                <a:latin typeface="+mn-ea"/>
                <a:ea typeface="+mn-ea"/>
              </a:rPr>
              <a:t>（数值）、</a:t>
            </a:r>
            <a:r>
              <a:rPr lang="en-US" altLang="zh-CN" b="0" dirty="0">
                <a:latin typeface="+mn-ea"/>
                <a:ea typeface="+mn-ea"/>
              </a:rPr>
              <a:t>checkbox</a:t>
            </a:r>
            <a:r>
              <a:rPr lang="zh-CN" altLang="zh-CN" b="0" dirty="0">
                <a:latin typeface="+mn-ea"/>
                <a:ea typeface="+mn-ea"/>
              </a:rPr>
              <a:t>（多选按钮）、</a:t>
            </a:r>
            <a:r>
              <a:rPr lang="en-US" altLang="zh-CN" b="0" dirty="0">
                <a:latin typeface="+mn-ea"/>
                <a:ea typeface="+mn-ea"/>
              </a:rPr>
              <a:t>radio</a:t>
            </a:r>
            <a:r>
              <a:rPr lang="zh-CN" altLang="zh-CN" b="0" dirty="0">
                <a:latin typeface="+mn-ea"/>
                <a:ea typeface="+mn-ea"/>
              </a:rPr>
              <a:t>（单选按钮）和</a:t>
            </a:r>
            <a:r>
              <a:rPr lang="en-US" altLang="zh-CN" b="0" dirty="0">
                <a:latin typeface="+mn-ea"/>
                <a:ea typeface="+mn-ea"/>
              </a:rPr>
              <a:t>file</a:t>
            </a:r>
            <a:r>
              <a:rPr lang="zh-CN" altLang="zh-CN" b="0" dirty="0">
                <a:latin typeface="+mn-ea"/>
                <a:ea typeface="+mn-ea"/>
              </a:rPr>
              <a:t>（上传文件控件）。</a:t>
            </a:r>
          </a:p>
          <a:p>
            <a:pPr lvl="1">
              <a:spcBef>
                <a:spcPct val="0"/>
              </a:spcBef>
            </a:pPr>
            <a:r>
              <a:rPr lang="zh-CN" altLang="zh-CN" b="0" dirty="0">
                <a:latin typeface="+mn-ea"/>
                <a:ea typeface="+mn-ea"/>
              </a:rPr>
              <a:t>例如：</a:t>
            </a:r>
          </a:p>
          <a:p>
            <a:pPr marL="0" indent="0">
              <a:buNone/>
            </a:pPr>
            <a:endParaRPr lang="en-US" altLang="zh-CN" dirty="0"/>
          </a:p>
          <a:p>
            <a:pPr marL="0" indent="0">
              <a:buNone/>
            </a:pPr>
            <a:endParaRPr lang="zh-CN" altLang="zh-CN" dirty="0"/>
          </a:p>
          <a:p>
            <a:pPr marL="0" indent="0">
              <a:buNone/>
            </a:pPr>
            <a:endParaRPr lang="zh-CN" altLang="zh-CN" dirty="0"/>
          </a:p>
          <a:p>
            <a:pPr marL="0" indent="0">
              <a:buNone/>
            </a:pPr>
            <a:endParaRPr lang="zh-CN" altLang="en-US" dirty="0"/>
          </a:p>
        </p:txBody>
      </p:sp>
      <p:sp>
        <p:nvSpPr>
          <p:cNvPr id="6" name="文本框 5"/>
          <p:cNvSpPr txBox="1"/>
          <p:nvPr/>
        </p:nvSpPr>
        <p:spPr>
          <a:xfrm>
            <a:off x="1767985" y="4062263"/>
            <a:ext cx="8869362" cy="461665"/>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zh-CN" altLang="zh-CN" dirty="0"/>
              <a:t>用户名：</a:t>
            </a:r>
            <a:r>
              <a:rPr lang="en-US" altLang="zh-CN" dirty="0"/>
              <a:t>&lt;input type="text" name="</a:t>
            </a:r>
            <a:r>
              <a:rPr lang="en-US" altLang="zh-CN" dirty="0" err="1"/>
              <a:t>usrname</a:t>
            </a:r>
            <a:r>
              <a:rPr lang="en-US" altLang="zh-CN" dirty="0"/>
              <a:t>" required /&gt;</a:t>
            </a:r>
            <a:endParaRPr lang="zh-CN" altLang="en-US" dirty="0"/>
          </a:p>
        </p:txBody>
      </p:sp>
    </p:spTree>
    <p:extLst>
      <p:ext uri="{BB962C8B-B14F-4D97-AF65-F5344CB8AC3E}">
        <p14:creationId xmlns:p14="http://schemas.microsoft.com/office/powerpoint/2010/main" val="610976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3"/>
          <p:cNvSpPr>
            <a:spLocks noGrp="1"/>
          </p:cNvSpPr>
          <p:nvPr>
            <p:ph type="title"/>
          </p:nvPr>
        </p:nvSpPr>
        <p:spPr/>
        <p:txBody>
          <a:bodyPr/>
          <a:lstStyle/>
          <a:p>
            <a:r>
              <a:rPr lang="en-US" altLang="zh-CN" smtClean="0"/>
              <a:t>6.2.3 HTML5</a:t>
            </a:r>
            <a:r>
              <a:rPr lang="zh-CN" altLang="en-US" smtClean="0"/>
              <a:t>表单新增属性</a:t>
            </a:r>
          </a:p>
        </p:txBody>
      </p:sp>
      <p:sp>
        <p:nvSpPr>
          <p:cNvPr id="129027" name="内容占位符 4"/>
          <p:cNvSpPr>
            <a:spLocks noGrp="1"/>
          </p:cNvSpPr>
          <p:nvPr>
            <p:ph sz="quarter" idx="1"/>
          </p:nvPr>
        </p:nvSpPr>
        <p:spPr>
          <a:xfrm>
            <a:off x="825624" y="1052736"/>
            <a:ext cx="9908257" cy="216024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6. max</a:t>
            </a:r>
            <a:r>
              <a:rPr lang="zh-CN" altLang="zh-CN" dirty="0"/>
              <a:t>、</a:t>
            </a:r>
            <a:r>
              <a:rPr lang="en-US" altLang="zh-CN" dirty="0"/>
              <a:t>min</a:t>
            </a:r>
            <a:r>
              <a:rPr lang="zh-CN" altLang="zh-CN" dirty="0"/>
              <a:t>和</a:t>
            </a:r>
            <a:r>
              <a:rPr lang="en-US" altLang="zh-CN" dirty="0"/>
              <a:t>step</a:t>
            </a:r>
            <a:r>
              <a:rPr lang="zh-CN" altLang="zh-CN" dirty="0"/>
              <a:t>属性</a:t>
            </a:r>
          </a:p>
          <a:p>
            <a:pPr lvl="1">
              <a:spcBef>
                <a:spcPct val="0"/>
              </a:spcBef>
            </a:pPr>
            <a:r>
              <a:rPr lang="en-US" altLang="zh-CN" b="0" dirty="0">
                <a:latin typeface="+mn-ea"/>
                <a:ea typeface="+mn-ea"/>
              </a:rPr>
              <a:t>max</a:t>
            </a:r>
            <a:r>
              <a:rPr lang="zh-CN" altLang="zh-CN" b="0" dirty="0">
                <a:latin typeface="+mn-ea"/>
                <a:ea typeface="+mn-ea"/>
              </a:rPr>
              <a:t>和</a:t>
            </a:r>
            <a:r>
              <a:rPr lang="en-US" altLang="zh-CN" b="0" dirty="0">
                <a:latin typeface="+mn-ea"/>
                <a:ea typeface="+mn-ea"/>
              </a:rPr>
              <a:t>min</a:t>
            </a:r>
            <a:r>
              <a:rPr lang="zh-CN" altLang="zh-CN" b="0" dirty="0">
                <a:latin typeface="+mn-ea"/>
                <a:ea typeface="+mn-ea"/>
              </a:rPr>
              <a:t>属性用于为数字或日期的</a:t>
            </a:r>
            <a:r>
              <a:rPr lang="en-US" altLang="zh-CN" b="0" dirty="0">
                <a:latin typeface="+mn-ea"/>
                <a:ea typeface="+mn-ea"/>
              </a:rPr>
              <a:t>input</a:t>
            </a:r>
            <a:r>
              <a:rPr lang="zh-CN" altLang="zh-CN" b="0" dirty="0">
                <a:latin typeface="+mn-ea"/>
                <a:ea typeface="+mn-ea"/>
              </a:rPr>
              <a:t>类型规定所允许的数值范围：其中</a:t>
            </a:r>
            <a:r>
              <a:rPr lang="en-US" altLang="zh-CN" b="0" dirty="0">
                <a:latin typeface="+mn-ea"/>
                <a:ea typeface="+mn-ea"/>
              </a:rPr>
              <a:t>max</a:t>
            </a:r>
            <a:r>
              <a:rPr lang="zh-CN" altLang="zh-CN" b="0" dirty="0">
                <a:latin typeface="+mn-ea"/>
                <a:ea typeface="+mn-ea"/>
              </a:rPr>
              <a:t>规定最大值，</a:t>
            </a:r>
            <a:r>
              <a:rPr lang="en-US" altLang="zh-CN" b="0" dirty="0">
                <a:latin typeface="+mn-ea"/>
                <a:ea typeface="+mn-ea"/>
              </a:rPr>
              <a:t>min</a:t>
            </a:r>
            <a:r>
              <a:rPr lang="zh-CN" altLang="zh-CN" b="0" dirty="0">
                <a:latin typeface="+mn-ea"/>
                <a:ea typeface="+mn-ea"/>
              </a:rPr>
              <a:t>规定最小值，</a:t>
            </a:r>
            <a:r>
              <a:rPr lang="en-US" altLang="zh-CN" b="0" dirty="0">
                <a:latin typeface="+mn-ea"/>
                <a:ea typeface="+mn-ea"/>
              </a:rPr>
              <a:t>step</a:t>
            </a:r>
            <a:r>
              <a:rPr lang="zh-CN" altLang="zh-CN" b="0" dirty="0">
                <a:latin typeface="+mn-ea"/>
                <a:ea typeface="+mn-ea"/>
              </a:rPr>
              <a:t>属性规定数字间隔。</a:t>
            </a:r>
            <a:r>
              <a:rPr lang="en-US" altLang="zh-CN" b="0" dirty="0">
                <a:latin typeface="+mn-ea"/>
                <a:ea typeface="+mn-ea"/>
              </a:rPr>
              <a:t>max</a:t>
            </a:r>
            <a:r>
              <a:rPr lang="zh-CN" altLang="zh-CN" b="0" dirty="0">
                <a:latin typeface="+mn-ea"/>
                <a:ea typeface="+mn-ea"/>
              </a:rPr>
              <a:t>、</a:t>
            </a:r>
            <a:r>
              <a:rPr lang="en-US" altLang="zh-CN" b="0" dirty="0">
                <a:latin typeface="+mn-ea"/>
                <a:ea typeface="+mn-ea"/>
              </a:rPr>
              <a:t>min</a:t>
            </a:r>
            <a:r>
              <a:rPr lang="zh-CN" altLang="zh-CN" b="0" dirty="0">
                <a:latin typeface="+mn-ea"/>
                <a:ea typeface="+mn-ea"/>
              </a:rPr>
              <a:t>和</a:t>
            </a:r>
            <a:r>
              <a:rPr lang="en-US" altLang="zh-CN" b="0" dirty="0">
                <a:latin typeface="+mn-ea"/>
                <a:ea typeface="+mn-ea"/>
              </a:rPr>
              <a:t>step</a:t>
            </a:r>
            <a:r>
              <a:rPr lang="zh-CN" altLang="zh-CN" b="0" dirty="0">
                <a:latin typeface="+mn-ea"/>
                <a:ea typeface="+mn-ea"/>
              </a:rPr>
              <a:t>属性均适用于</a:t>
            </a:r>
            <a:r>
              <a:rPr lang="en-US" altLang="zh-CN" b="0" dirty="0">
                <a:latin typeface="+mn-ea"/>
                <a:ea typeface="+mn-ea"/>
              </a:rPr>
              <a:t>3</a:t>
            </a:r>
            <a:r>
              <a:rPr lang="zh-CN" altLang="zh-CN" b="0" dirty="0">
                <a:latin typeface="+mn-ea"/>
                <a:ea typeface="+mn-ea"/>
              </a:rPr>
              <a:t>种类型的</a:t>
            </a:r>
            <a:r>
              <a:rPr lang="en-US" altLang="zh-CN" b="0" dirty="0">
                <a:latin typeface="+mn-ea"/>
                <a:ea typeface="+mn-ea"/>
              </a:rPr>
              <a:t>&lt;input&gt;</a:t>
            </a:r>
            <a:r>
              <a:rPr lang="zh-CN" altLang="zh-CN" b="0" dirty="0">
                <a:latin typeface="+mn-ea"/>
                <a:ea typeface="+mn-ea"/>
              </a:rPr>
              <a:t>标签：</a:t>
            </a:r>
            <a:r>
              <a:rPr lang="en-US" altLang="zh-CN" b="0" dirty="0">
                <a:latin typeface="+mn-ea"/>
                <a:ea typeface="+mn-ea"/>
              </a:rPr>
              <a:t>date pickers</a:t>
            </a:r>
            <a:r>
              <a:rPr lang="zh-CN" altLang="zh-CN" b="0" dirty="0">
                <a:latin typeface="+mn-ea"/>
                <a:ea typeface="+mn-ea"/>
              </a:rPr>
              <a:t>（日期选择器）、</a:t>
            </a:r>
            <a:r>
              <a:rPr lang="en-US" altLang="zh-CN" b="0" dirty="0">
                <a:latin typeface="+mn-ea"/>
                <a:ea typeface="+mn-ea"/>
              </a:rPr>
              <a:t>number</a:t>
            </a:r>
            <a:r>
              <a:rPr lang="zh-CN" altLang="zh-CN" b="0" dirty="0">
                <a:latin typeface="+mn-ea"/>
                <a:ea typeface="+mn-ea"/>
              </a:rPr>
              <a:t>（数值）和</a:t>
            </a:r>
            <a:r>
              <a:rPr lang="en-US" altLang="zh-CN" b="0" dirty="0">
                <a:latin typeface="+mn-ea"/>
                <a:ea typeface="+mn-ea"/>
              </a:rPr>
              <a:t>range</a:t>
            </a:r>
            <a:r>
              <a:rPr lang="zh-CN" altLang="zh-CN" b="0" dirty="0">
                <a:latin typeface="+mn-ea"/>
                <a:ea typeface="+mn-ea"/>
              </a:rPr>
              <a:t>（数值范围）。</a:t>
            </a:r>
          </a:p>
          <a:p>
            <a:pPr lvl="1">
              <a:spcBef>
                <a:spcPct val="0"/>
              </a:spcBef>
            </a:pPr>
            <a:r>
              <a:rPr lang="zh-CN" altLang="zh-CN" b="0" dirty="0">
                <a:latin typeface="+mn-ea"/>
                <a:ea typeface="+mn-ea"/>
              </a:rPr>
              <a:t>这三个属性使用时不分先后顺序，例如：</a:t>
            </a:r>
          </a:p>
          <a:p>
            <a:pPr marL="0" indent="0">
              <a:buNone/>
            </a:pPr>
            <a:endParaRPr lang="en-US" altLang="zh-CN" dirty="0"/>
          </a:p>
          <a:p>
            <a:pPr marL="0" indent="0">
              <a:buNone/>
            </a:pPr>
            <a:endParaRPr lang="zh-CN" altLang="zh-CN" dirty="0"/>
          </a:p>
          <a:p>
            <a:pPr marL="0" indent="0">
              <a:buNone/>
            </a:pPr>
            <a:endParaRPr lang="zh-CN" altLang="zh-CN" dirty="0"/>
          </a:p>
          <a:p>
            <a:pPr marL="0" indent="0">
              <a:buNone/>
            </a:pPr>
            <a:endParaRPr lang="zh-CN" altLang="en-US" dirty="0"/>
          </a:p>
        </p:txBody>
      </p:sp>
      <p:sp>
        <p:nvSpPr>
          <p:cNvPr id="6" name="文本框 5"/>
          <p:cNvSpPr txBox="1"/>
          <p:nvPr/>
        </p:nvSpPr>
        <p:spPr>
          <a:xfrm>
            <a:off x="1417861" y="3468043"/>
            <a:ext cx="8869362" cy="461665"/>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en-US" altLang="zh-CN" dirty="0"/>
              <a:t>&lt;input type="number" max="100" min="0" step="20" /&gt;</a:t>
            </a:r>
            <a:endParaRPr lang="zh-CN" altLang="en-US" dirty="0"/>
          </a:p>
        </p:txBody>
      </p:sp>
      <p:sp>
        <p:nvSpPr>
          <p:cNvPr id="2" name="矩形 1"/>
          <p:cNvSpPr/>
          <p:nvPr/>
        </p:nvSpPr>
        <p:spPr>
          <a:xfrm>
            <a:off x="1345071" y="4540251"/>
            <a:ext cx="88693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u"/>
            </a:pPr>
            <a:r>
              <a:rPr lang="zh-CN" altLang="zh-CN" sz="2000" dirty="0">
                <a:solidFill>
                  <a:schemeClr val="accent2"/>
                </a:solidFill>
                <a:latin typeface="+mn-lt"/>
                <a:ea typeface="+mn-ea"/>
              </a:rPr>
              <a:t>上述代码表示在数值输入框中允许输入的最小值为</a:t>
            </a:r>
            <a:r>
              <a:rPr lang="en-US" altLang="zh-CN" sz="2000" dirty="0">
                <a:solidFill>
                  <a:schemeClr val="accent2"/>
                </a:solidFill>
                <a:latin typeface="+mn-lt"/>
                <a:ea typeface="+mn-ea"/>
              </a:rPr>
              <a:t>0</a:t>
            </a:r>
            <a:r>
              <a:rPr lang="zh-CN" altLang="zh-CN" sz="2000" dirty="0">
                <a:solidFill>
                  <a:schemeClr val="accent2"/>
                </a:solidFill>
                <a:latin typeface="+mn-lt"/>
                <a:ea typeface="+mn-ea"/>
              </a:rPr>
              <a:t>，最大值为</a:t>
            </a:r>
            <a:r>
              <a:rPr lang="en-US" altLang="zh-CN" sz="2000" dirty="0">
                <a:solidFill>
                  <a:schemeClr val="accent2"/>
                </a:solidFill>
                <a:latin typeface="+mn-lt"/>
                <a:ea typeface="+mn-ea"/>
              </a:rPr>
              <a:t>100</a:t>
            </a:r>
            <a:r>
              <a:rPr lang="zh-CN" altLang="zh-CN" sz="2000" dirty="0">
                <a:solidFill>
                  <a:schemeClr val="accent2"/>
                </a:solidFill>
                <a:latin typeface="+mn-lt"/>
                <a:ea typeface="+mn-ea"/>
              </a:rPr>
              <a:t>。并且数字间隔为</a:t>
            </a:r>
            <a:r>
              <a:rPr lang="en-US" altLang="zh-CN" sz="2000" dirty="0">
                <a:solidFill>
                  <a:schemeClr val="accent2"/>
                </a:solidFill>
                <a:latin typeface="+mn-lt"/>
                <a:ea typeface="+mn-ea"/>
              </a:rPr>
              <a:t>20</a:t>
            </a:r>
            <a:r>
              <a:rPr lang="zh-CN" altLang="zh-CN" sz="2000" dirty="0">
                <a:solidFill>
                  <a:schemeClr val="accent2"/>
                </a:solidFill>
                <a:latin typeface="+mn-lt"/>
                <a:ea typeface="+mn-ea"/>
              </a:rPr>
              <a:t>，表示只能输入</a:t>
            </a:r>
            <a:r>
              <a:rPr lang="en-US" altLang="zh-CN" sz="2000" dirty="0">
                <a:solidFill>
                  <a:schemeClr val="accent2"/>
                </a:solidFill>
                <a:latin typeface="+mn-lt"/>
                <a:ea typeface="+mn-ea"/>
              </a:rPr>
              <a:t>0</a:t>
            </a:r>
            <a:r>
              <a:rPr lang="zh-CN" altLang="zh-CN" sz="2000" dirty="0">
                <a:solidFill>
                  <a:schemeClr val="accent2"/>
                </a:solidFill>
                <a:latin typeface="+mn-lt"/>
                <a:ea typeface="+mn-ea"/>
              </a:rPr>
              <a:t>、</a:t>
            </a:r>
            <a:r>
              <a:rPr lang="en-US" altLang="zh-CN" sz="2000" dirty="0">
                <a:solidFill>
                  <a:schemeClr val="accent2"/>
                </a:solidFill>
                <a:latin typeface="+mn-lt"/>
                <a:ea typeface="+mn-ea"/>
              </a:rPr>
              <a:t>20</a:t>
            </a:r>
            <a:r>
              <a:rPr lang="zh-CN" altLang="zh-CN" sz="2000" dirty="0">
                <a:solidFill>
                  <a:schemeClr val="accent2"/>
                </a:solidFill>
                <a:latin typeface="+mn-lt"/>
                <a:ea typeface="+mn-ea"/>
              </a:rPr>
              <a:t>、</a:t>
            </a:r>
            <a:r>
              <a:rPr lang="en-US" altLang="zh-CN" sz="2000" dirty="0">
                <a:solidFill>
                  <a:schemeClr val="accent2"/>
                </a:solidFill>
                <a:latin typeface="+mn-lt"/>
                <a:ea typeface="+mn-ea"/>
              </a:rPr>
              <a:t>40</a:t>
            </a:r>
            <a:r>
              <a:rPr lang="zh-CN" altLang="zh-CN" sz="2000" dirty="0">
                <a:solidFill>
                  <a:schemeClr val="accent2"/>
                </a:solidFill>
                <a:latin typeface="+mn-lt"/>
                <a:ea typeface="+mn-ea"/>
              </a:rPr>
              <a:t>、</a:t>
            </a:r>
            <a:r>
              <a:rPr lang="en-US" altLang="zh-CN" sz="2000" dirty="0">
                <a:solidFill>
                  <a:schemeClr val="accent2"/>
                </a:solidFill>
                <a:latin typeface="+mn-lt"/>
                <a:ea typeface="+mn-ea"/>
              </a:rPr>
              <a:t>60</a:t>
            </a:r>
            <a:r>
              <a:rPr lang="zh-CN" altLang="zh-CN" sz="2000" dirty="0">
                <a:solidFill>
                  <a:schemeClr val="accent2"/>
                </a:solidFill>
                <a:latin typeface="+mn-lt"/>
                <a:ea typeface="+mn-ea"/>
              </a:rPr>
              <a:t>、</a:t>
            </a:r>
            <a:r>
              <a:rPr lang="en-US" altLang="zh-CN" sz="2000" dirty="0">
                <a:solidFill>
                  <a:schemeClr val="accent2"/>
                </a:solidFill>
                <a:latin typeface="+mn-lt"/>
                <a:ea typeface="+mn-ea"/>
              </a:rPr>
              <a:t>80</a:t>
            </a:r>
            <a:r>
              <a:rPr lang="zh-CN" altLang="zh-CN" sz="2000" dirty="0">
                <a:solidFill>
                  <a:schemeClr val="accent2"/>
                </a:solidFill>
                <a:latin typeface="+mn-lt"/>
                <a:ea typeface="+mn-ea"/>
              </a:rPr>
              <a:t>和</a:t>
            </a:r>
            <a:r>
              <a:rPr lang="en-US" altLang="zh-CN" sz="2000" dirty="0">
                <a:solidFill>
                  <a:schemeClr val="accent2"/>
                </a:solidFill>
                <a:latin typeface="+mn-lt"/>
                <a:ea typeface="+mn-ea"/>
              </a:rPr>
              <a:t>100</a:t>
            </a:r>
            <a:r>
              <a:rPr lang="zh-CN" altLang="zh-CN" sz="2000" dirty="0">
                <a:solidFill>
                  <a:schemeClr val="accent2"/>
                </a:solidFill>
                <a:latin typeface="+mn-lt"/>
                <a:ea typeface="+mn-ea"/>
              </a:rPr>
              <a:t>。</a:t>
            </a:r>
          </a:p>
        </p:txBody>
      </p:sp>
    </p:spTree>
    <p:extLst>
      <p:ext uri="{BB962C8B-B14F-4D97-AF65-F5344CB8AC3E}">
        <p14:creationId xmlns:p14="http://schemas.microsoft.com/office/powerpoint/2010/main" val="2408328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3"/>
          <p:cNvSpPr>
            <a:spLocks noGrp="1"/>
          </p:cNvSpPr>
          <p:nvPr>
            <p:ph type="title"/>
          </p:nvPr>
        </p:nvSpPr>
        <p:spPr/>
        <p:txBody>
          <a:bodyPr/>
          <a:lstStyle/>
          <a:p>
            <a:r>
              <a:rPr lang="en-US" altLang="zh-CN" smtClean="0"/>
              <a:t>6.2.3 HTML5</a:t>
            </a:r>
            <a:r>
              <a:rPr lang="zh-CN" altLang="en-US" smtClean="0"/>
              <a:t>表单新增属性</a:t>
            </a:r>
          </a:p>
        </p:txBody>
      </p:sp>
      <p:sp>
        <p:nvSpPr>
          <p:cNvPr id="132099" name="内容占位符 4"/>
          <p:cNvSpPr>
            <a:spLocks noGrp="1"/>
          </p:cNvSpPr>
          <p:nvPr>
            <p:ph sz="quarter" idx="1"/>
          </p:nvPr>
        </p:nvSpPr>
        <p:spPr>
          <a:xfrm>
            <a:off x="998525" y="1052736"/>
            <a:ext cx="10601349" cy="15121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zh-CN" dirty="0"/>
              <a:t>7. multiple</a:t>
            </a:r>
            <a:r>
              <a:rPr lang="zh-CN" altLang="zh-CN" dirty="0"/>
              <a:t>属性</a:t>
            </a:r>
          </a:p>
          <a:p>
            <a:pPr lvl="1">
              <a:spcBef>
                <a:spcPct val="0"/>
              </a:spcBef>
            </a:pPr>
            <a:r>
              <a:rPr lang="en-US" altLang="zh-CN" b="0" dirty="0">
                <a:latin typeface="+mn-ea"/>
                <a:ea typeface="+mn-ea"/>
              </a:rPr>
              <a:t>multiple</a:t>
            </a:r>
            <a:r>
              <a:rPr lang="zh-CN" altLang="zh-CN" b="0" dirty="0">
                <a:latin typeface="+mn-ea"/>
                <a:ea typeface="+mn-ea"/>
              </a:rPr>
              <a:t>属性可以允许</a:t>
            </a:r>
            <a:r>
              <a:rPr lang="en-US" altLang="zh-CN" b="0" dirty="0">
                <a:latin typeface="+mn-ea"/>
                <a:ea typeface="+mn-ea"/>
              </a:rPr>
              <a:t>&lt;input&gt;</a:t>
            </a:r>
            <a:r>
              <a:rPr lang="zh-CN" altLang="zh-CN" b="0" dirty="0">
                <a:latin typeface="+mn-ea"/>
                <a:ea typeface="+mn-ea"/>
              </a:rPr>
              <a:t>标签同时输入多个值。该属性只适用于</a:t>
            </a:r>
            <a:r>
              <a:rPr lang="en-US" altLang="zh-CN" b="0" dirty="0">
                <a:latin typeface="+mn-ea"/>
                <a:ea typeface="+mn-ea"/>
              </a:rPr>
              <a:t>2</a:t>
            </a:r>
            <a:r>
              <a:rPr lang="zh-CN" altLang="zh-CN" b="0" dirty="0">
                <a:latin typeface="+mn-ea"/>
                <a:ea typeface="+mn-ea"/>
              </a:rPr>
              <a:t>种类型的</a:t>
            </a:r>
            <a:r>
              <a:rPr lang="en-US" altLang="zh-CN" b="0" dirty="0">
                <a:latin typeface="+mn-ea"/>
                <a:ea typeface="+mn-ea"/>
              </a:rPr>
              <a:t>&lt;input&gt;</a:t>
            </a:r>
            <a:r>
              <a:rPr lang="zh-CN" altLang="zh-CN" b="0" dirty="0">
                <a:latin typeface="+mn-ea"/>
                <a:ea typeface="+mn-ea"/>
              </a:rPr>
              <a:t>标签：</a:t>
            </a:r>
            <a:r>
              <a:rPr lang="en-US" altLang="zh-CN" b="0" dirty="0">
                <a:latin typeface="+mn-ea"/>
                <a:ea typeface="+mn-ea"/>
              </a:rPr>
              <a:t>email</a:t>
            </a:r>
            <a:r>
              <a:rPr lang="zh-CN" altLang="zh-CN" b="0" dirty="0">
                <a:latin typeface="+mn-ea"/>
                <a:ea typeface="+mn-ea"/>
              </a:rPr>
              <a:t>（电子邮箱）和</a:t>
            </a:r>
            <a:r>
              <a:rPr lang="en-US" altLang="zh-CN" b="0" dirty="0">
                <a:latin typeface="+mn-ea"/>
                <a:ea typeface="+mn-ea"/>
              </a:rPr>
              <a:t>file</a:t>
            </a:r>
            <a:r>
              <a:rPr lang="zh-CN" altLang="zh-CN" b="0" dirty="0">
                <a:latin typeface="+mn-ea"/>
                <a:ea typeface="+mn-ea"/>
              </a:rPr>
              <a:t>（上传文件控件）。</a:t>
            </a:r>
          </a:p>
          <a:p>
            <a:pPr lvl="1">
              <a:spcBef>
                <a:spcPct val="0"/>
              </a:spcBef>
            </a:pPr>
            <a:r>
              <a:rPr lang="zh-CN" altLang="zh-CN" b="0" dirty="0">
                <a:latin typeface="+mn-ea"/>
                <a:ea typeface="+mn-ea"/>
              </a:rPr>
              <a:t>例如：</a:t>
            </a:r>
          </a:p>
          <a:p>
            <a:pPr marL="0" indent="0">
              <a:buNone/>
            </a:pPr>
            <a:endParaRPr lang="en-US" altLang="zh-CN" dirty="0"/>
          </a:p>
          <a:p>
            <a:pPr marL="0" indent="0">
              <a:buNone/>
            </a:pPr>
            <a:endParaRPr lang="zh-CN" altLang="zh-CN" dirty="0"/>
          </a:p>
          <a:p>
            <a:pPr marL="0" indent="0">
              <a:buNone/>
            </a:pPr>
            <a:endParaRPr lang="zh-CN" altLang="zh-CN" dirty="0"/>
          </a:p>
          <a:p>
            <a:pPr marL="0" indent="0">
              <a:buNone/>
            </a:pPr>
            <a:endParaRPr lang="zh-CN" altLang="en-US" dirty="0"/>
          </a:p>
        </p:txBody>
      </p:sp>
      <p:sp>
        <p:nvSpPr>
          <p:cNvPr id="6" name="文本框 5"/>
          <p:cNvSpPr txBox="1"/>
          <p:nvPr/>
        </p:nvSpPr>
        <p:spPr>
          <a:xfrm>
            <a:off x="1489869" y="2924944"/>
            <a:ext cx="8869362" cy="461665"/>
          </a:xfrm>
          <a:prstGeom prst="rect">
            <a:avLst/>
          </a:prstGeom>
          <a:solidFill>
            <a:srgbClr val="FFFF66"/>
          </a:solidFill>
          <a:ln w="38100">
            <a:solidFill>
              <a:srgbClr val="FF0000"/>
            </a:solidFill>
            <a:miter lim="800000"/>
            <a:headEnd/>
            <a:tailEnd/>
          </a:ln>
        </p:spPr>
        <p:txBody>
          <a:bodyPr wrap="square">
            <a:spAutoFit/>
          </a:bodyPr>
          <a:lstStyle>
            <a:defPPr>
              <a:defRPr lang="zh-CN"/>
            </a:defPPr>
            <a:lvl1pPr eaLnBrk="1" hangingPunct="1">
              <a:lnSpc>
                <a:spcPct val="120000"/>
              </a:lnSpc>
              <a:spcBef>
                <a:spcPct val="20000"/>
              </a:spcBef>
              <a:buClr>
                <a:schemeClr val="bg2"/>
              </a:buClr>
              <a:buSzPct val="75000"/>
              <a:defRPr sz="2000" b="0">
                <a:solidFill>
                  <a:srgbClr val="7030A0"/>
                </a:solidFill>
                <a:latin typeface="+mn-ea"/>
                <a:ea typeface="宋体" pitchFamily="2" charset="-122"/>
              </a:defRPr>
            </a:lvl1pPr>
            <a:lvl2pPr marL="742950" indent="-285750" eaLnBrk="0" hangingPunct="0">
              <a:defRPr sz="3600" b="1">
                <a:solidFill>
                  <a:schemeClr val="tx1"/>
                </a:solidFill>
                <a:latin typeface="Franklin Gothic Medium" panose="020B0603020102020204" pitchFamily="34" charset="0"/>
                <a:ea typeface="宋体" panose="02010600030101010101" pitchFamily="2" charset="-122"/>
              </a:defRPr>
            </a:lvl2pPr>
            <a:lvl3pPr marL="1143000" indent="-228600" eaLnBrk="0" hangingPunct="0">
              <a:defRPr sz="3600" b="1">
                <a:solidFill>
                  <a:schemeClr val="tx1"/>
                </a:solidFill>
                <a:latin typeface="Franklin Gothic Medium" panose="020B0603020102020204" pitchFamily="34" charset="0"/>
                <a:ea typeface="宋体" panose="02010600030101010101" pitchFamily="2" charset="-122"/>
              </a:defRPr>
            </a:lvl3pPr>
            <a:lvl4pPr marL="1600200" indent="-228600" eaLnBrk="0" hangingPunct="0">
              <a:defRPr sz="3600" b="1">
                <a:solidFill>
                  <a:schemeClr val="tx1"/>
                </a:solidFill>
                <a:latin typeface="Franklin Gothic Medium" panose="020B0603020102020204" pitchFamily="34" charset="0"/>
                <a:ea typeface="宋体" panose="02010600030101010101" pitchFamily="2" charset="-122"/>
              </a:defRPr>
            </a:lvl4pPr>
            <a:lvl5pPr marL="2057400" indent="-228600" eaLnBrk="0" hangingPunct="0">
              <a:defRPr sz="3600" b="1">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Franklin Gothic Medium" panose="020B0603020102020204" pitchFamily="34" charset="0"/>
                <a:ea typeface="宋体" panose="02010600030101010101" pitchFamily="2" charset="-122"/>
              </a:defRPr>
            </a:lvl9pPr>
          </a:lstStyle>
          <a:p>
            <a:r>
              <a:rPr lang="zh-CN" altLang="zh-CN" dirty="0"/>
              <a:t>选择文件：</a:t>
            </a:r>
            <a:r>
              <a:rPr lang="en-US" altLang="zh-CN" dirty="0"/>
              <a:t>&lt;input type="file" name="file" multiple /&gt;</a:t>
            </a:r>
            <a:endParaRPr lang="zh-CN" altLang="en-US" dirty="0"/>
          </a:p>
        </p:txBody>
      </p:sp>
      <p:sp>
        <p:nvSpPr>
          <p:cNvPr id="132101" name="矩形 1"/>
          <p:cNvSpPr>
            <a:spLocks noChangeArrowheads="1"/>
          </p:cNvSpPr>
          <p:nvPr/>
        </p:nvSpPr>
        <p:spPr bwMode="auto">
          <a:xfrm>
            <a:off x="1705893" y="4034681"/>
            <a:ext cx="88693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Font typeface="Wingdings" panose="05000000000000000000" pitchFamily="2" charset="2"/>
              <a:buChar char="u"/>
            </a:pPr>
            <a:r>
              <a:rPr lang="zh-CN" altLang="zh-CN" sz="2000" dirty="0">
                <a:solidFill>
                  <a:schemeClr val="accent2"/>
                </a:solidFill>
                <a:latin typeface="+mn-lt"/>
                <a:ea typeface="+mn-ea"/>
              </a:rPr>
              <a:t>其中</a:t>
            </a:r>
            <a:r>
              <a:rPr lang="en-US" altLang="zh-CN" sz="2000" dirty="0">
                <a:solidFill>
                  <a:schemeClr val="accent2"/>
                </a:solidFill>
                <a:latin typeface="+mn-lt"/>
                <a:ea typeface="+mn-ea"/>
              </a:rPr>
              <a:t>multiple</a:t>
            </a:r>
            <a:r>
              <a:rPr lang="zh-CN" altLang="zh-CN" sz="2000" dirty="0">
                <a:solidFill>
                  <a:schemeClr val="accent2"/>
                </a:solidFill>
                <a:latin typeface="+mn-lt"/>
                <a:ea typeface="+mn-ea"/>
              </a:rPr>
              <a:t>属性为简写形式，完整的写法是</a:t>
            </a:r>
            <a:r>
              <a:rPr lang="en-US" altLang="zh-CN" sz="2000" dirty="0">
                <a:solidFill>
                  <a:schemeClr val="accent2"/>
                </a:solidFill>
                <a:latin typeface="+mn-lt"/>
                <a:ea typeface="+mn-ea"/>
              </a:rPr>
              <a:t>multiple ="multiple"</a:t>
            </a:r>
            <a:r>
              <a:rPr lang="zh-CN" altLang="zh-CN" sz="2000" dirty="0">
                <a:solidFill>
                  <a:schemeClr val="accent2"/>
                </a:solidFill>
                <a:latin typeface="+mn-lt"/>
                <a:ea typeface="+mn-ea"/>
              </a:rPr>
              <a:t>。</a:t>
            </a:r>
          </a:p>
        </p:txBody>
      </p:sp>
    </p:spTree>
    <p:extLst>
      <p:ext uri="{BB962C8B-B14F-4D97-AF65-F5344CB8AC3E}">
        <p14:creationId xmlns:p14="http://schemas.microsoft.com/office/powerpoint/2010/main" val="104284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GENSWF_SLIDE_TITLE" val="7.4 表单控件"/>
  <p:tag name="GENSWF_ADVANCE_TIME" val="0.00"/>
  <p:tag name="ISPRING_SLIDE_INDENT_LEVEL" val="0"/>
  <p:tag name="ISPRING_CUSTOM_TIMING_USED" val="0"/>
</p:tagLst>
</file>

<file path=ppt/tags/tag10.xml><?xml version="1.0" encoding="utf-8"?>
<p:tagLst xmlns:a="http://schemas.openxmlformats.org/drawingml/2006/main" xmlns:r="http://schemas.openxmlformats.org/officeDocument/2006/relationships" xmlns:p="http://schemas.openxmlformats.org/presentationml/2006/main">
  <p:tag name="GENSWF_SLIDE_TITLE" val="7.1 表格标签"/>
  <p:tag name="GENSWF_ADVANCE_TIME" val="0.00"/>
  <p:tag name="ISPRING_SLIDE_INDENT_LEVEL" val="0"/>
  <p:tag name="ISPRING_CUSTOM_TIMING_USED" val="0"/>
</p:tagLst>
</file>

<file path=ppt/tags/tag11.xml><?xml version="1.0" encoding="utf-8"?>
<p:tagLst xmlns:a="http://schemas.openxmlformats.org/drawingml/2006/main" xmlns:r="http://schemas.openxmlformats.org/officeDocument/2006/relationships" xmlns:p="http://schemas.openxmlformats.org/presentationml/2006/main">
  <p:tag name="GENSWF_SLIDE_TITLE" val="7.1 表格标签"/>
  <p:tag name="GENSWF_ADVANCE_TIME" val="0.00"/>
  <p:tag name="ISPRING_SLIDE_INDENT_LEVEL" val="0"/>
  <p:tag name="ISPRING_CUSTOM_TIMING_USED" val="0"/>
</p:tagLst>
</file>

<file path=ppt/tags/tag12.xml><?xml version="1.0" encoding="utf-8"?>
<p:tagLst xmlns:a="http://schemas.openxmlformats.org/drawingml/2006/main" xmlns:r="http://schemas.openxmlformats.org/officeDocument/2006/relationships" xmlns:p="http://schemas.openxmlformats.org/presentationml/2006/main">
  <p:tag name="GENSWF_SLIDE_TITLE" val="7.1 表格标签"/>
  <p:tag name="GENSWF_ADVANCE_TIME" val="0.00"/>
  <p:tag name="ISPRING_SLIDE_INDENT_LEVEL" val="0"/>
  <p:tag name="ISPRING_CUSTOM_TIMING_USED" val="0"/>
</p:tagLst>
</file>

<file path=ppt/tags/tag13.xml><?xml version="1.0" encoding="utf-8"?>
<p:tagLst xmlns:a="http://schemas.openxmlformats.org/drawingml/2006/main" xmlns:r="http://schemas.openxmlformats.org/officeDocument/2006/relationships" xmlns:p="http://schemas.openxmlformats.org/presentationml/2006/main">
  <p:tag name="GENSWF_SLIDE_TITLE" val="7.1 表格标签"/>
  <p:tag name="GENSWF_ADVANCE_TIME" val="0.00"/>
  <p:tag name="ISPRING_SLIDE_INDENT_LEVEL" val="0"/>
  <p:tag name="ISPRING_CUSTOM_TIMING_USED" val="0"/>
</p:tagLst>
</file>

<file path=ppt/tags/tag2.xml><?xml version="1.0" encoding="utf-8"?>
<p:tagLst xmlns:a="http://schemas.openxmlformats.org/drawingml/2006/main" xmlns:r="http://schemas.openxmlformats.org/officeDocument/2006/relationships" xmlns:p="http://schemas.openxmlformats.org/presentationml/2006/main">
  <p:tag name="GENSWF_SLIDE_TITLE" val="7.4 表单控件"/>
  <p:tag name="GENSWF_ADVANCE_TIME" val="0.00"/>
  <p:tag name="ISPRING_SLIDE_INDENT_LEVEL" val="0"/>
  <p:tag name="ISPRING_CUSTOM_TIMING_USED" val="0"/>
</p:tagLst>
</file>

<file path=ppt/tags/tag3.xml><?xml version="1.0" encoding="utf-8"?>
<p:tagLst xmlns:a="http://schemas.openxmlformats.org/drawingml/2006/main" xmlns:r="http://schemas.openxmlformats.org/officeDocument/2006/relationships" xmlns:p="http://schemas.openxmlformats.org/presentationml/2006/main">
  <p:tag name="GENSWF_SLIDE_TITLE" val="7.4 表单控件"/>
  <p:tag name="GENSWF_ADVANCE_TIME" val="0.00"/>
  <p:tag name="ISPRING_SLIDE_INDENT_LEVEL" val="0"/>
  <p:tag name="ISPRING_CUSTOM_TIMING_USED" val="0"/>
</p:tagLst>
</file>

<file path=ppt/tags/tag4.xml><?xml version="1.0" encoding="utf-8"?>
<p:tagLst xmlns:a="http://schemas.openxmlformats.org/drawingml/2006/main" xmlns:r="http://schemas.openxmlformats.org/officeDocument/2006/relationships" xmlns:p="http://schemas.openxmlformats.org/presentationml/2006/main">
  <p:tag name="GENSWF_SLIDE_TITLE" val="7.1 表格标签"/>
  <p:tag name="GENSWF_ADVANCE_TIME" val="0.00"/>
  <p:tag name="ISPRING_SLIDE_INDENT_LEVEL" val="0"/>
  <p:tag name="ISPRING_CUSTOM_TIMING_USED" val="0"/>
</p:tagLst>
</file>

<file path=ppt/tags/tag5.xml><?xml version="1.0" encoding="utf-8"?>
<p:tagLst xmlns:a="http://schemas.openxmlformats.org/drawingml/2006/main" xmlns:r="http://schemas.openxmlformats.org/officeDocument/2006/relationships" xmlns:p="http://schemas.openxmlformats.org/presentationml/2006/main">
  <p:tag name="GENSWF_SLIDE_TITLE" val="7.1 表格标签"/>
  <p:tag name="GENSWF_ADVANCE_TIME" val="0.00"/>
  <p:tag name="ISPRING_SLIDE_INDENT_LEVEL" val="0"/>
  <p:tag name="ISPRING_CUSTOM_TIMING_USED" val="0"/>
</p:tagLst>
</file>

<file path=ppt/tags/tag6.xml><?xml version="1.0" encoding="utf-8"?>
<p:tagLst xmlns:a="http://schemas.openxmlformats.org/drawingml/2006/main" xmlns:r="http://schemas.openxmlformats.org/officeDocument/2006/relationships" xmlns:p="http://schemas.openxmlformats.org/presentationml/2006/main">
  <p:tag name="GENSWF_SLIDE_TITLE" val="7.1 表格标签"/>
  <p:tag name="GENSWF_ADVANCE_TIME" val="0.00"/>
  <p:tag name="ISPRING_SLIDE_INDENT_LEVEL" val="0"/>
  <p:tag name="ISPRING_CUSTOM_TIMING_USED" val="0"/>
</p:tagLst>
</file>

<file path=ppt/tags/tag7.xml><?xml version="1.0" encoding="utf-8"?>
<p:tagLst xmlns:a="http://schemas.openxmlformats.org/drawingml/2006/main" xmlns:r="http://schemas.openxmlformats.org/officeDocument/2006/relationships" xmlns:p="http://schemas.openxmlformats.org/presentationml/2006/main">
  <p:tag name="GENSWF_SLIDE_TITLE" val="7.1 表格标签"/>
  <p:tag name="GENSWF_ADVANCE_TIME" val="0.00"/>
  <p:tag name="ISPRING_SLIDE_INDENT_LEVEL" val="0"/>
  <p:tag name="ISPRING_CUSTOM_TIMING_USED" val="0"/>
</p:tagLst>
</file>

<file path=ppt/tags/tag8.xml><?xml version="1.0" encoding="utf-8"?>
<p:tagLst xmlns:a="http://schemas.openxmlformats.org/drawingml/2006/main" xmlns:r="http://schemas.openxmlformats.org/officeDocument/2006/relationships" xmlns:p="http://schemas.openxmlformats.org/presentationml/2006/main">
  <p:tag name="GENSWF_SLIDE_TITLE" val="7.1 表格标签"/>
  <p:tag name="GENSWF_ADVANCE_TIME" val="0.00"/>
  <p:tag name="ISPRING_SLIDE_INDENT_LEVEL" val="0"/>
  <p:tag name="ISPRING_CUSTOM_TIMING_USED" val="0"/>
</p:tagLst>
</file>

<file path=ppt/tags/tag9.xml><?xml version="1.0" encoding="utf-8"?>
<p:tagLst xmlns:a="http://schemas.openxmlformats.org/drawingml/2006/main" xmlns:r="http://schemas.openxmlformats.org/officeDocument/2006/relationships" xmlns:p="http://schemas.openxmlformats.org/presentationml/2006/main">
  <p:tag name="GENSWF_SLIDE_TITLE" val="7.1 表格标签"/>
  <p:tag name="GENSWF_ADVANCE_TIME" val="0.00"/>
  <p:tag name="ISPRING_SLIDE_INDENT_LEVEL" val="0"/>
  <p:tag name="ISPRING_CUSTOM_TIMING_USED" val="0"/>
</p:tagLst>
</file>

<file path=ppt/theme/theme1.xml><?xml version="1.0" encoding="utf-8"?>
<a:theme xmlns:a="http://schemas.openxmlformats.org/drawingml/2006/main" name="1_默认设计模板">
  <a:themeElements>
    <a:clrScheme name="自定义 1">
      <a:dk1>
        <a:srgbClr val="FEAE01"/>
      </a:dk1>
      <a:lt1>
        <a:srgbClr val="37CCCE"/>
      </a:lt1>
      <a:dk2>
        <a:srgbClr val="E25C36"/>
      </a:dk2>
      <a:lt2>
        <a:srgbClr val="C2D432"/>
      </a:lt2>
      <a:accent1>
        <a:srgbClr val="37B223"/>
      </a:accent1>
      <a:accent2>
        <a:srgbClr val="2B2A30"/>
      </a:accent2>
      <a:accent3>
        <a:srgbClr val="E0DFDD"/>
      </a:accent3>
      <a:accent4>
        <a:srgbClr val="746E6F"/>
      </a:accent4>
      <a:accent5>
        <a:srgbClr val="37CCCE"/>
      </a:accent5>
      <a:accent6>
        <a:srgbClr val="2B2A30"/>
      </a:accent6>
      <a:hlink>
        <a:srgbClr val="746E6F"/>
      </a:hlink>
      <a:folHlink>
        <a:srgbClr val="FEAE01"/>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8491</TotalTime>
  <Pages>0</Pages>
  <Words>11025</Words>
  <Characters>0</Characters>
  <Application>Microsoft Office PowerPoint</Application>
  <DocSecurity>0</DocSecurity>
  <PresentationFormat>自定义</PresentationFormat>
  <Lines>0</Lines>
  <Paragraphs>1079</Paragraphs>
  <Slides>146</Slides>
  <Notes>15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146</vt:i4>
      </vt:variant>
    </vt:vector>
  </HeadingPairs>
  <TitlesOfParts>
    <vt:vector size="163" baseType="lpstr">
      <vt:lpstr>Aharoni</vt:lpstr>
      <vt:lpstr>仿宋_GB2312</vt:lpstr>
      <vt:lpstr>黑体</vt:lpstr>
      <vt:lpstr>华文仿宋</vt:lpstr>
      <vt:lpstr>华文楷体</vt:lpstr>
      <vt:lpstr>宋体</vt:lpstr>
      <vt:lpstr>微软雅黑</vt:lpstr>
      <vt:lpstr>Arial</vt:lpstr>
      <vt:lpstr>Calibri</vt:lpstr>
      <vt:lpstr>Comic Sans MS</vt:lpstr>
      <vt:lpstr>Franklin Gothic Medium</vt:lpstr>
      <vt:lpstr>Times New Roman</vt:lpstr>
      <vt:lpstr>Verdana</vt:lpstr>
      <vt:lpstr>Wingdings</vt:lpstr>
      <vt:lpstr>1_默认设计模板</vt:lpstr>
      <vt:lpstr>Microsoft Visio 2003-2010 绘图</vt:lpstr>
      <vt:lpstr>Visio</vt:lpstr>
      <vt:lpstr>第4章 使用HTML+CSS布局网页</vt:lpstr>
      <vt:lpstr>PowerPoint 演示文稿</vt:lpstr>
      <vt:lpstr>第4章  使用HTML+CSS布局网页</vt:lpstr>
      <vt:lpstr>4.1.1 CSS布局相关概念</vt:lpstr>
      <vt:lpstr>4.1.2  CSS三种定位机制</vt:lpstr>
      <vt:lpstr>4.1.2  CSS三种定位机制</vt:lpstr>
      <vt:lpstr>4.2  元素的浮动</vt:lpstr>
      <vt:lpstr>4.2.1 浮动</vt:lpstr>
      <vt:lpstr>4.2.2 浮动常规用法</vt:lpstr>
      <vt:lpstr>4.2.2 浮动常规用法</vt:lpstr>
      <vt:lpstr>4.2.3 浮动的特殊情况</vt:lpstr>
      <vt:lpstr>4.2.3 浮动的特殊情况</vt:lpstr>
      <vt:lpstr>4.2.3 浮动的特殊情况</vt:lpstr>
      <vt:lpstr>4.2.4 与inline­-block的比较</vt:lpstr>
      <vt:lpstr>4.2.5 清除浮动属性</vt:lpstr>
      <vt:lpstr>4.2.5 清除浮动属性</vt:lpstr>
      <vt:lpstr>4.2.5 清除浮动属性</vt:lpstr>
      <vt:lpstr>4.2.5 清除浮动属性</vt:lpstr>
      <vt:lpstr>4.2.5 清除浮动属性</vt:lpstr>
      <vt:lpstr>4.2.5 清除浮动属性</vt:lpstr>
      <vt:lpstr>4.2.6 元素浮动案例实践</vt:lpstr>
      <vt:lpstr>4.3  元素的定位</vt:lpstr>
      <vt:lpstr>4.3  元素的定位</vt:lpstr>
      <vt:lpstr>4.3.1 定位属性（position）</vt:lpstr>
      <vt:lpstr>4.3.1 定位属性（position）</vt:lpstr>
      <vt:lpstr>PowerPoint 演示文稿</vt:lpstr>
      <vt:lpstr>4.3.2 相对定位</vt:lpstr>
      <vt:lpstr>4.3.2 相对定位</vt:lpstr>
      <vt:lpstr>实例</vt:lpstr>
      <vt:lpstr>4.3.3 绝对定位</vt:lpstr>
      <vt:lpstr>4.3.3 绝对定位</vt:lpstr>
      <vt:lpstr>4.3.3 绝对定位</vt:lpstr>
      <vt:lpstr>4.3.3 绝对定位</vt:lpstr>
      <vt:lpstr>4.3.3 绝对定位</vt:lpstr>
      <vt:lpstr>4.3.3 绝对定位</vt:lpstr>
      <vt:lpstr>实例</vt:lpstr>
      <vt:lpstr>4.3.4 固定定位</vt:lpstr>
      <vt:lpstr>4.3.4 固定定位</vt:lpstr>
      <vt:lpstr>4.3.5  z-index</vt:lpstr>
      <vt:lpstr>PowerPoint 演示文稿</vt:lpstr>
      <vt:lpstr>4.3.6 定位元素的居中</vt:lpstr>
      <vt:lpstr>4.3.6 定位元素的居中</vt:lpstr>
      <vt:lpstr>4.3.7 元素定位案例实践</vt:lpstr>
      <vt:lpstr>4.4  图片特点及布局</vt:lpstr>
      <vt:lpstr>4.4.1 图片布局特点</vt:lpstr>
      <vt:lpstr>4.4.2 水平对齐</vt:lpstr>
      <vt:lpstr>4.4.3 垂直对齐</vt:lpstr>
      <vt:lpstr>4.4.3 垂直对齐</vt:lpstr>
      <vt:lpstr>4.4.3 垂直对齐</vt:lpstr>
      <vt:lpstr>4.4.3 垂直对齐</vt:lpstr>
      <vt:lpstr>4.4.3 垂直对齐</vt:lpstr>
      <vt:lpstr>4.4.3 垂直对齐</vt:lpstr>
      <vt:lpstr>4.4.3 垂直对齐</vt:lpstr>
      <vt:lpstr>4.4.3 垂直对齐</vt:lpstr>
      <vt:lpstr>4.4.3 垂直对齐</vt:lpstr>
      <vt:lpstr>4.4.3 垂直对齐</vt:lpstr>
      <vt:lpstr>4.4.3 垂直对齐</vt:lpstr>
      <vt:lpstr>4.4.4 图片布局案例实践</vt:lpstr>
      <vt:lpstr>4.5  表单及布局</vt:lpstr>
      <vt:lpstr>4.5  表单及布局</vt:lpstr>
      <vt:lpstr>4.5  表单及布局</vt:lpstr>
      <vt:lpstr>4.5  表单及布局</vt:lpstr>
      <vt:lpstr>4.5.1 表单的基本结构</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4.5.2 表单元素</vt:lpstr>
      <vt:lpstr>6.2.3 HTML5表单新增属性</vt:lpstr>
      <vt:lpstr>6.2.3 HTML5表单新增属性</vt:lpstr>
      <vt:lpstr>6.2.3 HTML5表单新增属性</vt:lpstr>
      <vt:lpstr>6.2.3 HTML5表单新增属性</vt:lpstr>
      <vt:lpstr>6.2.3 HTML5表单新增属性</vt:lpstr>
      <vt:lpstr>6.2.3 HTML5表单新增属性</vt:lpstr>
      <vt:lpstr>6.2.3 HTML5表单新增属性</vt:lpstr>
      <vt:lpstr>6.2.3 HTML5表单新增属性</vt:lpstr>
      <vt:lpstr>6.2.3 HTML5表单新增属性</vt:lpstr>
      <vt:lpstr>6.2.3 HTML5表单新增属性</vt:lpstr>
      <vt:lpstr>4.5.2 表单元素</vt:lpstr>
      <vt:lpstr>4.5.2 表单元素</vt:lpstr>
      <vt:lpstr>4.5.2 表单元素</vt:lpstr>
      <vt:lpstr>4.5.2 表单元素</vt:lpstr>
      <vt:lpstr>4.5.3表单相关伪类</vt:lpstr>
      <vt:lpstr>4.5.4表单布局案例实践</vt:lpstr>
      <vt:lpstr>4.6 表格及布局</vt:lpstr>
      <vt:lpstr>4.6 表格及布局</vt:lpstr>
      <vt:lpstr>4.6.1 表格标签</vt:lpstr>
      <vt:lpstr>4.6.1 表格标签</vt:lpstr>
      <vt:lpstr>4.6.1 表格标签</vt:lpstr>
      <vt:lpstr>4.6.1 表格标签</vt:lpstr>
      <vt:lpstr>4.6.1 表格标签</vt:lpstr>
      <vt:lpstr>4.6.1 表格标签</vt:lpstr>
      <vt:lpstr>4.6.1 表格标签</vt:lpstr>
      <vt:lpstr>4.6.1 表格标签</vt:lpstr>
      <vt:lpstr>4.6.1 表格标签</vt:lpstr>
      <vt:lpstr>4.6.2 合并单元格</vt:lpstr>
      <vt:lpstr>4.6.2 合并单元格</vt:lpstr>
      <vt:lpstr>4.6.2 合并单元格</vt:lpstr>
      <vt:lpstr>4.6.3 表格的样式</vt:lpstr>
      <vt:lpstr>4.6.3 表格的样式</vt:lpstr>
      <vt:lpstr>4.6.3 表格的样式</vt:lpstr>
      <vt:lpstr>4.6.3 表格的样式</vt:lpstr>
      <vt:lpstr>PowerPoint 演示文稿</vt:lpstr>
      <vt:lpstr>4.6.5 表格布局及案例实践</vt:lpstr>
      <vt:lpstr>4.6.5 表格布局及案例实践</vt:lpstr>
      <vt:lpstr>4.6.5 表格布局及案例实践</vt:lpstr>
      <vt:lpstr>4.6.5 表格布局及案例实践</vt:lpstr>
      <vt:lpstr>4.6.5 表格布局及案例实践</vt:lpstr>
      <vt:lpstr>4.7 内联框架 </vt:lpstr>
      <vt:lpstr>4.7.1 内联框架的基本用法</vt:lpstr>
      <vt:lpstr>4.7.2 内联框架布局案例实践</vt:lpstr>
      <vt:lpstr>4.8 CSS进阶应用</vt:lpstr>
      <vt:lpstr>4.8.1 网页logo应用</vt:lpstr>
      <vt:lpstr>4.8.2 阿里图标应用</vt:lpstr>
      <vt:lpstr>4.8.3 CSS代码复用</vt:lpstr>
      <vt:lpstr>4.8.3 CSS代码复用</vt:lpstr>
      <vt:lpstr>4.8.3 CSS代码复用</vt:lpstr>
      <vt:lpstr>4.8.3 CSS代码复用</vt:lpstr>
      <vt:lpstr>4.8.3 CSS代码复用</vt:lpstr>
      <vt:lpstr>4.8.4 CSS进阶应用案例实践</vt:lpstr>
      <vt:lpstr>4.9 PC端网页布局综合案例实战</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subject/>
  <dc:creator>锐旗设计;https://9ppt.taobao.com</dc:creator>
  <cp:keywords>锐旗设计；https:/9ppt.taobao.com</cp:keywords>
  <dc:description/>
  <cp:lastModifiedBy>Administrator</cp:lastModifiedBy>
  <cp:revision>439</cp:revision>
  <dcterms:created xsi:type="dcterms:W3CDTF">2013-01-25T01:44:32Z</dcterms:created>
  <dcterms:modified xsi:type="dcterms:W3CDTF">2021-10-13T05:30:26Z</dcterms:modified>
  <cp:category>锐旗设计；https://9ppt.taobao.com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2052-9.1.0.4429</vt:lpwstr>
  </property>
</Properties>
</file>